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9" autoAdjust="0"/>
    <p:restoredTop sz="94777" autoAdjust="0"/>
  </p:normalViewPr>
  <p:slideViewPr>
    <p:cSldViewPr snapToGrid="0" snapToObjects="1" showGuides="1">
      <p:cViewPr>
        <p:scale>
          <a:sx n="24" d="100"/>
          <a:sy n="24" d="100"/>
        </p:scale>
        <p:origin x="1980" y="-1476"/>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4/22/2024</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eeexplore.ieee.org/abstract/document/945302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182704-AF50-3B9A-3E39-7086A8E64ECE}"/>
              </a:ext>
            </a:extLst>
          </p:cNvPr>
          <p:cNvSpPr>
            <a:spLocks noGrp="1"/>
          </p:cNvSpPr>
          <p:nvPr>
            <p:ph type="body" sz="quarter" idx="10"/>
          </p:nvPr>
        </p:nvSpPr>
        <p:spPr>
          <a:xfrm>
            <a:off x="440616" y="4560778"/>
            <a:ext cx="10101856" cy="6524401"/>
          </a:xfrm>
        </p:spPr>
        <p:txBody>
          <a:bodyPr/>
          <a:lstStyle/>
          <a:p>
            <a:pPr algn="just"/>
            <a:r>
              <a:rPr lang="en-US" sz="3200" dirty="0">
                <a:solidFill>
                  <a:srgbClr val="002060"/>
                </a:solidFill>
                <a:latin typeface="Times New Roman" panose="02020603050405020304" pitchFamily="18" charset="0"/>
                <a:cs typeface="Times New Roman" panose="02020603050405020304" pitchFamily="18" charset="0"/>
              </a:rPr>
              <a:t>Human voices carry far more than words; they whisper secrets of our inner world through subtle variations in tone, pitch, and rhythm. SER aims to decode these hidden messages, automatically identifying the emotions conveyed in spoken language. </a:t>
            </a:r>
          </a:p>
          <a:p>
            <a:pPr algn="just"/>
            <a:endParaRPr lang="en-US" sz="3200" dirty="0">
              <a:solidFill>
                <a:srgbClr val="002060"/>
              </a:solidFill>
              <a:latin typeface="Times New Roman" panose="02020603050405020304" pitchFamily="18" charset="0"/>
              <a:cs typeface="Times New Roman" panose="02020603050405020304" pitchFamily="18" charset="0"/>
            </a:endParaRPr>
          </a:p>
          <a:p>
            <a:pPr algn="just"/>
            <a:r>
              <a:rPr lang="en-US" sz="3200" b="1" dirty="0">
                <a:solidFill>
                  <a:srgbClr val="002060"/>
                </a:solidFill>
              </a:rPr>
              <a:t>	         </a:t>
            </a:r>
            <a:r>
              <a:rPr lang="en-US" sz="3200" b="1" u="sng" dirty="0">
                <a:solidFill>
                  <a:srgbClr val="002060"/>
                </a:solidFill>
                <a:latin typeface="+mj-lt"/>
              </a:rPr>
              <a:t>OVERVIEW</a:t>
            </a:r>
            <a:endParaRPr lang="en-US" sz="3200" u="sng" dirty="0">
              <a:solidFill>
                <a:srgbClr val="002060"/>
              </a:solidFill>
              <a:latin typeface="Times New Roman" panose="02020603050405020304" pitchFamily="18" charset="0"/>
              <a:cs typeface="Times New Roman" panose="02020603050405020304" pitchFamily="18" charset="0"/>
            </a:endParaRPr>
          </a:p>
          <a:p>
            <a:pPr algn="just">
              <a:buNone/>
            </a:pPr>
            <a:r>
              <a:rPr lang="en-IN" sz="3200"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The dataset comprising 2800 audio recordings in WAV format, featuring two actresses aged 26 and 64 years. The dataset is structured to investigate the expression of seven distinct emotions (anger, disgust, fear, happiness, pleasant surprise, sadness, and neutral) across 200 target words.</a:t>
            </a:r>
            <a:endParaRPr lang="en-IN" sz="3200" b="1" u="sng" dirty="0">
              <a:solidFill>
                <a:srgbClr val="002060"/>
              </a:solidFill>
              <a:latin typeface="+mj-lt"/>
            </a:endParaRPr>
          </a:p>
        </p:txBody>
      </p:sp>
      <p:sp>
        <p:nvSpPr>
          <p:cNvPr id="3" name="Text Placeholder 2">
            <a:extLst>
              <a:ext uri="{FF2B5EF4-FFF2-40B4-BE49-F238E27FC236}">
                <a16:creationId xmlns:a16="http://schemas.microsoft.com/office/drawing/2014/main" id="{B69F6BD6-8582-6B80-3FC6-55C6169A8BA0}"/>
              </a:ext>
            </a:extLst>
          </p:cNvPr>
          <p:cNvSpPr>
            <a:spLocks noGrp="1"/>
          </p:cNvSpPr>
          <p:nvPr>
            <p:ph type="body" sz="quarter" idx="11"/>
          </p:nvPr>
        </p:nvSpPr>
        <p:spPr>
          <a:xfrm>
            <a:off x="451928" y="4088948"/>
            <a:ext cx="10093882" cy="620293"/>
          </a:xfrm>
        </p:spPr>
        <p:txBody>
          <a:bodyPr/>
          <a:lstStyle/>
          <a:p>
            <a:r>
              <a:rPr lang="en-IN" sz="3200" dirty="0">
                <a:solidFill>
                  <a:srgbClr val="002060"/>
                </a:solidFill>
              </a:rPr>
              <a:t>INTRODUCTION</a:t>
            </a:r>
          </a:p>
        </p:txBody>
      </p:sp>
      <p:sp>
        <p:nvSpPr>
          <p:cNvPr id="4" name="Text Placeholder 3">
            <a:extLst>
              <a:ext uri="{FF2B5EF4-FFF2-40B4-BE49-F238E27FC236}">
                <a16:creationId xmlns:a16="http://schemas.microsoft.com/office/drawing/2014/main" id="{0566D63C-0F73-1B9C-91F3-8E789550CB81}"/>
              </a:ext>
            </a:extLst>
          </p:cNvPr>
          <p:cNvSpPr>
            <a:spLocks noGrp="1"/>
          </p:cNvSpPr>
          <p:nvPr>
            <p:ph type="body" sz="quarter" idx="20"/>
          </p:nvPr>
        </p:nvSpPr>
        <p:spPr>
          <a:xfrm>
            <a:off x="437278" y="11479134"/>
            <a:ext cx="10096349" cy="885144"/>
          </a:xfrm>
        </p:spPr>
        <p:txBody>
          <a:bodyPr/>
          <a:lstStyle/>
          <a:p>
            <a:r>
              <a:rPr lang="en-IN" sz="3200" dirty="0">
                <a:solidFill>
                  <a:srgbClr val="002060"/>
                </a:solidFill>
              </a:rPr>
              <a:t>PROBLEM STATEMENT</a:t>
            </a:r>
          </a:p>
        </p:txBody>
      </p:sp>
      <p:sp>
        <p:nvSpPr>
          <p:cNvPr id="5" name="Text Placeholder 4">
            <a:extLst>
              <a:ext uri="{FF2B5EF4-FFF2-40B4-BE49-F238E27FC236}">
                <a16:creationId xmlns:a16="http://schemas.microsoft.com/office/drawing/2014/main" id="{BCA9CFA9-C760-48DC-A71F-42ADF9234FB7}"/>
              </a:ext>
            </a:extLst>
          </p:cNvPr>
          <p:cNvSpPr>
            <a:spLocks noGrp="1"/>
          </p:cNvSpPr>
          <p:nvPr>
            <p:ph type="body" sz="quarter" idx="25"/>
          </p:nvPr>
        </p:nvSpPr>
        <p:spPr>
          <a:xfrm>
            <a:off x="10694194" y="4147202"/>
            <a:ext cx="10093752" cy="620293"/>
          </a:xfrm>
        </p:spPr>
        <p:txBody>
          <a:bodyPr/>
          <a:lstStyle/>
          <a:p>
            <a:r>
              <a:rPr lang="en-IN" sz="3200" dirty="0"/>
              <a:t>LIMITATIONS</a:t>
            </a:r>
          </a:p>
        </p:txBody>
      </p:sp>
      <p:sp>
        <p:nvSpPr>
          <p:cNvPr id="6" name="Text Placeholder 5">
            <a:extLst>
              <a:ext uri="{FF2B5EF4-FFF2-40B4-BE49-F238E27FC236}">
                <a16:creationId xmlns:a16="http://schemas.microsoft.com/office/drawing/2014/main" id="{8B1FA982-D3D5-E02F-C989-779518FE6562}"/>
              </a:ext>
            </a:extLst>
          </p:cNvPr>
          <p:cNvSpPr>
            <a:spLocks noGrp="1"/>
          </p:cNvSpPr>
          <p:nvPr>
            <p:ph type="body" sz="quarter" idx="26"/>
          </p:nvPr>
        </p:nvSpPr>
        <p:spPr>
          <a:xfrm>
            <a:off x="10690856" y="4653993"/>
            <a:ext cx="10093752" cy="3920611"/>
          </a:xfrm>
        </p:spPr>
        <p:txBody>
          <a:bodyPr/>
          <a:lstStyle/>
          <a:p>
            <a:pPr algn="just">
              <a:spcBef>
                <a:spcPts val="600"/>
              </a:spcBef>
              <a:spcAft>
                <a:spcPts val="600"/>
              </a:spcAft>
            </a:pPr>
            <a:r>
              <a:rPr lang="en-US" sz="3200" b="0" i="0" dirty="0">
                <a:solidFill>
                  <a:srgbClr val="002060"/>
                </a:solidFill>
                <a:effectLst/>
                <a:highlight>
                  <a:srgbClr val="FFFFFF"/>
                </a:highlight>
              </a:rPr>
              <a:t>LSTMs, results in challenges with generalizing across different speakers, accents, and languages due to variations in speech patterns and also scarcity and imbalance of labeled emotion datasets. </a:t>
            </a:r>
          </a:p>
          <a:p>
            <a:pPr algn="just">
              <a:spcBef>
                <a:spcPts val="600"/>
              </a:spcBef>
              <a:spcAft>
                <a:spcPts val="600"/>
              </a:spcAft>
            </a:pPr>
            <a:r>
              <a:rPr lang="en-US" sz="3200" dirty="0">
                <a:solidFill>
                  <a:srgbClr val="002060"/>
                </a:solidFill>
                <a:highlight>
                  <a:srgbClr val="FFFFFF"/>
                </a:highlight>
              </a:rPr>
              <a:t> </a:t>
            </a:r>
            <a:r>
              <a:rPr lang="en-US" sz="3200" b="0" i="0" dirty="0">
                <a:solidFill>
                  <a:srgbClr val="002060"/>
                </a:solidFill>
                <a:effectLst/>
                <a:highlight>
                  <a:srgbClr val="FFFFFF"/>
                </a:highlight>
              </a:rPr>
              <a:t>LSTM models require substantial computational resources for training and inference, which can be a barrier for real-time applications.</a:t>
            </a:r>
            <a:endParaRPr lang="en-IN" sz="3200" dirty="0">
              <a:solidFill>
                <a:srgbClr val="002060"/>
              </a:solidFill>
            </a:endParaRPr>
          </a:p>
        </p:txBody>
      </p:sp>
      <p:sp>
        <p:nvSpPr>
          <p:cNvPr id="7" name="Text Placeholder 6">
            <a:extLst>
              <a:ext uri="{FF2B5EF4-FFF2-40B4-BE49-F238E27FC236}">
                <a16:creationId xmlns:a16="http://schemas.microsoft.com/office/drawing/2014/main" id="{521E098F-58DB-F00E-4613-9B298B03BB2B}"/>
              </a:ext>
            </a:extLst>
          </p:cNvPr>
          <p:cNvSpPr>
            <a:spLocks noGrp="1"/>
          </p:cNvSpPr>
          <p:nvPr>
            <p:ph type="body" sz="quarter" idx="27"/>
          </p:nvPr>
        </p:nvSpPr>
        <p:spPr>
          <a:xfrm>
            <a:off x="10944416" y="15538655"/>
            <a:ext cx="10090978" cy="620293"/>
          </a:xfrm>
        </p:spPr>
        <p:txBody>
          <a:bodyPr/>
          <a:lstStyle/>
          <a:p>
            <a:r>
              <a:rPr lang="en-IN" sz="3200" dirty="0"/>
              <a:t>PROPOSED METHODOLOGY</a:t>
            </a:r>
          </a:p>
        </p:txBody>
      </p:sp>
      <p:sp>
        <p:nvSpPr>
          <p:cNvPr id="8" name="Text Placeholder 7">
            <a:extLst>
              <a:ext uri="{FF2B5EF4-FFF2-40B4-BE49-F238E27FC236}">
                <a16:creationId xmlns:a16="http://schemas.microsoft.com/office/drawing/2014/main" id="{3AE4C882-4C51-D567-9AA5-792E3B03ADEE}"/>
              </a:ext>
            </a:extLst>
          </p:cNvPr>
          <p:cNvSpPr>
            <a:spLocks noGrp="1"/>
          </p:cNvSpPr>
          <p:nvPr>
            <p:ph type="body" sz="quarter" idx="28"/>
          </p:nvPr>
        </p:nvSpPr>
        <p:spPr>
          <a:xfrm>
            <a:off x="10913583" y="16566386"/>
            <a:ext cx="10094847" cy="2781838"/>
          </a:xfrm>
        </p:spPr>
        <p:txBody>
          <a:bodyPr/>
          <a:lstStyle/>
          <a:p>
            <a:pPr algn="just"/>
            <a:r>
              <a:rPr lang="en-US" sz="3200" b="0" i="0" dirty="0">
                <a:solidFill>
                  <a:srgbClr val="002060"/>
                </a:solidFill>
                <a:effectLst/>
                <a:highlight>
                  <a:srgbClr val="FFFFFF"/>
                </a:highlight>
              </a:rPr>
              <a:t>LSTM networks, a type of recurrent neural network (RNN) particularly well-suited for sequence prediction problems. Our approach involves several key steps to enhance the model's ability to accurately recognize and classify emotional states from audio inputs.</a:t>
            </a:r>
            <a:r>
              <a:rPr lang="en-US" sz="2800" b="0" i="0" dirty="0">
                <a:solidFill>
                  <a:srgbClr val="0D0D0D"/>
                </a:solidFill>
                <a:effectLst/>
                <a:highlight>
                  <a:srgbClr val="FFFFFF"/>
                </a:highlight>
                <a:latin typeface="Söhne"/>
              </a:rPr>
              <a:t> </a:t>
            </a:r>
            <a:endParaRPr lang="en-IN" sz="3200" dirty="0">
              <a:solidFill>
                <a:srgbClr val="002060"/>
              </a:solidFill>
            </a:endParaRPr>
          </a:p>
        </p:txBody>
      </p:sp>
      <p:sp>
        <p:nvSpPr>
          <p:cNvPr id="9" name="Text Placeholder 8">
            <a:extLst>
              <a:ext uri="{FF2B5EF4-FFF2-40B4-BE49-F238E27FC236}">
                <a16:creationId xmlns:a16="http://schemas.microsoft.com/office/drawing/2014/main" id="{2F19E10F-165A-B5CF-2966-C15322EFE1F2}"/>
              </a:ext>
            </a:extLst>
          </p:cNvPr>
          <p:cNvSpPr>
            <a:spLocks noGrp="1"/>
          </p:cNvSpPr>
          <p:nvPr>
            <p:ph type="body" sz="quarter" idx="29"/>
          </p:nvPr>
        </p:nvSpPr>
        <p:spPr>
          <a:xfrm>
            <a:off x="10944416" y="19830728"/>
            <a:ext cx="10085926" cy="620293"/>
          </a:xfrm>
        </p:spPr>
        <p:txBody>
          <a:bodyPr/>
          <a:lstStyle/>
          <a:p>
            <a:r>
              <a:rPr lang="en-IN" sz="3200" dirty="0"/>
              <a:t>REFERENCES</a:t>
            </a:r>
          </a:p>
        </p:txBody>
      </p:sp>
      <p:sp>
        <p:nvSpPr>
          <p:cNvPr id="10" name="Text Placeholder 9">
            <a:extLst>
              <a:ext uri="{FF2B5EF4-FFF2-40B4-BE49-F238E27FC236}">
                <a16:creationId xmlns:a16="http://schemas.microsoft.com/office/drawing/2014/main" id="{A1ADF8DA-7DCA-D206-F60D-E10FC2DC431B}"/>
              </a:ext>
            </a:extLst>
          </p:cNvPr>
          <p:cNvSpPr>
            <a:spLocks noGrp="1"/>
          </p:cNvSpPr>
          <p:nvPr>
            <p:ph type="body" sz="quarter" idx="30"/>
          </p:nvPr>
        </p:nvSpPr>
        <p:spPr>
          <a:xfrm>
            <a:off x="10991219" y="20933525"/>
            <a:ext cx="10090978" cy="5933470"/>
          </a:xfrm>
        </p:spPr>
        <p:txBody>
          <a:bodyPr/>
          <a:lstStyle/>
          <a:p>
            <a:r>
              <a:rPr lang="en-IN" sz="3200" dirty="0">
                <a:solidFill>
                  <a:srgbClr val="002060"/>
                </a:solidFill>
                <a:hlinkClick r:id="rId3"/>
              </a:rPr>
              <a:t>https://ieeexplore.ieee.org/abstract/document/9453028</a:t>
            </a:r>
          </a:p>
          <a:p>
            <a:r>
              <a:rPr lang="en-IN" sz="3200" dirty="0">
                <a:solidFill>
                  <a:srgbClr val="002060"/>
                </a:solidFill>
                <a:hlinkClick r:id="rId3"/>
              </a:rPr>
              <a:t>https://link.springer.com/article/10.1007/s10772-022-09985-</a:t>
            </a:r>
          </a:p>
          <a:p>
            <a:r>
              <a:rPr lang="en-IN" sz="3200" dirty="0">
                <a:solidFill>
                  <a:srgbClr val="002060"/>
                </a:solidFill>
                <a:hlinkClick r:id="rId3"/>
              </a:rPr>
              <a:t>https://www.sciencedirect.com/science/article/abs/pii/S1566253519302532</a:t>
            </a:r>
            <a:endParaRPr lang="en-IN" sz="3200" dirty="0">
              <a:solidFill>
                <a:srgbClr val="002060"/>
              </a:solidFill>
            </a:endParaRPr>
          </a:p>
          <a:p>
            <a:pPr algn="ctr"/>
            <a:r>
              <a:rPr lang="en-IN" sz="3200" b="1" u="sng" dirty="0">
                <a:solidFill>
                  <a:srgbClr val="002060"/>
                </a:solidFill>
                <a:latin typeface="+mn-lt"/>
              </a:rPr>
              <a:t>ACKNOWLEDGEMENT</a:t>
            </a:r>
          </a:p>
          <a:p>
            <a:r>
              <a:rPr lang="en-IN" sz="3200" dirty="0" err="1">
                <a:solidFill>
                  <a:srgbClr val="002060"/>
                </a:solidFill>
              </a:rPr>
              <a:t>Dr.M.Sheshikala</a:t>
            </a:r>
            <a:r>
              <a:rPr lang="en-IN" sz="3200" dirty="0">
                <a:solidFill>
                  <a:srgbClr val="002060"/>
                </a:solidFill>
              </a:rPr>
              <a:t>, HOD, CSAI Dept.</a:t>
            </a:r>
          </a:p>
          <a:p>
            <a:r>
              <a:rPr lang="en-IN" sz="3200" dirty="0">
                <a:solidFill>
                  <a:srgbClr val="002060"/>
                </a:solidFill>
              </a:rPr>
              <a:t> PROJECT GUIDE - </a:t>
            </a:r>
            <a:r>
              <a:rPr lang="en-IN" sz="3200" dirty="0" err="1">
                <a:solidFill>
                  <a:srgbClr val="002060"/>
                </a:solidFill>
              </a:rPr>
              <a:t>Dr.P.Chandrashaker</a:t>
            </a:r>
            <a:r>
              <a:rPr lang="en-IN" sz="3200" dirty="0">
                <a:solidFill>
                  <a:srgbClr val="002060"/>
                </a:solidFill>
              </a:rPr>
              <a:t> Reddy , Prof.,        </a:t>
            </a:r>
          </a:p>
          <a:p>
            <a:r>
              <a:rPr lang="en-IN" sz="3200" dirty="0">
                <a:solidFill>
                  <a:srgbClr val="002060"/>
                </a:solidFill>
              </a:rPr>
              <a:t>                                   CSAI Dept</a:t>
            </a:r>
          </a:p>
          <a:p>
            <a:r>
              <a:rPr lang="en-IN" sz="3200" dirty="0">
                <a:solidFill>
                  <a:srgbClr val="002060"/>
                </a:solidFill>
              </a:rPr>
              <a:t>CO-ORDINATOR – </a:t>
            </a:r>
            <a:r>
              <a:rPr lang="en-IN" sz="3200" dirty="0" err="1">
                <a:solidFill>
                  <a:srgbClr val="002060"/>
                </a:solidFill>
              </a:rPr>
              <a:t>P.Praveen</a:t>
            </a:r>
            <a:r>
              <a:rPr lang="en-IN" sz="3200" dirty="0">
                <a:solidFill>
                  <a:srgbClr val="002060"/>
                </a:solidFill>
              </a:rPr>
              <a:t> ,</a:t>
            </a:r>
            <a:r>
              <a:rPr lang="en-IN" sz="3200" dirty="0" err="1">
                <a:solidFill>
                  <a:srgbClr val="002060"/>
                </a:solidFill>
              </a:rPr>
              <a:t>Prof.,CSAI</a:t>
            </a:r>
            <a:r>
              <a:rPr lang="en-IN" sz="3200" dirty="0">
                <a:solidFill>
                  <a:srgbClr val="002060"/>
                </a:solidFill>
              </a:rPr>
              <a:t> Dept</a:t>
            </a:r>
          </a:p>
        </p:txBody>
      </p:sp>
      <p:sp>
        <p:nvSpPr>
          <p:cNvPr id="11" name="Text Placeholder 10">
            <a:extLst>
              <a:ext uri="{FF2B5EF4-FFF2-40B4-BE49-F238E27FC236}">
                <a16:creationId xmlns:a16="http://schemas.microsoft.com/office/drawing/2014/main" id="{707012D9-5395-8A33-8C58-431CEF7EB55B}"/>
              </a:ext>
            </a:extLst>
          </p:cNvPr>
          <p:cNvSpPr>
            <a:spLocks noGrp="1"/>
          </p:cNvSpPr>
          <p:nvPr>
            <p:ph type="body" sz="quarter" idx="96"/>
          </p:nvPr>
        </p:nvSpPr>
        <p:spPr>
          <a:xfrm>
            <a:off x="488695" y="12285218"/>
            <a:ext cx="10102728" cy="10562429"/>
          </a:xfrm>
        </p:spPr>
        <p:txBody>
          <a:bodyPr/>
          <a:lstStyle/>
          <a:p>
            <a:pPr algn="just">
              <a:buNone/>
            </a:pPr>
            <a:r>
              <a:rPr lang="en-US" sz="3200" dirty="0">
                <a:solidFill>
                  <a:srgbClr val="002060"/>
                </a:solidFill>
                <a:latin typeface="Times New Roman" panose="02020603050405020304" pitchFamily="18" charset="0"/>
                <a:cs typeface="Times New Roman" panose="02020603050405020304" pitchFamily="18" charset="0"/>
              </a:rPr>
              <a:t>Speech emotion recognition (SER) deciphers emotional cues in spoken language, revolutionizing human-computer</a:t>
            </a:r>
          </a:p>
          <a:p>
            <a:pPr algn="just">
              <a:buNone/>
            </a:pPr>
            <a:r>
              <a:rPr lang="en-US" sz="3200" dirty="0">
                <a:solidFill>
                  <a:srgbClr val="002060"/>
                </a:solidFill>
                <a:latin typeface="Times New Roman" panose="02020603050405020304" pitchFamily="18" charset="0"/>
                <a:cs typeface="Times New Roman" panose="02020603050405020304" pitchFamily="18" charset="0"/>
              </a:rPr>
              <a:t>interaction. Deep learning, adept at extracting intricate patterns, empowers SER by capturing nuances in tone and</a:t>
            </a:r>
          </a:p>
          <a:p>
            <a:pPr algn="just">
              <a:buNone/>
            </a:pPr>
            <a:r>
              <a:rPr lang="en-US" sz="3200" dirty="0">
                <a:solidFill>
                  <a:srgbClr val="002060"/>
                </a:solidFill>
                <a:latin typeface="Times New Roman" panose="02020603050405020304" pitchFamily="18" charset="0"/>
                <a:cs typeface="Times New Roman" panose="02020603050405020304" pitchFamily="18" charset="0"/>
              </a:rPr>
              <a:t>pitch from raw audio data. This advancement transcends traditional methods, offering diverse applications in</a:t>
            </a:r>
          </a:p>
          <a:p>
            <a:pPr algn="just">
              <a:buNone/>
            </a:pPr>
            <a:r>
              <a:rPr lang="en-US" sz="3200" dirty="0">
                <a:solidFill>
                  <a:srgbClr val="002060"/>
                </a:solidFill>
                <a:latin typeface="Times New Roman" panose="02020603050405020304" pitchFamily="18" charset="0"/>
                <a:cs typeface="Times New Roman" panose="02020603050405020304" pitchFamily="18" charset="0"/>
              </a:rPr>
              <a:t>healthcare, education, customer service, and entertainment.</a:t>
            </a:r>
          </a:p>
          <a:p>
            <a:pPr algn="just">
              <a:buNone/>
            </a:pPr>
            <a:endParaRPr lang="en-US" sz="3200" dirty="0">
              <a:solidFill>
                <a:srgbClr val="002060"/>
              </a:solidFill>
              <a:latin typeface="Times New Roman" panose="02020603050405020304" pitchFamily="18" charset="0"/>
              <a:cs typeface="Times New Roman" panose="02020603050405020304" pitchFamily="18" charset="0"/>
            </a:endParaRPr>
          </a:p>
          <a:p>
            <a:pPr algn="just">
              <a:buNone/>
            </a:pPr>
            <a:r>
              <a:rPr lang="en-IN" sz="3200" b="1" dirty="0">
                <a:latin typeface="+mj-lt"/>
              </a:rPr>
              <a:t>	        </a:t>
            </a:r>
            <a:r>
              <a:rPr lang="en-IN" sz="3200" b="1" u="sng" dirty="0">
                <a:latin typeface="+mj-lt"/>
              </a:rPr>
              <a:t>OBJECTIVES</a:t>
            </a:r>
          </a:p>
          <a:p>
            <a:pPr algn="just">
              <a:buNone/>
            </a:pPr>
            <a:r>
              <a:rPr lang="en-US" sz="3200" b="0" i="0" dirty="0">
                <a:solidFill>
                  <a:srgbClr val="002060"/>
                </a:solidFill>
                <a:effectLst/>
                <a:highlight>
                  <a:srgbClr val="FFFFFF"/>
                </a:highlight>
              </a:rPr>
              <a:t>The primary objectives for a speech emotion recognition involve developing a robust system capable of accurately identifying and classifying various emotional states from speech inputs. </a:t>
            </a:r>
          </a:p>
          <a:p>
            <a:pPr algn="just">
              <a:buNone/>
            </a:pPr>
            <a:endParaRPr lang="en-US" sz="3200" b="0" i="0" dirty="0">
              <a:solidFill>
                <a:srgbClr val="002060"/>
              </a:solidFill>
              <a:effectLst/>
              <a:highlight>
                <a:srgbClr val="FFFFFF"/>
              </a:highlight>
            </a:endParaRPr>
          </a:p>
          <a:p>
            <a:pPr algn="just">
              <a:buNone/>
            </a:pPr>
            <a:r>
              <a:rPr lang="en-US" sz="3200" b="1" dirty="0">
                <a:solidFill>
                  <a:srgbClr val="002060"/>
                </a:solidFill>
                <a:highlight>
                  <a:srgbClr val="FFFFFF"/>
                </a:highlight>
                <a:latin typeface="+mn-lt"/>
              </a:rPr>
              <a:t>	       </a:t>
            </a:r>
            <a:r>
              <a:rPr lang="en-US" sz="3200" b="1" u="sng" dirty="0">
                <a:solidFill>
                  <a:srgbClr val="002060"/>
                </a:solidFill>
                <a:highlight>
                  <a:srgbClr val="FFFFFF"/>
                </a:highlight>
                <a:latin typeface="+mn-lt"/>
              </a:rPr>
              <a:t>MODELS USED</a:t>
            </a:r>
          </a:p>
          <a:p>
            <a:pPr algn="just"/>
            <a:r>
              <a:rPr lang="en-US" sz="3200" dirty="0">
                <a:solidFill>
                  <a:srgbClr val="002060"/>
                </a:solidFill>
                <a:highlight>
                  <a:srgbClr val="FFFFFF"/>
                </a:highlight>
              </a:rPr>
              <a:t>W</a:t>
            </a:r>
            <a:r>
              <a:rPr lang="en-US" sz="3200" b="0" i="0" dirty="0">
                <a:solidFill>
                  <a:srgbClr val="002060"/>
                </a:solidFill>
                <a:effectLst/>
                <a:highlight>
                  <a:srgbClr val="FFFFFF"/>
                </a:highlight>
              </a:rPr>
              <a:t>e are employing a deep learning approach using the Long Short-Term Memory (LSTM) model, which is a type of recurrent neural network (RNN) particularly adept at processing sequences of data, such as speech. </a:t>
            </a:r>
            <a:endParaRPr lang="en-IN" sz="3200" b="1" u="sng" dirty="0">
              <a:solidFill>
                <a:srgbClr val="002060"/>
              </a:solidFill>
            </a:endParaRPr>
          </a:p>
        </p:txBody>
      </p:sp>
      <p:sp>
        <p:nvSpPr>
          <p:cNvPr id="12" name="Text Placeholder 11">
            <a:extLst>
              <a:ext uri="{FF2B5EF4-FFF2-40B4-BE49-F238E27FC236}">
                <a16:creationId xmlns:a16="http://schemas.microsoft.com/office/drawing/2014/main" id="{025A9A48-69A5-93DA-2560-F5F6B60A59B4}"/>
              </a:ext>
            </a:extLst>
          </p:cNvPr>
          <p:cNvSpPr>
            <a:spLocks noGrp="1"/>
          </p:cNvSpPr>
          <p:nvPr>
            <p:ph type="body" sz="quarter" idx="150"/>
          </p:nvPr>
        </p:nvSpPr>
        <p:spPr>
          <a:xfrm>
            <a:off x="2175323" y="1466273"/>
            <a:ext cx="15608232" cy="769233"/>
          </a:xfrm>
        </p:spPr>
        <p:txBody>
          <a:bodyPr>
            <a:normAutofit/>
          </a:bodyPr>
          <a:lstStyle/>
          <a:p>
            <a:r>
              <a:rPr lang="en-IN" sz="4000" dirty="0" err="1"/>
              <a:t>Enrollment</a:t>
            </a:r>
            <a:r>
              <a:rPr lang="en-IN" sz="4000" dirty="0"/>
              <a:t> no:106</a:t>
            </a:r>
          </a:p>
        </p:txBody>
      </p:sp>
      <p:sp>
        <p:nvSpPr>
          <p:cNvPr id="13" name="Text Placeholder 12">
            <a:extLst>
              <a:ext uri="{FF2B5EF4-FFF2-40B4-BE49-F238E27FC236}">
                <a16:creationId xmlns:a16="http://schemas.microsoft.com/office/drawing/2014/main" id="{C84F0AF6-90CA-A66F-86DF-CDCA34CD079E}"/>
              </a:ext>
            </a:extLst>
          </p:cNvPr>
          <p:cNvSpPr>
            <a:spLocks noGrp="1"/>
          </p:cNvSpPr>
          <p:nvPr>
            <p:ph type="body" sz="quarter" idx="151"/>
          </p:nvPr>
        </p:nvSpPr>
        <p:spPr>
          <a:xfrm>
            <a:off x="1592841" y="2058786"/>
            <a:ext cx="17648230" cy="2036823"/>
          </a:xfrm>
        </p:spPr>
        <p:txBody>
          <a:bodyPr>
            <a:normAutofit fontScale="25000" lnSpcReduction="20000"/>
          </a:bodyPr>
          <a:lstStyle/>
          <a:p>
            <a:pPr algn="just"/>
            <a:endParaRPr lang="en-IN" sz="4300" dirty="0"/>
          </a:p>
          <a:p>
            <a:pPr algn="just"/>
            <a:r>
              <a:rPr lang="en-IN" sz="14400" dirty="0" err="1"/>
              <a:t>P.Tejaswi</a:t>
            </a:r>
            <a:r>
              <a:rPr lang="en-IN" sz="14400" dirty="0"/>
              <a:t>               - 2103A52029         </a:t>
            </a:r>
            <a:r>
              <a:rPr lang="en-IN" sz="14400" dirty="0" err="1"/>
              <a:t>D.Bala</a:t>
            </a:r>
            <a:r>
              <a:rPr lang="en-IN" sz="14400" dirty="0"/>
              <a:t> Varshitha - 2103A52012</a:t>
            </a:r>
          </a:p>
          <a:p>
            <a:pPr algn="just"/>
            <a:r>
              <a:rPr lang="en-IN" sz="14400" dirty="0" err="1"/>
              <a:t>B.Harini</a:t>
            </a:r>
            <a:r>
              <a:rPr lang="en-IN" sz="14400" dirty="0"/>
              <a:t> </a:t>
            </a:r>
            <a:r>
              <a:rPr lang="en-IN" sz="14400" dirty="0" err="1"/>
              <a:t>sri</a:t>
            </a:r>
            <a:r>
              <a:rPr lang="en-IN" sz="14400" dirty="0"/>
              <a:t>           - 2103A52006         </a:t>
            </a:r>
            <a:r>
              <a:rPr lang="en-IN" sz="14400" dirty="0" err="1"/>
              <a:t>B.Anvitha</a:t>
            </a:r>
            <a:r>
              <a:rPr lang="en-IN" sz="14400" dirty="0"/>
              <a:t>             - 2103A52007</a:t>
            </a:r>
          </a:p>
          <a:p>
            <a:pPr algn="just"/>
            <a:r>
              <a:rPr lang="en-IN" sz="14400" dirty="0" err="1"/>
              <a:t>M.Vyshnavi</a:t>
            </a:r>
            <a:r>
              <a:rPr lang="en-IN" sz="14400" dirty="0"/>
              <a:t>          - 2103A52023</a:t>
            </a:r>
          </a:p>
          <a:p>
            <a:pPr algn="just"/>
            <a:endParaRPr lang="en-IN" sz="4300" dirty="0"/>
          </a:p>
          <a:p>
            <a:pPr algn="just"/>
            <a:endParaRPr lang="en-IN" dirty="0"/>
          </a:p>
        </p:txBody>
      </p:sp>
      <p:sp>
        <p:nvSpPr>
          <p:cNvPr id="14" name="Text Placeholder 13">
            <a:extLst>
              <a:ext uri="{FF2B5EF4-FFF2-40B4-BE49-F238E27FC236}">
                <a16:creationId xmlns:a16="http://schemas.microsoft.com/office/drawing/2014/main" id="{26EB0AB4-5BB7-B4E8-4B2B-24378D1B9CF4}"/>
              </a:ext>
            </a:extLst>
          </p:cNvPr>
          <p:cNvSpPr>
            <a:spLocks noGrp="1"/>
          </p:cNvSpPr>
          <p:nvPr>
            <p:ph type="body" sz="quarter" idx="153"/>
          </p:nvPr>
        </p:nvSpPr>
        <p:spPr>
          <a:xfrm>
            <a:off x="2612840" y="385123"/>
            <a:ext cx="15608232" cy="1318685"/>
          </a:xfrm>
        </p:spPr>
        <p:txBody>
          <a:bodyPr>
            <a:normAutofit fontScale="85000" lnSpcReduction="10000"/>
          </a:bodyPr>
          <a:lstStyle/>
          <a:p>
            <a:r>
              <a:rPr lang="en-IN" dirty="0"/>
              <a:t>SPEECH EMOTION RECOGNITION</a:t>
            </a:r>
          </a:p>
        </p:txBody>
      </p:sp>
      <p:pic>
        <p:nvPicPr>
          <p:cNvPr id="16" name="Picture 15">
            <a:extLst>
              <a:ext uri="{FF2B5EF4-FFF2-40B4-BE49-F238E27FC236}">
                <a16:creationId xmlns:a16="http://schemas.microsoft.com/office/drawing/2014/main" id="{002D8965-8D8B-842E-7319-FC5567E16E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15447" y="281566"/>
            <a:ext cx="2274094" cy="2274094"/>
          </a:xfrm>
          <a:prstGeom prst="rect">
            <a:avLst/>
          </a:prstGeom>
        </p:spPr>
      </p:pic>
      <p:pic>
        <p:nvPicPr>
          <p:cNvPr id="18" name="Picture 17">
            <a:extLst>
              <a:ext uri="{FF2B5EF4-FFF2-40B4-BE49-F238E27FC236}">
                <a16:creationId xmlns:a16="http://schemas.microsoft.com/office/drawing/2014/main" id="{6633FB43-B1AE-FCC2-382A-B2D6C4169C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0002" y="8856723"/>
            <a:ext cx="10854761" cy="5736011"/>
          </a:xfrm>
          <a:prstGeom prst="rect">
            <a:avLst/>
          </a:prstGeom>
        </p:spPr>
      </p:pic>
      <p:pic>
        <p:nvPicPr>
          <p:cNvPr id="20" name="Picture 19">
            <a:extLst>
              <a:ext uri="{FF2B5EF4-FFF2-40B4-BE49-F238E27FC236}">
                <a16:creationId xmlns:a16="http://schemas.microsoft.com/office/drawing/2014/main" id="{227B925B-F406-A7A1-E19E-EAFBE3AC5F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453" y="23256523"/>
            <a:ext cx="10355970" cy="5736011"/>
          </a:xfrm>
          <a:prstGeom prst="rect">
            <a:avLst/>
          </a:prstGeom>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1929</TotalTime>
  <Words>448</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Söhne</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Tejaswi Prathap</cp:lastModifiedBy>
  <cp:revision>35</cp:revision>
  <dcterms:created xsi:type="dcterms:W3CDTF">2012-02-10T00:21:22Z</dcterms:created>
  <dcterms:modified xsi:type="dcterms:W3CDTF">2024-04-22T06:23:28Z</dcterms:modified>
  <cp:category>Research poster templates</cp:category>
</cp:coreProperties>
</file>