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60" r:id="rId4"/>
  </p:sldMasterIdLst>
  <p:notesMasterIdLst>
    <p:notesMasterId r:id="rId32"/>
  </p:notesMasterIdLst>
  <p:sldIdLst>
    <p:sldId id="301" r:id="rId5"/>
    <p:sldId id="298" r:id="rId6"/>
    <p:sldId id="318" r:id="rId7"/>
    <p:sldId id="302" r:id="rId8"/>
    <p:sldId id="303" r:id="rId9"/>
    <p:sldId id="319" r:id="rId10"/>
    <p:sldId id="320" r:id="rId11"/>
    <p:sldId id="321" r:id="rId12"/>
    <p:sldId id="304" r:id="rId13"/>
    <p:sldId id="306" r:id="rId14"/>
    <p:sldId id="307" r:id="rId15"/>
    <p:sldId id="305" r:id="rId16"/>
    <p:sldId id="309" r:id="rId17"/>
    <p:sldId id="311" r:id="rId18"/>
    <p:sldId id="313" r:id="rId19"/>
    <p:sldId id="314" r:id="rId20"/>
    <p:sldId id="322" r:id="rId21"/>
    <p:sldId id="323" r:id="rId22"/>
    <p:sldId id="324" r:id="rId23"/>
    <p:sldId id="325" r:id="rId24"/>
    <p:sldId id="326" r:id="rId25"/>
    <p:sldId id="327" r:id="rId26"/>
    <p:sldId id="328" r:id="rId27"/>
    <p:sldId id="315" r:id="rId28"/>
    <p:sldId id="316" r:id="rId29"/>
    <p:sldId id="329" r:id="rId30"/>
    <p:sldId id="31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ggeramarao@gmail.com" initials="u" lastIdx="1" clrIdx="0">
    <p:extLst>
      <p:ext uri="{19B8F6BF-5375-455C-9EA6-DF929625EA0E}">
        <p15:presenceInfo xmlns:p15="http://schemas.microsoft.com/office/powerpoint/2012/main" userId="01069a1b111a73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57" autoAdjust="0"/>
    <p:restoredTop sz="93741" autoAdjust="0"/>
  </p:normalViewPr>
  <p:slideViewPr>
    <p:cSldViewPr snapToGrid="0">
      <p:cViewPr varScale="1">
        <p:scale>
          <a:sx n="80" d="100"/>
          <a:sy n="80" d="100"/>
        </p:scale>
        <p:origin x="610"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F41717-5481-4261-B3B1-FFD728E3DA8F}" type="datetimeFigureOut">
              <a:rPr lang="en-IN" smtClean="0"/>
              <a:t>08-12-2022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72D89-02BD-4983-880C-EC2D1764720C}" type="slidenum">
              <a:rPr lang="en-IN" smtClean="0"/>
              <a:t>‹#›</a:t>
            </a:fld>
            <a:endParaRPr lang="en-IN"/>
          </a:p>
        </p:txBody>
      </p:sp>
    </p:spTree>
    <p:extLst>
      <p:ext uri="{BB962C8B-B14F-4D97-AF65-F5344CB8AC3E}">
        <p14:creationId xmlns:p14="http://schemas.microsoft.com/office/powerpoint/2010/main" val="2519968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7A72D89-02BD-4983-880C-EC2D1764720C}" type="slidenum">
              <a:rPr lang="en-IN" smtClean="0"/>
              <a:t>14</a:t>
            </a:fld>
            <a:endParaRPr lang="en-IN"/>
          </a:p>
        </p:txBody>
      </p:sp>
    </p:spTree>
    <p:extLst>
      <p:ext uri="{BB962C8B-B14F-4D97-AF65-F5344CB8AC3E}">
        <p14:creationId xmlns:p14="http://schemas.microsoft.com/office/powerpoint/2010/main" val="209541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12/8/2022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12/8/2022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12/8/2022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12/8/2022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12/8/2022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12/8/2022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12/8/2022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12/8/2022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12/8/2022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12/8/2022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kaggle.com/code/hossamgalal68/smoke-detection-eda-score-100#5--eCo2-:-CO2-equivalent-concentration.-Measured-in-ppm-(parts-per-million)"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767AB6-8904-4B2E-B35E-C9820634AD0C}"/>
              </a:ext>
            </a:extLst>
          </p:cNvPr>
          <p:cNvSpPr txBox="1"/>
          <p:nvPr/>
        </p:nvSpPr>
        <p:spPr>
          <a:xfrm>
            <a:off x="3209365" y="1524000"/>
            <a:ext cx="45719"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ACFCED08-EB6C-F923-201E-E68AC687BC2A}"/>
              </a:ext>
            </a:extLst>
          </p:cNvPr>
          <p:cNvSpPr txBox="1"/>
          <p:nvPr/>
        </p:nvSpPr>
        <p:spPr>
          <a:xfrm>
            <a:off x="7222836" y="4802908"/>
            <a:ext cx="4969164" cy="923330"/>
          </a:xfrm>
          <a:custGeom>
            <a:avLst/>
            <a:gdLst>
              <a:gd name="connsiteX0" fmla="*/ 0 w 8040446"/>
              <a:gd name="connsiteY0" fmla="*/ 0 h 923330"/>
              <a:gd name="connsiteX1" fmla="*/ 8040446 w 8040446"/>
              <a:gd name="connsiteY1" fmla="*/ 0 h 923330"/>
              <a:gd name="connsiteX2" fmla="*/ 8040446 w 8040446"/>
              <a:gd name="connsiteY2" fmla="*/ 923330 h 923330"/>
              <a:gd name="connsiteX3" fmla="*/ 0 w 8040446"/>
              <a:gd name="connsiteY3" fmla="*/ 923330 h 923330"/>
              <a:gd name="connsiteX4" fmla="*/ 0 w 8040446"/>
              <a:gd name="connsiteY4" fmla="*/ 0 h 923330"/>
              <a:gd name="connsiteX0" fmla="*/ 0 w 8040446"/>
              <a:gd name="connsiteY0" fmla="*/ 0 h 3370695"/>
              <a:gd name="connsiteX1" fmla="*/ 8040446 w 8040446"/>
              <a:gd name="connsiteY1" fmla="*/ 0 h 3370695"/>
              <a:gd name="connsiteX2" fmla="*/ 7645999 w 8040446"/>
              <a:gd name="connsiteY2" fmla="*/ 3370695 h 3370695"/>
              <a:gd name="connsiteX3" fmla="*/ 0 w 8040446"/>
              <a:gd name="connsiteY3" fmla="*/ 923330 h 3370695"/>
              <a:gd name="connsiteX4" fmla="*/ 0 w 8040446"/>
              <a:gd name="connsiteY4" fmla="*/ 0 h 3370695"/>
              <a:gd name="connsiteX0" fmla="*/ 17930 w 8058376"/>
              <a:gd name="connsiteY0" fmla="*/ 0 h 4213377"/>
              <a:gd name="connsiteX1" fmla="*/ 8058376 w 8058376"/>
              <a:gd name="connsiteY1" fmla="*/ 0 h 4213377"/>
              <a:gd name="connsiteX2" fmla="*/ 7663929 w 8058376"/>
              <a:gd name="connsiteY2" fmla="*/ 3370695 h 4213377"/>
              <a:gd name="connsiteX3" fmla="*/ 0 w 8058376"/>
              <a:gd name="connsiteY3" fmla="*/ 4213377 h 4213377"/>
              <a:gd name="connsiteX4" fmla="*/ 17930 w 8058376"/>
              <a:gd name="connsiteY4" fmla="*/ 0 h 4213377"/>
              <a:gd name="connsiteX0" fmla="*/ 3630706 w 8058376"/>
              <a:gd name="connsiteY0" fmla="*/ 2008095 h 4213377"/>
              <a:gd name="connsiteX1" fmla="*/ 8058376 w 8058376"/>
              <a:gd name="connsiteY1" fmla="*/ 0 h 4213377"/>
              <a:gd name="connsiteX2" fmla="*/ 7663929 w 8058376"/>
              <a:gd name="connsiteY2" fmla="*/ 3370695 h 4213377"/>
              <a:gd name="connsiteX3" fmla="*/ 0 w 8058376"/>
              <a:gd name="connsiteY3" fmla="*/ 4213377 h 4213377"/>
              <a:gd name="connsiteX4" fmla="*/ 3630706 w 8058376"/>
              <a:gd name="connsiteY4" fmla="*/ 2008095 h 4213377"/>
              <a:gd name="connsiteX0" fmla="*/ 1147483 w 8058376"/>
              <a:gd name="connsiteY0" fmla="*/ 1954307 h 4213377"/>
              <a:gd name="connsiteX1" fmla="*/ 8058376 w 8058376"/>
              <a:gd name="connsiteY1" fmla="*/ 0 h 4213377"/>
              <a:gd name="connsiteX2" fmla="*/ 7663929 w 8058376"/>
              <a:gd name="connsiteY2" fmla="*/ 3370695 h 4213377"/>
              <a:gd name="connsiteX3" fmla="*/ 0 w 8058376"/>
              <a:gd name="connsiteY3" fmla="*/ 4213377 h 4213377"/>
              <a:gd name="connsiteX4" fmla="*/ 1147483 w 8058376"/>
              <a:gd name="connsiteY4" fmla="*/ 1954307 h 4213377"/>
              <a:gd name="connsiteX0" fmla="*/ 49 w 8587342"/>
              <a:gd name="connsiteY0" fmla="*/ 0 h 4294058"/>
              <a:gd name="connsiteX1" fmla="*/ 8587342 w 8587342"/>
              <a:gd name="connsiteY1" fmla="*/ 80681 h 4294058"/>
              <a:gd name="connsiteX2" fmla="*/ 8192895 w 8587342"/>
              <a:gd name="connsiteY2" fmla="*/ 3451376 h 4294058"/>
              <a:gd name="connsiteX3" fmla="*/ 528966 w 8587342"/>
              <a:gd name="connsiteY3" fmla="*/ 4294058 h 4294058"/>
              <a:gd name="connsiteX4" fmla="*/ 49 w 8587342"/>
              <a:gd name="connsiteY4" fmla="*/ 0 h 4294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7342" h="4294058">
                <a:moveTo>
                  <a:pt x="49" y="0"/>
                </a:moveTo>
                <a:lnTo>
                  <a:pt x="8587342" y="80681"/>
                </a:lnTo>
                <a:lnTo>
                  <a:pt x="8192895" y="3451376"/>
                </a:lnTo>
                <a:lnTo>
                  <a:pt x="528966" y="4294058"/>
                </a:lnTo>
                <a:cubicBezTo>
                  <a:pt x="534943" y="2889599"/>
                  <a:pt x="-5928" y="1404459"/>
                  <a:pt x="49" y="0"/>
                </a:cubicBezTo>
                <a:close/>
              </a:path>
            </a:pathLst>
          </a:cu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Bala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Varshitha</a:t>
            </a:r>
            <a:r>
              <a:rPr lang="en-US" dirty="0">
                <a:latin typeface="Times New Roman" panose="02020603050405020304" pitchFamily="18" charset="0"/>
                <a:cs typeface="Times New Roman" panose="02020603050405020304" pitchFamily="18" charset="0"/>
              </a:rPr>
              <a:t>      -     2103A52012</a:t>
            </a:r>
          </a:p>
          <a:p>
            <a:r>
              <a:rPr lang="en-US" dirty="0" err="1">
                <a:latin typeface="Times New Roman" panose="02020603050405020304" pitchFamily="18" charset="0"/>
                <a:cs typeface="Times New Roman" panose="02020603050405020304" pitchFamily="18" charset="0"/>
              </a:rPr>
              <a:t>Chaithra</a:t>
            </a:r>
            <a:r>
              <a:rPr lang="en-US" dirty="0">
                <a:latin typeface="Times New Roman" panose="02020603050405020304" pitchFamily="18" charset="0"/>
                <a:cs typeface="Times New Roman" panose="02020603050405020304" pitchFamily="18" charset="0"/>
              </a:rPr>
              <a:t> Sri          -     2103A52027</a:t>
            </a:r>
          </a:p>
          <a:p>
            <a:pPr algn="just"/>
            <a:r>
              <a:rPr lang="en-US" dirty="0" err="1">
                <a:latin typeface="Times New Roman" panose="02020603050405020304" pitchFamily="18" charset="0"/>
                <a:cs typeface="Times New Roman" panose="02020603050405020304" pitchFamily="18" charset="0"/>
              </a:rPr>
              <a:t>Reethu</a:t>
            </a:r>
            <a:r>
              <a:rPr lang="en-US" dirty="0">
                <a:latin typeface="Times New Roman" panose="02020603050405020304" pitchFamily="18" charset="0"/>
                <a:cs typeface="Times New Roman" panose="02020603050405020304" pitchFamily="18" charset="0"/>
              </a:rPr>
              <a:t> Varma      -     2103A52037</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7FB4814-F9E4-9D10-A4A8-C37123138508}"/>
              </a:ext>
            </a:extLst>
          </p:cNvPr>
          <p:cNvSpPr txBox="1"/>
          <p:nvPr/>
        </p:nvSpPr>
        <p:spPr>
          <a:xfrm>
            <a:off x="3881254" y="1893332"/>
            <a:ext cx="5297246" cy="1200329"/>
          </a:xfrm>
          <a:prstGeom prst="rect">
            <a:avLst/>
          </a:prstGeom>
          <a:noFill/>
        </p:spPr>
        <p:txBody>
          <a:bodyPr wrap="square" rtlCol="0">
            <a:spAutoFit/>
          </a:bodyPr>
          <a:lstStyle/>
          <a:p>
            <a:endParaRPr lang="en-US" sz="3600" dirty="0">
              <a:latin typeface="Palatino Linotype" panose="02040502050505030304" pitchFamily="18" charset="0"/>
            </a:endParaRPr>
          </a:p>
          <a:p>
            <a:r>
              <a:rPr lang="en-US" sz="3600" dirty="0">
                <a:latin typeface="Palatino Linotype" panose="02040502050505030304" pitchFamily="18" charset="0"/>
              </a:rPr>
              <a:t>STATML PROJECT</a:t>
            </a:r>
            <a:endParaRPr lang="en-IN" sz="3600" dirty="0">
              <a:latin typeface="Palatino Linotype" panose="02040502050505030304" pitchFamily="18" charset="0"/>
            </a:endParaRPr>
          </a:p>
        </p:txBody>
      </p:sp>
      <p:sp>
        <p:nvSpPr>
          <p:cNvPr id="2" name="Rectangle 5">
            <a:extLst>
              <a:ext uri="{FF2B5EF4-FFF2-40B4-BE49-F238E27FC236}">
                <a16:creationId xmlns:a16="http://schemas.microsoft.com/office/drawing/2014/main" id="{4B32EFE2-8E1F-463C-0992-E2816A45C1BB}"/>
              </a:ext>
            </a:extLst>
          </p:cNvPr>
          <p:cNvSpPr>
            <a:spLocks noChangeArrowheads="1"/>
          </p:cNvSpPr>
          <p:nvPr/>
        </p:nvSpPr>
        <p:spPr bwMode="auto">
          <a:xfrm>
            <a:off x="0" y="793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842061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DC2114-9A43-7B7D-CF7D-2F5F6328D82C}"/>
              </a:ext>
            </a:extLst>
          </p:cNvPr>
          <p:cNvSpPr txBox="1"/>
          <p:nvPr/>
        </p:nvSpPr>
        <p:spPr>
          <a:xfrm>
            <a:off x="918882" y="389982"/>
            <a:ext cx="10354236" cy="4616648"/>
          </a:xfrm>
          <a:prstGeom prst="rect">
            <a:avLst/>
          </a:prstGeom>
          <a:noFill/>
        </p:spPr>
        <p:txBody>
          <a:bodyPr wrap="square" rtlCol="0" anchor="ctr">
            <a:spAutoFit/>
          </a:bodyPr>
          <a:lstStyle/>
          <a:p>
            <a:pPr algn="just"/>
            <a:r>
              <a:rPr lang="en-US" b="0" i="0" dirty="0">
                <a:effectLst/>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below</a:t>
            </a:r>
            <a:r>
              <a:rPr lang="en-US" b="0" i="0" dirty="0">
                <a:effectLst/>
                <a:latin typeface="Times New Roman" panose="02020603050405020304" pitchFamily="18" charset="0"/>
                <a:cs typeface="Times New Roman" panose="02020603050405020304" pitchFamily="18" charset="0"/>
              </a:rPr>
              <a:t> dataset has 16 columns and 62,630 rows.</a:t>
            </a:r>
          </a:p>
          <a:p>
            <a:pPr algn="just"/>
            <a:r>
              <a:rPr lang="en-US" dirty="0">
                <a:latin typeface="Times New Roman" panose="02020603050405020304" pitchFamily="18" charset="0"/>
                <a:cs typeface="Times New Roman" panose="02020603050405020304" pitchFamily="18" charset="0"/>
              </a:rPr>
              <a:t>The below dataset is a “supervised learning”.</a:t>
            </a:r>
          </a:p>
          <a:p>
            <a:pPr marL="342900" indent="-342900" algn="just">
              <a:buFont typeface="Wingdings" panose="05000000000000000000" pitchFamily="2" charset="2"/>
              <a:buChar char="Ø"/>
            </a:pPr>
            <a:r>
              <a:rPr lang="en-US" sz="2000" u="sng" dirty="0">
                <a:solidFill>
                  <a:schemeClr val="tx1">
                    <a:lumMod val="85000"/>
                    <a:lumOff val="15000"/>
                  </a:schemeClr>
                </a:solidFill>
                <a:latin typeface="Times New Roman" panose="02020603050405020304" pitchFamily="18" charset="0"/>
                <a:cs typeface="Times New Roman" panose="02020603050405020304" pitchFamily="18" charset="0"/>
              </a:rPr>
              <a:t>Supervised Learning</a:t>
            </a: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 the predictors, </a:t>
            </a:r>
            <a:r>
              <a:rPr lang="en-US" b="1" i="1" dirty="0">
                <a:latin typeface="Times New Roman" panose="02020603050405020304" pitchFamily="18" charset="0"/>
                <a:cs typeface="Times New Roman" panose="02020603050405020304" pitchFamily="18" charset="0"/>
              </a:rPr>
              <a:t>X</a:t>
            </a:r>
            <a:r>
              <a:rPr lang="en-US" b="1" i="1"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and the response, </a:t>
            </a:r>
            <a:r>
              <a:rPr lang="en-US" i="1" dirty="0">
                <a:latin typeface="Times New Roman" panose="02020603050405020304" pitchFamily="18" charset="0"/>
                <a:cs typeface="Times New Roman" panose="02020603050405020304" pitchFamily="18" charset="0"/>
              </a:rPr>
              <a:t>Y</a:t>
            </a:r>
            <a:r>
              <a:rPr lang="en-US" i="1"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are observed.</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May be regression or classification.</a:t>
            </a:r>
          </a:p>
          <a:p>
            <a:pPr algn="just"/>
            <a:r>
              <a:rPr lang="en-US" b="0" i="0" dirty="0">
                <a:effectLst/>
                <a:latin typeface="Times New Roman" panose="02020603050405020304" pitchFamily="18" charset="0"/>
                <a:cs typeface="Times New Roman" panose="02020603050405020304" pitchFamily="18" charset="0"/>
              </a:rPr>
              <a:t>The dataset is </a:t>
            </a:r>
            <a:r>
              <a:rPr lang="en-US" dirty="0">
                <a:latin typeface="Times New Roman" panose="02020603050405020304" pitchFamily="18" charset="0"/>
                <a:cs typeface="Times New Roman" panose="02020603050405020304" pitchFamily="18" charset="0"/>
              </a:rPr>
              <a:t>considered as supervised because it is labeled dataset to train algorithms to classify data or predict outcomes accurately.</a:t>
            </a:r>
          </a:p>
          <a:p>
            <a:pPr algn="just"/>
            <a:r>
              <a:rPr lang="en-US" dirty="0">
                <a:latin typeface="Times New Roman" panose="02020603050405020304" pitchFamily="18" charset="0"/>
                <a:cs typeface="Times New Roman" panose="02020603050405020304" pitchFamily="18" charset="0"/>
              </a:rPr>
              <a:t>The above dataset is “binary classification”.</a:t>
            </a:r>
          </a:p>
          <a:p>
            <a:pPr marL="342900" indent="-342900">
              <a:buFont typeface="Wingdings" panose="05000000000000000000" pitchFamily="2" charset="2"/>
              <a:buChar char="Ø"/>
            </a:pPr>
            <a:r>
              <a:rPr lang="en-US" sz="2000" u="sng" dirty="0">
                <a:latin typeface="Times New Roman" panose="02020603050405020304" pitchFamily="18" charset="0"/>
                <a:cs typeface="Times New Roman" panose="02020603050405020304" pitchFamily="18" charset="0"/>
                <a:sym typeface="Wingdings" panose="05000000000000000000" pitchFamily="2" charset="2"/>
              </a:rPr>
              <a:t>Classification:</a:t>
            </a:r>
          </a:p>
          <a:p>
            <a:pPr algn="just"/>
            <a:r>
              <a:rPr lang="en-US" dirty="0">
                <a:latin typeface="Times New Roman" panose="02020603050405020304" pitchFamily="18" charset="0"/>
                <a:cs typeface="Times New Roman" panose="02020603050405020304" pitchFamily="18" charset="0"/>
                <a:sym typeface="Wingdings" panose="05000000000000000000" pitchFamily="2" charset="2"/>
              </a:rPr>
              <a:t>               Covers situations where </a:t>
            </a:r>
            <a:r>
              <a:rPr lang="en-US" i="1" dirty="0">
                <a:latin typeface="Times New Roman" panose="02020603050405020304" pitchFamily="18" charset="0"/>
                <a:cs typeface="Times New Roman" panose="02020603050405020304" pitchFamily="18" charset="0"/>
                <a:sym typeface="Wingdings" panose="05000000000000000000" pitchFamily="2" charset="2"/>
              </a:rPr>
              <a:t>Y</a:t>
            </a:r>
            <a:r>
              <a:rPr lang="en-US" dirty="0">
                <a:latin typeface="Times New Roman" panose="02020603050405020304" pitchFamily="18" charset="0"/>
                <a:cs typeface="Times New Roman" panose="02020603050405020304" pitchFamily="18" charset="0"/>
                <a:sym typeface="Wingdings" panose="05000000000000000000" pitchFamily="2" charset="2"/>
              </a:rPr>
              <a:t> is categorical (qualitative)</a:t>
            </a:r>
            <a:r>
              <a:rPr lang="en-US" b="1" dirty="0">
                <a:latin typeface="Times New Roman" panose="02020603050405020304" pitchFamily="18" charset="0"/>
                <a:cs typeface="Times New Roman" panose="02020603050405020304" pitchFamily="18" charset="0"/>
                <a:sym typeface="Wingdings" panose="05000000000000000000" pitchFamily="2" charset="2"/>
              </a:rPr>
              <a:t>.</a:t>
            </a:r>
            <a:endParaRPr lang="en-US"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u="sng" dirty="0">
                <a:latin typeface="Times New Roman" panose="02020603050405020304" pitchFamily="18" charset="0"/>
                <a:cs typeface="Times New Roman" panose="02020603050405020304" pitchFamily="18" charset="0"/>
              </a:rPr>
              <a:t>Qualitative: </a:t>
            </a:r>
          </a:p>
          <a:p>
            <a:pPr algn="just"/>
            <a:r>
              <a:rPr lang="en-US" dirty="0">
                <a:latin typeface="Times New Roman" panose="02020603050405020304" pitchFamily="18" charset="0"/>
                <a:cs typeface="Times New Roman" panose="02020603050405020304" pitchFamily="18" charset="0"/>
              </a:rPr>
              <a:t>               Group or categories.</a:t>
            </a:r>
          </a:p>
          <a:p>
            <a:pPr lvl="1" algn="just"/>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Nominal</a:t>
            </a:r>
            <a:r>
              <a:rPr lang="en-US" dirty="0">
                <a:latin typeface="Times New Roman" panose="02020603050405020304" pitchFamily="18" charset="0"/>
                <a:cs typeface="Times New Roman" panose="02020603050405020304" pitchFamily="18" charset="0"/>
              </a:rPr>
              <a:t>: just name the categories (e.g. marital status, gender, etc.).</a:t>
            </a:r>
          </a:p>
          <a:p>
            <a:r>
              <a:rPr lang="en-IN" dirty="0">
                <a:latin typeface="Times New Roman" panose="02020603050405020304" pitchFamily="18" charset="0"/>
                <a:cs typeface="Times New Roman" panose="02020603050405020304" pitchFamily="18" charset="0"/>
              </a:rPr>
              <a:t>The data set is considered as a classification because the target variable gives 1 </a:t>
            </a:r>
            <a:r>
              <a:rPr lang="en-US" dirty="0">
                <a:solidFill>
                  <a:srgbClr val="000000"/>
                </a:solidFill>
                <a:latin typeface="Times New Roman" panose="02020603050405020304" pitchFamily="18" charset="0"/>
                <a:cs typeface="Times New Roman" panose="02020603050405020304" pitchFamily="18" charset="0"/>
              </a:rPr>
              <a:t>i</a:t>
            </a:r>
            <a:r>
              <a:rPr lang="en-US" b="0" i="0" dirty="0">
                <a:solidFill>
                  <a:srgbClr val="000000"/>
                </a:solidFill>
                <a:effectLst/>
                <a:latin typeface="Times New Roman" panose="02020603050405020304" pitchFamily="18" charset="0"/>
                <a:cs typeface="Times New Roman" panose="02020603050405020304" pitchFamily="18" charset="0"/>
              </a:rPr>
              <a:t>f fire is  present else it is 0.</a:t>
            </a:r>
          </a:p>
          <a:p>
            <a:r>
              <a:rPr lang="en-US" dirty="0">
                <a:solidFill>
                  <a:srgbClr val="000000"/>
                </a:solidFill>
                <a:latin typeface="Times New Roman" panose="02020603050405020304" pitchFamily="18" charset="0"/>
                <a:cs typeface="Times New Roman" panose="02020603050405020304" pitchFamily="18" charset="0"/>
              </a:rPr>
              <a:t>The count of 0’s in Fire alarm is 17,873 and 1’s in Fire alarm is 44,757</a:t>
            </a:r>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3" name="Rectangle 5">
            <a:extLst>
              <a:ext uri="{FF2B5EF4-FFF2-40B4-BE49-F238E27FC236}">
                <a16:creationId xmlns:a16="http://schemas.microsoft.com/office/drawing/2014/main" id="{FA289925-3766-0C46-E3DF-07E8A765EC71}"/>
              </a:ext>
            </a:extLst>
          </p:cNvPr>
          <p:cNvSpPr>
            <a:spLocks noChangeArrowheads="1"/>
          </p:cNvSpPr>
          <p:nvPr/>
        </p:nvSpPr>
        <p:spPr bwMode="auto">
          <a:xfrm>
            <a:off x="0" y="793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770808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AACD14-FDD4-82A8-C9EF-AAD3809D42B4}"/>
              </a:ext>
            </a:extLst>
          </p:cNvPr>
          <p:cNvSpPr txBox="1"/>
          <p:nvPr/>
        </p:nvSpPr>
        <p:spPr>
          <a:xfrm>
            <a:off x="1156448" y="896470"/>
            <a:ext cx="10022541" cy="1015663"/>
          </a:xfrm>
          <a:prstGeom prst="rect">
            <a:avLst/>
          </a:prstGeom>
          <a:noFill/>
        </p:spPr>
        <p:txBody>
          <a:bodyPr wrap="square" rtlCol="0">
            <a:spAutoFit/>
          </a:bodyPr>
          <a:lstStyle/>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sp>
        <p:nvSpPr>
          <p:cNvPr id="6" name="Rectangle 4">
            <a:extLst>
              <a:ext uri="{FF2B5EF4-FFF2-40B4-BE49-F238E27FC236}">
                <a16:creationId xmlns:a16="http://schemas.microsoft.com/office/drawing/2014/main" id="{D5B19908-3EBA-B158-3F57-629CB22A326F}"/>
              </a:ext>
            </a:extLst>
          </p:cNvPr>
          <p:cNvSpPr>
            <a:spLocks noChangeArrowheads="1"/>
          </p:cNvSpPr>
          <p:nvPr/>
        </p:nvSpPr>
        <p:spPr bwMode="auto">
          <a:xfrm>
            <a:off x="0" y="0"/>
            <a:ext cx="12192000" cy="0"/>
          </a:xfrm>
          <a:prstGeom prst="rect">
            <a:avLst/>
          </a:prstGeom>
          <a:solidFill>
            <a:srgbClr val="DEDF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1568" rIns="0" bIns="101568" numCol="1" anchor="ctr" anchorCtr="0" compatLnSpc="1">
            <a:prstTxWarp prst="textNoShape">
              <a:avLst/>
            </a:prstTxWarp>
            <a:spAutoFit/>
          </a:bodyPr>
          <a:lstStyle/>
          <a:p>
            <a:endParaRPr lang="en-IN"/>
          </a:p>
        </p:txBody>
      </p:sp>
      <p:sp>
        <p:nvSpPr>
          <p:cNvPr id="7" name="Rectangle 5">
            <a:extLst>
              <a:ext uri="{FF2B5EF4-FFF2-40B4-BE49-F238E27FC236}">
                <a16:creationId xmlns:a16="http://schemas.microsoft.com/office/drawing/2014/main" id="{971EF691-92BE-4AC7-05E8-B8168B68F387}"/>
              </a:ext>
            </a:extLst>
          </p:cNvPr>
          <p:cNvSpPr>
            <a:spLocks noChangeArrowheads="1"/>
          </p:cNvSpPr>
          <p:nvPr/>
        </p:nvSpPr>
        <p:spPr bwMode="auto">
          <a:xfrm>
            <a:off x="0" y="793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6">
            <a:extLst>
              <a:ext uri="{FF2B5EF4-FFF2-40B4-BE49-F238E27FC236}">
                <a16:creationId xmlns:a16="http://schemas.microsoft.com/office/drawing/2014/main" id="{063382D2-DDEB-7690-B9D5-F137A2EF2E30}"/>
              </a:ext>
            </a:extLst>
          </p:cNvPr>
          <p:cNvSpPr>
            <a:spLocks noChangeArrowheads="1"/>
          </p:cNvSpPr>
          <p:nvPr/>
        </p:nvSpPr>
        <p:spPr bwMode="auto">
          <a:xfrm>
            <a:off x="5746376" y="-75192"/>
            <a:ext cx="6445624" cy="662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03136" rIns="0" bIns="5078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1" u="none" strike="noStrike" cap="none" normalizeH="0" baseline="0" dirty="0">
                <a:ln>
                  <a:noFill/>
                </a:ln>
                <a:solidFill>
                  <a:srgbClr val="000000"/>
                </a:solidFill>
                <a:effectLst/>
                <a:latin typeface="Palatino Linotype" panose="02040502050505030304" pitchFamily="18" charset="0"/>
                <a:cs typeface="Times New Roman" panose="02020603050405020304" pitchFamily="18" charset="0"/>
              </a:rPr>
              <a:t>Feature Description: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 UTC : </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time when experiment was performed.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 Temperature : </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Temperature of Surroundings. Measured in Celsius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3- Humidity : </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air humidity during the experiment.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4- TVOC : </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Total Volatile Organic Compounds. Measured in ppb (parts per billion)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5- eCo2 : </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CO2 equivalent concentration. Measured in ppm (parts per million)</a:t>
            </a:r>
            <a:r>
              <a:rPr kumimoji="0" lang="en-US" altLang="en-US" sz="1200" b="0" i="0" u="none" strike="noStrike" cap="none" normalizeH="0" baseline="0" dirty="0">
                <a:ln>
                  <a:noFill/>
                </a:ln>
                <a:solidFill>
                  <a:srgbClr val="008ABC"/>
                </a:solidFill>
                <a:effectLst/>
                <a:latin typeface="Times New Roman" panose="02020603050405020304" pitchFamily="18" charset="0"/>
                <a:cs typeface="Times New Roman" panose="02020603050405020304" pitchFamily="18" charset="0"/>
                <a:hlinkClick r:id="rId2"/>
              </a:rPr>
              <a:t>¶</a:t>
            </a:r>
            <a:endPar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6- Raw H2 : </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amount of Raw Hydrogen present in the surroundings.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7- Raw Ethanol : </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amount of Raw Ethanol present in the surroundings.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8- Pressure : </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Air pressure. Measured in </a:t>
            </a:r>
            <a:r>
              <a:rPr kumimoji="0" lang="en-US" altLang="en-US"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hPa</a:t>
            </a:r>
            <a:endPar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9- PM1.0 : </a:t>
            </a:r>
            <a:r>
              <a:rPr kumimoji="0" lang="en-US" altLang="en-US"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Paticulate</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matter of diameter less than 1.0 micrometer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10- PM2.5 : </a:t>
            </a:r>
            <a:r>
              <a:rPr kumimoji="0" lang="en-US" altLang="en-US"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Paticulate</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matter of diameter less than 2.5 micrometer.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11- NC0.5 : </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Concentration of particulate matter of diameter less than 0.5 micrometers.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12- NC1.0 : </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Concentration of particulate matter of diameter less than 1.0 micrometers.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13- NC2.5 : </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Concentration of particulate matter of diameter less than 2.5 micrometers.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14- CNT : </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Simple Count.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15- Fire Alarm : </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(Reality) If fire was present then value is 1 else it is 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99085C4D-AB8A-1044-0B18-7748F3409912}"/>
              </a:ext>
            </a:extLst>
          </p:cNvPr>
          <p:cNvSpPr txBox="1"/>
          <p:nvPr/>
        </p:nvSpPr>
        <p:spPr>
          <a:xfrm>
            <a:off x="1013011" y="896470"/>
            <a:ext cx="4634753" cy="1200329"/>
          </a:xfrm>
          <a:prstGeom prst="rect">
            <a:avLst/>
          </a:prstGeom>
          <a:noFill/>
        </p:spPr>
        <p:txBody>
          <a:bodyPr wrap="square" rtlCol="0">
            <a:spAutoFit/>
          </a:bodyPr>
          <a:lstStyle/>
          <a:p>
            <a:r>
              <a:rPr lang="en-IN" b="0" i="0" dirty="0">
                <a:effectLst/>
                <a:latin typeface="Times New Roman" panose="02020603050405020304" pitchFamily="18" charset="0"/>
                <a:cs typeface="Times New Roman" panose="02020603050405020304" pitchFamily="18" charset="0"/>
              </a:rPr>
              <a:t>1.Target Variable : Fire Alarm</a:t>
            </a:r>
          </a:p>
          <a:p>
            <a:r>
              <a:rPr lang="en-IN" dirty="0">
                <a:latin typeface="Times New Roman" panose="02020603050405020304" pitchFamily="18" charset="0"/>
                <a:cs typeface="Times New Roman" panose="02020603050405020304" pitchFamily="18" charset="0"/>
              </a:rPr>
              <a:t>2.</a:t>
            </a:r>
            <a:r>
              <a:rPr lang="en-US" b="0" i="0" dirty="0">
                <a:solidFill>
                  <a:srgbClr val="000000"/>
                </a:solidFill>
                <a:effectLst/>
                <a:latin typeface="Inter"/>
              </a:rPr>
              <a:t> </a:t>
            </a:r>
            <a:r>
              <a:rPr lang="en-US" b="0" i="0" dirty="0">
                <a:solidFill>
                  <a:srgbClr val="000000"/>
                </a:solidFill>
                <a:effectLst/>
                <a:latin typeface="Times New Roman" panose="02020603050405020304" pitchFamily="18" charset="0"/>
                <a:cs typeface="Times New Roman" panose="02020603050405020304" pitchFamily="18" charset="0"/>
              </a:rPr>
              <a:t>Fire Alarm : (Reality) If fire was present then value is 1 else it is 0.</a:t>
            </a:r>
          </a:p>
          <a:p>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54B3110-D9F6-7902-9493-D51A5A215308}"/>
              </a:ext>
            </a:extLst>
          </p:cNvPr>
          <p:cNvSpPr txBox="1"/>
          <p:nvPr/>
        </p:nvSpPr>
        <p:spPr>
          <a:xfrm>
            <a:off x="1013011" y="439271"/>
            <a:ext cx="3810001" cy="461665"/>
          </a:xfrm>
          <a:prstGeom prst="rect">
            <a:avLst/>
          </a:prstGeom>
          <a:noFill/>
        </p:spPr>
        <p:txBody>
          <a:bodyPr wrap="square" rtlCol="0">
            <a:spAutoFit/>
          </a:bodyPr>
          <a:lstStyle/>
          <a:p>
            <a:r>
              <a:rPr lang="en-US" sz="2400" b="1" i="1" dirty="0">
                <a:latin typeface="Palatino Linotype" panose="02040502050505030304" pitchFamily="18" charset="0"/>
              </a:rPr>
              <a:t>Target:</a:t>
            </a:r>
            <a:endParaRPr lang="en-IN" dirty="0"/>
          </a:p>
        </p:txBody>
      </p:sp>
    </p:spTree>
    <p:extLst>
      <p:ext uri="{BB962C8B-B14F-4D97-AF65-F5344CB8AC3E}">
        <p14:creationId xmlns:p14="http://schemas.microsoft.com/office/powerpoint/2010/main" val="1434842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97594C36-6DF1-328C-0A32-C26530FDAB80}"/>
              </a:ext>
            </a:extLst>
          </p:cNvPr>
          <p:cNvGraphicFramePr>
            <a:graphicFrameLocks noGrp="1"/>
          </p:cNvGraphicFramePr>
          <p:nvPr>
            <p:extLst>
              <p:ext uri="{D42A27DB-BD31-4B8C-83A1-F6EECF244321}">
                <p14:modId xmlns:p14="http://schemas.microsoft.com/office/powerpoint/2010/main" val="1212662549"/>
              </p:ext>
            </p:extLst>
          </p:nvPr>
        </p:nvGraphicFramePr>
        <p:xfrm>
          <a:off x="941294" y="510987"/>
          <a:ext cx="10318375" cy="4814047"/>
        </p:xfrm>
        <a:graphic>
          <a:graphicData uri="http://schemas.openxmlformats.org/drawingml/2006/table">
            <a:tbl>
              <a:tblPr firstRow="1" bandRow="1">
                <a:tableStyleId>{073A0DAA-6AF3-43AB-8588-CEC1D06C72B9}</a:tableStyleId>
              </a:tblPr>
              <a:tblGrid>
                <a:gridCol w="386626">
                  <a:extLst>
                    <a:ext uri="{9D8B030D-6E8A-4147-A177-3AD203B41FA5}">
                      <a16:colId xmlns:a16="http://schemas.microsoft.com/office/drawing/2014/main" val="894947767"/>
                    </a:ext>
                  </a:extLst>
                </a:gridCol>
                <a:gridCol w="773251">
                  <a:extLst>
                    <a:ext uri="{9D8B030D-6E8A-4147-A177-3AD203B41FA5}">
                      <a16:colId xmlns:a16="http://schemas.microsoft.com/office/drawing/2014/main" val="3878913380"/>
                    </a:ext>
                  </a:extLst>
                </a:gridCol>
                <a:gridCol w="948154">
                  <a:extLst>
                    <a:ext uri="{9D8B030D-6E8A-4147-A177-3AD203B41FA5}">
                      <a16:colId xmlns:a16="http://schemas.microsoft.com/office/drawing/2014/main" val="742634846"/>
                    </a:ext>
                  </a:extLst>
                </a:gridCol>
                <a:gridCol w="782457">
                  <a:extLst>
                    <a:ext uri="{9D8B030D-6E8A-4147-A177-3AD203B41FA5}">
                      <a16:colId xmlns:a16="http://schemas.microsoft.com/office/drawing/2014/main" val="3491522940"/>
                    </a:ext>
                  </a:extLst>
                </a:gridCol>
                <a:gridCol w="773251">
                  <a:extLst>
                    <a:ext uri="{9D8B030D-6E8A-4147-A177-3AD203B41FA5}">
                      <a16:colId xmlns:a16="http://schemas.microsoft.com/office/drawing/2014/main" val="1467619521"/>
                    </a:ext>
                  </a:extLst>
                </a:gridCol>
                <a:gridCol w="743564">
                  <a:extLst>
                    <a:ext uri="{9D8B030D-6E8A-4147-A177-3AD203B41FA5}">
                      <a16:colId xmlns:a16="http://schemas.microsoft.com/office/drawing/2014/main" val="1532555510"/>
                    </a:ext>
                  </a:extLst>
                </a:gridCol>
                <a:gridCol w="609626">
                  <a:extLst>
                    <a:ext uri="{9D8B030D-6E8A-4147-A177-3AD203B41FA5}">
                      <a16:colId xmlns:a16="http://schemas.microsoft.com/office/drawing/2014/main" val="2396504779"/>
                    </a:ext>
                  </a:extLst>
                </a:gridCol>
                <a:gridCol w="607555">
                  <a:extLst>
                    <a:ext uri="{9D8B030D-6E8A-4147-A177-3AD203B41FA5}">
                      <a16:colId xmlns:a16="http://schemas.microsoft.com/office/drawing/2014/main" val="3350193827"/>
                    </a:ext>
                  </a:extLst>
                </a:gridCol>
                <a:gridCol w="837688">
                  <a:extLst>
                    <a:ext uri="{9D8B030D-6E8A-4147-A177-3AD203B41FA5}">
                      <a16:colId xmlns:a16="http://schemas.microsoft.com/office/drawing/2014/main" val="3527852343"/>
                    </a:ext>
                  </a:extLst>
                </a:gridCol>
                <a:gridCol w="506295">
                  <a:extLst>
                    <a:ext uri="{9D8B030D-6E8A-4147-A177-3AD203B41FA5}">
                      <a16:colId xmlns:a16="http://schemas.microsoft.com/office/drawing/2014/main" val="1717650081"/>
                    </a:ext>
                  </a:extLst>
                </a:gridCol>
                <a:gridCol w="552322">
                  <a:extLst>
                    <a:ext uri="{9D8B030D-6E8A-4147-A177-3AD203B41FA5}">
                      <a16:colId xmlns:a16="http://schemas.microsoft.com/office/drawing/2014/main" val="238185468"/>
                    </a:ext>
                  </a:extLst>
                </a:gridCol>
                <a:gridCol w="543117">
                  <a:extLst>
                    <a:ext uri="{9D8B030D-6E8A-4147-A177-3AD203B41FA5}">
                      <a16:colId xmlns:a16="http://schemas.microsoft.com/office/drawing/2014/main" val="3860447012"/>
                    </a:ext>
                  </a:extLst>
                </a:gridCol>
                <a:gridCol w="561528">
                  <a:extLst>
                    <a:ext uri="{9D8B030D-6E8A-4147-A177-3AD203B41FA5}">
                      <a16:colId xmlns:a16="http://schemas.microsoft.com/office/drawing/2014/main" val="1048587524"/>
                    </a:ext>
                  </a:extLst>
                </a:gridCol>
                <a:gridCol w="451062">
                  <a:extLst>
                    <a:ext uri="{9D8B030D-6E8A-4147-A177-3AD203B41FA5}">
                      <a16:colId xmlns:a16="http://schemas.microsoft.com/office/drawing/2014/main" val="3721777444"/>
                    </a:ext>
                  </a:extLst>
                </a:gridCol>
                <a:gridCol w="515501">
                  <a:extLst>
                    <a:ext uri="{9D8B030D-6E8A-4147-A177-3AD203B41FA5}">
                      <a16:colId xmlns:a16="http://schemas.microsoft.com/office/drawing/2014/main" val="3996361584"/>
                    </a:ext>
                  </a:extLst>
                </a:gridCol>
                <a:gridCol w="726378">
                  <a:extLst>
                    <a:ext uri="{9D8B030D-6E8A-4147-A177-3AD203B41FA5}">
                      <a16:colId xmlns:a16="http://schemas.microsoft.com/office/drawing/2014/main" val="1316536383"/>
                    </a:ext>
                  </a:extLst>
                </a:gridCol>
              </a:tblGrid>
              <a:tr h="875730">
                <a:tc>
                  <a:txBody>
                    <a:bodyPr/>
                    <a:lstStyle/>
                    <a:p>
                      <a:pPr algn="l" fontAlgn="ctr"/>
                      <a:endParaRPr lang="en-IN" sz="1100" b="0" i="0" u="none" strike="noStrike" dirty="0">
                        <a:solidFill>
                          <a:schemeClr val="bg2"/>
                        </a:solidFill>
                        <a:effectLst/>
                        <a:latin typeface="Calibri" panose="020F0502020204030204" pitchFamily="34" charset="0"/>
                      </a:endParaRPr>
                    </a:p>
                  </a:txBody>
                  <a:tcPr marL="7620" marR="7620" marT="7620" marB="0" anchor="ctr"/>
                </a:tc>
                <a:tc>
                  <a:txBody>
                    <a:bodyPr/>
                    <a:lstStyle/>
                    <a:p>
                      <a:pPr algn="l" fontAlgn="ctr"/>
                      <a:r>
                        <a:rPr lang="en-IN" sz="1100" b="0" i="0" u="none" strike="noStrike" dirty="0">
                          <a:solidFill>
                            <a:schemeClr val="bg2"/>
                          </a:solidFill>
                          <a:effectLst/>
                          <a:latin typeface="Times New Roman" panose="02020603050405020304" pitchFamily="18" charset="0"/>
                          <a:cs typeface="Times New Roman" panose="02020603050405020304" pitchFamily="18" charset="0"/>
                        </a:rPr>
                        <a:t>UTC</a:t>
                      </a:r>
                    </a:p>
                  </a:txBody>
                  <a:tcPr marL="7620" marR="7620" marT="7620" marB="0" anchor="ctr"/>
                </a:tc>
                <a:tc>
                  <a:txBody>
                    <a:bodyPr/>
                    <a:lstStyle/>
                    <a:p>
                      <a:pPr algn="l" fontAlgn="ctr"/>
                      <a:r>
                        <a:rPr lang="en-IN" sz="1100" b="0" i="0" u="none" strike="noStrike" dirty="0">
                          <a:solidFill>
                            <a:schemeClr val="bg2"/>
                          </a:solidFill>
                          <a:effectLst/>
                          <a:latin typeface="Times New Roman" panose="02020603050405020304" pitchFamily="18" charset="0"/>
                          <a:cs typeface="Times New Roman" panose="02020603050405020304" pitchFamily="18" charset="0"/>
                        </a:rPr>
                        <a:t>Temperature[C]</a:t>
                      </a:r>
                    </a:p>
                  </a:txBody>
                  <a:tcPr marL="7620" marR="7620" marT="7620" marB="0" anchor="ctr"/>
                </a:tc>
                <a:tc>
                  <a:txBody>
                    <a:bodyPr/>
                    <a:lstStyle/>
                    <a:p>
                      <a:pPr algn="l" fontAlgn="ctr"/>
                      <a:r>
                        <a:rPr lang="en-IN" sz="1100" b="0" i="0" u="none" strike="noStrike" dirty="0">
                          <a:solidFill>
                            <a:schemeClr val="bg2"/>
                          </a:solidFill>
                          <a:effectLst/>
                          <a:latin typeface="Times New Roman" panose="02020603050405020304" pitchFamily="18" charset="0"/>
                          <a:cs typeface="Times New Roman" panose="02020603050405020304" pitchFamily="18" charset="0"/>
                        </a:rPr>
                        <a:t>Humidity[%]</a:t>
                      </a:r>
                    </a:p>
                  </a:txBody>
                  <a:tcPr marL="7620" marR="7620" marT="7620" marB="0" anchor="ctr"/>
                </a:tc>
                <a:tc>
                  <a:txBody>
                    <a:bodyPr/>
                    <a:lstStyle/>
                    <a:p>
                      <a:pPr algn="l" fontAlgn="ctr"/>
                      <a:r>
                        <a:rPr lang="en-IN" sz="1100" b="0" i="0" u="none" strike="noStrike" dirty="0">
                          <a:solidFill>
                            <a:schemeClr val="bg2"/>
                          </a:solidFill>
                          <a:effectLst/>
                          <a:latin typeface="Times New Roman" panose="02020603050405020304" pitchFamily="18" charset="0"/>
                          <a:cs typeface="Times New Roman" panose="02020603050405020304" pitchFamily="18" charset="0"/>
                        </a:rPr>
                        <a:t>TVOC[ppb]</a:t>
                      </a:r>
                    </a:p>
                  </a:txBody>
                  <a:tcPr marL="7620" marR="7620" marT="7620" marB="0" anchor="ctr"/>
                </a:tc>
                <a:tc>
                  <a:txBody>
                    <a:bodyPr/>
                    <a:lstStyle/>
                    <a:p>
                      <a:pPr algn="l" fontAlgn="ctr"/>
                      <a:r>
                        <a:rPr lang="en-IN" sz="1100" b="0" i="0" u="none" strike="noStrike" dirty="0">
                          <a:solidFill>
                            <a:schemeClr val="bg2"/>
                          </a:solidFill>
                          <a:effectLst/>
                          <a:latin typeface="Times New Roman" panose="02020603050405020304" pitchFamily="18" charset="0"/>
                          <a:cs typeface="Times New Roman" panose="02020603050405020304" pitchFamily="18" charset="0"/>
                        </a:rPr>
                        <a:t>eCO2[ppm]</a:t>
                      </a:r>
                    </a:p>
                  </a:txBody>
                  <a:tcPr marL="7620" marR="7620" marT="7620" marB="0" anchor="ctr"/>
                </a:tc>
                <a:tc>
                  <a:txBody>
                    <a:bodyPr/>
                    <a:lstStyle/>
                    <a:p>
                      <a:pPr algn="l" fontAlgn="ctr"/>
                      <a:r>
                        <a:rPr lang="en-IN" sz="1100" b="0" i="0" u="none" strike="noStrike" dirty="0">
                          <a:solidFill>
                            <a:schemeClr val="bg2"/>
                          </a:solidFill>
                          <a:effectLst/>
                          <a:latin typeface="Times New Roman" panose="02020603050405020304" pitchFamily="18" charset="0"/>
                          <a:cs typeface="Times New Roman" panose="02020603050405020304" pitchFamily="18" charset="0"/>
                        </a:rPr>
                        <a:t>Raw H2</a:t>
                      </a:r>
                    </a:p>
                  </a:txBody>
                  <a:tcPr marL="7620" marR="7620" marT="7620" marB="0" anchor="ctr"/>
                </a:tc>
                <a:tc>
                  <a:txBody>
                    <a:bodyPr/>
                    <a:lstStyle/>
                    <a:p>
                      <a:pPr algn="l" fontAlgn="ctr"/>
                      <a:r>
                        <a:rPr lang="en-IN" sz="1100" b="0" i="0" u="none" strike="noStrike" dirty="0">
                          <a:solidFill>
                            <a:schemeClr val="bg2"/>
                          </a:solidFill>
                          <a:effectLst/>
                          <a:latin typeface="Times New Roman" panose="02020603050405020304" pitchFamily="18" charset="0"/>
                          <a:cs typeface="Times New Roman" panose="02020603050405020304" pitchFamily="18" charset="0"/>
                        </a:rPr>
                        <a:t>Raw Ethanol</a:t>
                      </a:r>
                    </a:p>
                  </a:txBody>
                  <a:tcPr marL="7620" marR="7620" marT="7620" marB="0" anchor="ctr"/>
                </a:tc>
                <a:tc>
                  <a:txBody>
                    <a:bodyPr/>
                    <a:lstStyle/>
                    <a:p>
                      <a:pPr algn="l" fontAlgn="ctr"/>
                      <a:r>
                        <a:rPr lang="en-IN" sz="1100" b="0" i="0" u="none" strike="noStrike" dirty="0">
                          <a:solidFill>
                            <a:schemeClr val="bg2"/>
                          </a:solidFill>
                          <a:effectLst/>
                          <a:latin typeface="Times New Roman" panose="02020603050405020304" pitchFamily="18" charset="0"/>
                          <a:cs typeface="Times New Roman" panose="02020603050405020304" pitchFamily="18" charset="0"/>
                        </a:rPr>
                        <a:t>Pressure[</a:t>
                      </a:r>
                      <a:r>
                        <a:rPr lang="en-IN" sz="1100" b="0" i="0" u="none" strike="noStrike" dirty="0" err="1">
                          <a:solidFill>
                            <a:schemeClr val="bg2"/>
                          </a:solidFill>
                          <a:effectLst/>
                          <a:latin typeface="Times New Roman" panose="02020603050405020304" pitchFamily="18" charset="0"/>
                          <a:cs typeface="Times New Roman" panose="02020603050405020304" pitchFamily="18" charset="0"/>
                        </a:rPr>
                        <a:t>hPa</a:t>
                      </a:r>
                      <a:r>
                        <a:rPr lang="en-IN" sz="1100" b="0" i="0" u="none" strike="noStrike" dirty="0">
                          <a:solidFill>
                            <a:schemeClr val="bg2"/>
                          </a:solidFill>
                          <a:effectLst/>
                          <a:latin typeface="Times New Roman" panose="02020603050405020304" pitchFamily="18" charset="0"/>
                          <a:cs typeface="Times New Roman" panose="02020603050405020304" pitchFamily="18" charset="0"/>
                        </a:rPr>
                        <a:t>]</a:t>
                      </a:r>
                    </a:p>
                  </a:txBody>
                  <a:tcPr marL="7620" marR="7620" marT="7620" marB="0" anchor="ctr"/>
                </a:tc>
                <a:tc>
                  <a:txBody>
                    <a:bodyPr/>
                    <a:lstStyle/>
                    <a:p>
                      <a:pPr algn="l" fontAlgn="ctr"/>
                      <a:r>
                        <a:rPr lang="en-IN" sz="1100" b="0" i="0" u="none" strike="noStrike" dirty="0">
                          <a:solidFill>
                            <a:schemeClr val="bg2"/>
                          </a:solidFill>
                          <a:effectLst/>
                          <a:latin typeface="Times New Roman" panose="02020603050405020304" pitchFamily="18" charset="0"/>
                          <a:cs typeface="Times New Roman" panose="02020603050405020304" pitchFamily="18" charset="0"/>
                        </a:rPr>
                        <a:t>PM1.0</a:t>
                      </a:r>
                    </a:p>
                  </a:txBody>
                  <a:tcPr marL="7620" marR="7620" marT="7620" marB="0" anchor="ctr"/>
                </a:tc>
                <a:tc>
                  <a:txBody>
                    <a:bodyPr/>
                    <a:lstStyle/>
                    <a:p>
                      <a:pPr algn="l" fontAlgn="ctr"/>
                      <a:r>
                        <a:rPr lang="en-IN" sz="1100" b="0" i="0" u="none" strike="noStrike" dirty="0">
                          <a:solidFill>
                            <a:schemeClr val="bg2"/>
                          </a:solidFill>
                          <a:effectLst/>
                          <a:latin typeface="Times New Roman" panose="02020603050405020304" pitchFamily="18" charset="0"/>
                          <a:cs typeface="Times New Roman" panose="02020603050405020304" pitchFamily="18" charset="0"/>
                        </a:rPr>
                        <a:t>PM2.5</a:t>
                      </a:r>
                    </a:p>
                  </a:txBody>
                  <a:tcPr marL="7620" marR="7620" marT="7620" marB="0" anchor="ctr"/>
                </a:tc>
                <a:tc>
                  <a:txBody>
                    <a:bodyPr/>
                    <a:lstStyle/>
                    <a:p>
                      <a:pPr algn="l" fontAlgn="ctr"/>
                      <a:r>
                        <a:rPr lang="en-IN" sz="1100" b="0" i="0" u="none" strike="noStrike" dirty="0">
                          <a:solidFill>
                            <a:schemeClr val="bg2"/>
                          </a:solidFill>
                          <a:effectLst/>
                          <a:latin typeface="Times New Roman" panose="02020603050405020304" pitchFamily="18" charset="0"/>
                          <a:cs typeface="Times New Roman" panose="02020603050405020304" pitchFamily="18" charset="0"/>
                        </a:rPr>
                        <a:t>NC0.5</a:t>
                      </a:r>
                    </a:p>
                  </a:txBody>
                  <a:tcPr marL="7620" marR="7620" marT="7620" marB="0" anchor="ctr"/>
                </a:tc>
                <a:tc>
                  <a:txBody>
                    <a:bodyPr/>
                    <a:lstStyle/>
                    <a:p>
                      <a:pPr algn="l" fontAlgn="ctr"/>
                      <a:r>
                        <a:rPr lang="en-IN" sz="1100" b="0" i="0" u="none" strike="noStrike" dirty="0">
                          <a:solidFill>
                            <a:schemeClr val="bg2"/>
                          </a:solidFill>
                          <a:effectLst/>
                          <a:latin typeface="Times New Roman" panose="02020603050405020304" pitchFamily="18" charset="0"/>
                          <a:cs typeface="Times New Roman" panose="02020603050405020304" pitchFamily="18" charset="0"/>
                        </a:rPr>
                        <a:t>NC1.0</a:t>
                      </a:r>
                    </a:p>
                  </a:txBody>
                  <a:tcPr marL="7620" marR="7620" marT="7620" marB="0" anchor="ctr"/>
                </a:tc>
                <a:tc>
                  <a:txBody>
                    <a:bodyPr/>
                    <a:lstStyle/>
                    <a:p>
                      <a:pPr algn="l" fontAlgn="ctr"/>
                      <a:r>
                        <a:rPr lang="en-IN" sz="1100" b="0" i="0" u="none" strike="noStrike" dirty="0">
                          <a:solidFill>
                            <a:schemeClr val="bg2"/>
                          </a:solidFill>
                          <a:effectLst/>
                          <a:latin typeface="Times New Roman" panose="02020603050405020304" pitchFamily="18" charset="0"/>
                          <a:cs typeface="Times New Roman" panose="02020603050405020304" pitchFamily="18" charset="0"/>
                        </a:rPr>
                        <a:t>NC2.5</a:t>
                      </a:r>
                    </a:p>
                  </a:txBody>
                  <a:tcPr marL="7620" marR="7620" marT="7620" marB="0" anchor="ctr"/>
                </a:tc>
                <a:tc>
                  <a:txBody>
                    <a:bodyPr/>
                    <a:lstStyle/>
                    <a:p>
                      <a:pPr algn="l" fontAlgn="ctr"/>
                      <a:r>
                        <a:rPr lang="en-IN" sz="1100" b="0" i="0" u="none" strike="noStrike" dirty="0">
                          <a:solidFill>
                            <a:schemeClr val="bg2"/>
                          </a:solidFill>
                          <a:effectLst/>
                          <a:latin typeface="Times New Roman" panose="02020603050405020304" pitchFamily="18" charset="0"/>
                          <a:cs typeface="Times New Roman" panose="02020603050405020304" pitchFamily="18" charset="0"/>
                        </a:rPr>
                        <a:t>CNT</a:t>
                      </a:r>
                    </a:p>
                  </a:txBody>
                  <a:tcPr marL="7620" marR="7620" marT="7620" marB="0" anchor="ctr"/>
                </a:tc>
                <a:tc>
                  <a:txBody>
                    <a:bodyPr/>
                    <a:lstStyle/>
                    <a:p>
                      <a:pPr algn="l" fontAlgn="ctr"/>
                      <a:r>
                        <a:rPr lang="en-IN" sz="1100" b="0" i="0" u="none" strike="noStrike" dirty="0">
                          <a:solidFill>
                            <a:schemeClr val="bg2"/>
                          </a:solidFill>
                          <a:effectLst/>
                          <a:latin typeface="Times New Roman" panose="02020603050405020304" pitchFamily="18" charset="0"/>
                          <a:cs typeface="Times New Roman" panose="02020603050405020304" pitchFamily="18" charset="0"/>
                        </a:rPr>
                        <a:t>Fire Alarm</a:t>
                      </a:r>
                    </a:p>
                  </a:txBody>
                  <a:tcPr marL="7620" marR="7620" marT="7620" marB="0" anchor="ctr"/>
                </a:tc>
                <a:extLst>
                  <a:ext uri="{0D108BD9-81ED-4DB2-BD59-A6C34878D82A}">
                    <a16:rowId xmlns:a16="http://schemas.microsoft.com/office/drawing/2014/main" val="4192163107"/>
                  </a:ext>
                </a:extLst>
              </a:tr>
              <a:tr h="614056">
                <a:tc>
                  <a:txBody>
                    <a:bodyPr/>
                    <a:lstStyle/>
                    <a:p>
                      <a:pPr algn="r" fontAlgn="ctr"/>
                      <a:r>
                        <a:rPr lang="en-IN" sz="1100" b="0" i="0" u="none" strike="noStrike">
                          <a:solidFill>
                            <a:srgbClr val="000000"/>
                          </a:solidFill>
                          <a:effectLst/>
                          <a:latin typeface="Calibri" panose="020F0502020204030204" pitchFamily="34" charset="0"/>
                        </a:rPr>
                        <a:t>0</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1654733331</a:t>
                      </a:r>
                    </a:p>
                  </a:txBody>
                  <a:tcPr marL="7620" marR="7620" marT="7620" marB="0" anchor="ctr"/>
                </a:tc>
                <a:tc>
                  <a:txBody>
                    <a:bodyPr/>
                    <a:lstStyle/>
                    <a:p>
                      <a:pPr algn="r" fontAlgn="ctr"/>
                      <a:r>
                        <a:rPr lang="en-IN" sz="1100" b="0" i="0" u="none" strike="noStrike" dirty="0">
                          <a:solidFill>
                            <a:srgbClr val="000000"/>
                          </a:solidFill>
                          <a:effectLst/>
                          <a:latin typeface="Times New Roman" panose="02020603050405020304" pitchFamily="18" charset="0"/>
                          <a:cs typeface="Times New Roman" panose="02020603050405020304" pitchFamily="18" charset="0"/>
                        </a:rPr>
                        <a:t>20</a:t>
                      </a:r>
                    </a:p>
                  </a:txBody>
                  <a:tcPr marL="7620" marR="7620" marT="7620" marB="0" anchor="ctr"/>
                </a:tc>
                <a:tc>
                  <a:txBody>
                    <a:bodyPr/>
                    <a:lstStyle/>
                    <a:p>
                      <a:pPr algn="r" fontAlgn="ctr"/>
                      <a:r>
                        <a:rPr lang="en-IN" sz="1100" b="0" i="0" u="none" strike="noStrike" dirty="0">
                          <a:solidFill>
                            <a:srgbClr val="000000"/>
                          </a:solidFill>
                          <a:effectLst/>
                          <a:latin typeface="Times New Roman" panose="02020603050405020304" pitchFamily="18" charset="0"/>
                          <a:cs typeface="Times New Roman" panose="02020603050405020304" pitchFamily="18" charset="0"/>
                        </a:rPr>
                        <a:t>57.36</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tc>
                  <a:txBody>
                    <a:bodyPr/>
                    <a:lstStyle/>
                    <a:p>
                      <a:pPr algn="r" fontAlgn="ctr"/>
                      <a:r>
                        <a:rPr lang="en-IN" sz="1100" b="0" i="0" u="none" strike="noStrike" dirty="0">
                          <a:solidFill>
                            <a:srgbClr val="000000"/>
                          </a:solidFill>
                          <a:effectLst/>
                          <a:latin typeface="Times New Roman" panose="02020603050405020304" pitchFamily="18" charset="0"/>
                          <a:cs typeface="Times New Roman" panose="02020603050405020304" pitchFamily="18" charset="0"/>
                        </a:rPr>
                        <a:t>400</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12306</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18520</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939.735</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extLst>
                  <a:ext uri="{0D108BD9-81ED-4DB2-BD59-A6C34878D82A}">
                    <a16:rowId xmlns:a16="http://schemas.microsoft.com/office/drawing/2014/main" val="1094959832"/>
                  </a:ext>
                </a:extLst>
              </a:tr>
              <a:tr h="647793">
                <a:tc>
                  <a:txBody>
                    <a:bodyPr/>
                    <a:lstStyle/>
                    <a:p>
                      <a:pPr algn="r" fontAlgn="ctr"/>
                      <a:r>
                        <a:rPr lang="en-IN" sz="1100" b="0" i="0" u="none" strike="noStrike">
                          <a:solidFill>
                            <a:srgbClr val="000000"/>
                          </a:solidFill>
                          <a:effectLst/>
                          <a:latin typeface="Calibri" panose="020F0502020204030204" pitchFamily="34" charset="0"/>
                        </a:rPr>
                        <a:t>1</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1654733332</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20.015</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56.67</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400</a:t>
                      </a:r>
                    </a:p>
                  </a:txBody>
                  <a:tcPr marL="7620" marR="7620" marT="7620" marB="0" anchor="ctr"/>
                </a:tc>
                <a:tc>
                  <a:txBody>
                    <a:bodyPr/>
                    <a:lstStyle/>
                    <a:p>
                      <a:pPr algn="r" fontAlgn="ctr"/>
                      <a:r>
                        <a:rPr lang="en-IN" sz="1100" b="0" i="0" u="none" strike="noStrike" dirty="0">
                          <a:solidFill>
                            <a:srgbClr val="000000"/>
                          </a:solidFill>
                          <a:effectLst/>
                          <a:latin typeface="Times New Roman" panose="02020603050405020304" pitchFamily="18" charset="0"/>
                          <a:cs typeface="Times New Roman" panose="02020603050405020304" pitchFamily="18" charset="0"/>
                        </a:rPr>
                        <a:t>12345</a:t>
                      </a:r>
                    </a:p>
                  </a:txBody>
                  <a:tcPr marL="7620" marR="7620" marT="7620" marB="0" anchor="ctr"/>
                </a:tc>
                <a:tc>
                  <a:txBody>
                    <a:bodyPr/>
                    <a:lstStyle/>
                    <a:p>
                      <a:pPr algn="r" fontAlgn="ctr"/>
                      <a:r>
                        <a:rPr lang="en-IN" sz="1100" b="0" i="0" u="none" strike="noStrike" dirty="0">
                          <a:solidFill>
                            <a:srgbClr val="000000"/>
                          </a:solidFill>
                          <a:effectLst/>
                          <a:latin typeface="Times New Roman" panose="02020603050405020304" pitchFamily="18" charset="0"/>
                          <a:cs typeface="Times New Roman" panose="02020603050405020304" pitchFamily="18" charset="0"/>
                        </a:rPr>
                        <a:t>18651</a:t>
                      </a:r>
                    </a:p>
                  </a:txBody>
                  <a:tcPr marL="7620" marR="7620" marT="7620" marB="0" anchor="ctr"/>
                </a:tc>
                <a:tc>
                  <a:txBody>
                    <a:bodyPr/>
                    <a:lstStyle/>
                    <a:p>
                      <a:pPr algn="r" fontAlgn="ctr"/>
                      <a:r>
                        <a:rPr lang="en-IN" sz="1100" b="0" i="0" u="none" strike="noStrike" dirty="0">
                          <a:solidFill>
                            <a:srgbClr val="000000"/>
                          </a:solidFill>
                          <a:effectLst/>
                          <a:latin typeface="Times New Roman" panose="02020603050405020304" pitchFamily="18" charset="0"/>
                          <a:cs typeface="Times New Roman" panose="02020603050405020304" pitchFamily="18" charset="0"/>
                        </a:rPr>
                        <a:t>939.744</a:t>
                      </a:r>
                    </a:p>
                  </a:txBody>
                  <a:tcPr marL="7620" marR="7620" marT="7620" marB="0" anchor="ctr"/>
                </a:tc>
                <a:tc>
                  <a:txBody>
                    <a:bodyPr/>
                    <a:lstStyle/>
                    <a:p>
                      <a:pPr algn="r" fontAlgn="ctr"/>
                      <a:r>
                        <a:rPr lang="en-IN" sz="11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tc>
                  <a:txBody>
                    <a:bodyPr/>
                    <a:lstStyle/>
                    <a:p>
                      <a:pPr algn="r" fontAlgn="ctr"/>
                      <a:r>
                        <a:rPr lang="en-IN" sz="11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tc>
                  <a:txBody>
                    <a:bodyPr/>
                    <a:lstStyle/>
                    <a:p>
                      <a:pPr algn="r" fontAlgn="ctr"/>
                      <a:r>
                        <a:rPr lang="en-IN" sz="11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tc>
                  <a:txBody>
                    <a:bodyPr/>
                    <a:lstStyle/>
                    <a:p>
                      <a:pPr algn="r" fontAlgn="ctr"/>
                      <a:r>
                        <a:rPr lang="en-IN" sz="11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1</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extLst>
                  <a:ext uri="{0D108BD9-81ED-4DB2-BD59-A6C34878D82A}">
                    <a16:rowId xmlns:a16="http://schemas.microsoft.com/office/drawing/2014/main" val="3897865423"/>
                  </a:ext>
                </a:extLst>
              </a:tr>
              <a:tr h="614056">
                <a:tc>
                  <a:txBody>
                    <a:bodyPr/>
                    <a:lstStyle/>
                    <a:p>
                      <a:pPr algn="r" fontAlgn="ctr"/>
                      <a:r>
                        <a:rPr lang="en-IN" sz="1100" b="0" i="0" u="none" strike="noStrike">
                          <a:solidFill>
                            <a:srgbClr val="000000"/>
                          </a:solidFill>
                          <a:effectLst/>
                          <a:latin typeface="Calibri" panose="020F0502020204030204" pitchFamily="34" charset="0"/>
                        </a:rPr>
                        <a:t>2</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1654733333</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20.029</a:t>
                      </a:r>
                    </a:p>
                  </a:txBody>
                  <a:tcPr marL="7620" marR="7620" marT="7620" marB="0" anchor="ctr"/>
                </a:tc>
                <a:tc>
                  <a:txBody>
                    <a:bodyPr/>
                    <a:lstStyle/>
                    <a:p>
                      <a:pPr algn="r" fontAlgn="ctr"/>
                      <a:r>
                        <a:rPr lang="en-IN" sz="1100" b="0" i="0" u="none" strike="noStrike" dirty="0">
                          <a:solidFill>
                            <a:srgbClr val="000000"/>
                          </a:solidFill>
                          <a:effectLst/>
                          <a:latin typeface="Times New Roman" panose="02020603050405020304" pitchFamily="18" charset="0"/>
                          <a:cs typeface="Times New Roman" panose="02020603050405020304" pitchFamily="18" charset="0"/>
                        </a:rPr>
                        <a:t>55.96</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400</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12374</a:t>
                      </a:r>
                    </a:p>
                  </a:txBody>
                  <a:tcPr marL="7620" marR="7620" marT="7620" marB="0" anchor="ctr"/>
                </a:tc>
                <a:tc>
                  <a:txBody>
                    <a:bodyPr/>
                    <a:lstStyle/>
                    <a:p>
                      <a:pPr algn="r" fontAlgn="ctr"/>
                      <a:r>
                        <a:rPr lang="en-IN" sz="1100" b="0" i="0" u="none" strike="noStrike" dirty="0">
                          <a:solidFill>
                            <a:srgbClr val="000000"/>
                          </a:solidFill>
                          <a:effectLst/>
                          <a:latin typeface="Times New Roman" panose="02020603050405020304" pitchFamily="18" charset="0"/>
                          <a:cs typeface="Times New Roman" panose="02020603050405020304" pitchFamily="18" charset="0"/>
                        </a:rPr>
                        <a:t>18764</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939.738</a:t>
                      </a:r>
                    </a:p>
                  </a:txBody>
                  <a:tcPr marL="7620" marR="7620" marT="7620" marB="0" anchor="ctr"/>
                </a:tc>
                <a:tc>
                  <a:txBody>
                    <a:bodyPr/>
                    <a:lstStyle/>
                    <a:p>
                      <a:pPr algn="r" fontAlgn="ctr"/>
                      <a:r>
                        <a:rPr lang="en-IN" sz="11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tc>
                  <a:txBody>
                    <a:bodyPr/>
                    <a:lstStyle/>
                    <a:p>
                      <a:pPr algn="r" fontAlgn="ctr"/>
                      <a:r>
                        <a:rPr lang="en-IN" sz="11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tc>
                  <a:txBody>
                    <a:bodyPr/>
                    <a:lstStyle/>
                    <a:p>
                      <a:pPr algn="r" fontAlgn="ctr"/>
                      <a:r>
                        <a:rPr lang="en-IN" sz="11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2</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extLst>
                  <a:ext uri="{0D108BD9-81ED-4DB2-BD59-A6C34878D82A}">
                    <a16:rowId xmlns:a16="http://schemas.microsoft.com/office/drawing/2014/main" val="2212437954"/>
                  </a:ext>
                </a:extLst>
              </a:tr>
              <a:tr h="276546">
                <a:tc>
                  <a:txBody>
                    <a:bodyPr/>
                    <a:lstStyle/>
                    <a:p>
                      <a:pPr algn="r" fontAlgn="ctr"/>
                      <a:r>
                        <a:rPr lang="en-IN" sz="1100" b="0" i="0" u="none" strike="noStrike">
                          <a:solidFill>
                            <a:srgbClr val="000000"/>
                          </a:solidFill>
                          <a:effectLst/>
                          <a:latin typeface="Calibri" panose="020F0502020204030204" pitchFamily="34" charset="0"/>
                        </a:rPr>
                        <a:t>3</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1654733334</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20.044</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55.28</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400</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12390</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18849</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939.736</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tc>
                  <a:txBody>
                    <a:bodyPr/>
                    <a:lstStyle/>
                    <a:p>
                      <a:pPr algn="r" fontAlgn="ctr"/>
                      <a:r>
                        <a:rPr lang="en-IN" sz="11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tc>
                  <a:txBody>
                    <a:bodyPr/>
                    <a:lstStyle/>
                    <a:p>
                      <a:pPr algn="r" fontAlgn="ctr"/>
                      <a:r>
                        <a:rPr lang="en-IN" sz="11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tc>
                  <a:txBody>
                    <a:bodyPr/>
                    <a:lstStyle/>
                    <a:p>
                      <a:pPr algn="r" fontAlgn="ctr"/>
                      <a:r>
                        <a:rPr lang="en-IN" sz="11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3</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extLst>
                  <a:ext uri="{0D108BD9-81ED-4DB2-BD59-A6C34878D82A}">
                    <a16:rowId xmlns:a16="http://schemas.microsoft.com/office/drawing/2014/main" val="865690517"/>
                  </a:ext>
                </a:extLst>
              </a:tr>
              <a:tr h="276546">
                <a:tc>
                  <a:txBody>
                    <a:bodyPr/>
                    <a:lstStyle/>
                    <a:p>
                      <a:pPr algn="r" fontAlgn="ctr"/>
                      <a:r>
                        <a:rPr lang="en-IN" sz="1100" b="0" i="0" u="none" strike="noStrike">
                          <a:solidFill>
                            <a:srgbClr val="000000"/>
                          </a:solidFill>
                          <a:effectLst/>
                          <a:latin typeface="Calibri" panose="020F0502020204030204" pitchFamily="34" charset="0"/>
                        </a:rPr>
                        <a:t>4</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1654733335</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20.059</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54.69</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400</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12403</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18921</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939.744</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tc>
                  <a:txBody>
                    <a:bodyPr/>
                    <a:lstStyle/>
                    <a:p>
                      <a:pPr algn="r" fontAlgn="ctr"/>
                      <a:r>
                        <a:rPr lang="en-IN" sz="11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tc>
                  <a:txBody>
                    <a:bodyPr/>
                    <a:lstStyle/>
                    <a:p>
                      <a:pPr algn="r" fontAlgn="ctr"/>
                      <a:r>
                        <a:rPr lang="en-IN" sz="11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tc>
                  <a:txBody>
                    <a:bodyPr/>
                    <a:lstStyle/>
                    <a:p>
                      <a:pPr algn="r" fontAlgn="ctr"/>
                      <a:r>
                        <a:rPr lang="en-IN" sz="1100" b="0" i="0" u="none" strike="noStrike" dirty="0">
                          <a:solidFill>
                            <a:srgbClr val="000000"/>
                          </a:solidFill>
                          <a:effectLst/>
                          <a:latin typeface="Times New Roman" panose="02020603050405020304" pitchFamily="18" charset="0"/>
                          <a:cs typeface="Times New Roman" panose="02020603050405020304" pitchFamily="18" charset="0"/>
                        </a:rPr>
                        <a:t>4</a:t>
                      </a:r>
                    </a:p>
                  </a:txBody>
                  <a:tcPr marL="7620" marR="7620" marT="7620" marB="0" anchor="ctr"/>
                </a:tc>
                <a:tc>
                  <a:txBody>
                    <a:bodyPr/>
                    <a:lstStyle/>
                    <a:p>
                      <a:pPr algn="r" fontAlgn="ctr"/>
                      <a:r>
                        <a:rPr lang="en-IN" sz="11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ctr"/>
                </a:tc>
                <a:extLst>
                  <a:ext uri="{0D108BD9-81ED-4DB2-BD59-A6C34878D82A}">
                    <a16:rowId xmlns:a16="http://schemas.microsoft.com/office/drawing/2014/main" val="821232921"/>
                  </a:ext>
                </a:extLst>
              </a:tr>
              <a:tr h="403136">
                <a:tc>
                  <a:txBody>
                    <a:bodyPr/>
                    <a:lstStyle/>
                    <a:p>
                      <a:r>
                        <a:rPr lang="en-US" dirty="0"/>
                        <a:t>  -</a:t>
                      </a:r>
                      <a:endParaRPr lang="en-IN" dirty="0"/>
                    </a:p>
                  </a:txBody>
                  <a:tcPr/>
                </a:tc>
                <a:tc>
                  <a:txBody>
                    <a:bodyPr/>
                    <a:lstStyle/>
                    <a:p>
                      <a:r>
                        <a:rPr lang="en-US" dirty="0"/>
                        <a:t>    -</a:t>
                      </a:r>
                      <a:endParaRPr lang="en-IN" dirty="0"/>
                    </a:p>
                  </a:txBody>
                  <a:tcPr/>
                </a:tc>
                <a:tc>
                  <a:txBody>
                    <a:bodyPr/>
                    <a:lstStyle/>
                    <a:p>
                      <a:r>
                        <a:rPr lang="en-US" dirty="0"/>
                        <a:t>      -</a:t>
                      </a:r>
                      <a:endParaRPr lang="en-IN" dirty="0"/>
                    </a:p>
                  </a:txBody>
                  <a:tcPr/>
                </a:tc>
                <a:tc>
                  <a:txBody>
                    <a:bodyPr/>
                    <a:lstStyle/>
                    <a:p>
                      <a:r>
                        <a:rPr lang="en-US" dirty="0"/>
                        <a:t>    -</a:t>
                      </a:r>
                      <a:endParaRPr lang="en-IN" dirty="0"/>
                    </a:p>
                  </a:txBody>
                  <a:tcPr/>
                </a:tc>
                <a:tc>
                  <a:txBody>
                    <a:bodyPr/>
                    <a:lstStyle/>
                    <a:p>
                      <a:r>
                        <a:rPr lang="en-US" dirty="0"/>
                        <a:t>    -</a:t>
                      </a:r>
                      <a:endParaRPr lang="en-IN" dirty="0"/>
                    </a:p>
                  </a:txBody>
                  <a:tcPr/>
                </a:tc>
                <a:tc>
                  <a:txBody>
                    <a:bodyPr/>
                    <a:lstStyle/>
                    <a:p>
                      <a:r>
                        <a:rPr lang="en-US" dirty="0"/>
                        <a:t>    -</a:t>
                      </a:r>
                      <a:endParaRPr lang="en-IN" dirty="0"/>
                    </a:p>
                  </a:txBody>
                  <a:tcPr/>
                </a:tc>
                <a:tc>
                  <a:txBody>
                    <a:bodyPr/>
                    <a:lstStyle/>
                    <a:p>
                      <a:r>
                        <a:rPr lang="en-US" dirty="0"/>
                        <a:t>   -</a:t>
                      </a:r>
                      <a:endParaRPr lang="en-IN" dirty="0"/>
                    </a:p>
                  </a:txBody>
                  <a:tcPr/>
                </a:tc>
                <a:tc>
                  <a:txBody>
                    <a:bodyPr/>
                    <a:lstStyle/>
                    <a:p>
                      <a:r>
                        <a:rPr lang="en-US" dirty="0"/>
                        <a:t>    -</a:t>
                      </a:r>
                      <a:endParaRPr lang="en-IN" dirty="0"/>
                    </a:p>
                  </a:txBody>
                  <a:tcPr/>
                </a:tc>
                <a:tc>
                  <a:txBody>
                    <a:bodyPr/>
                    <a:lstStyle/>
                    <a:p>
                      <a:r>
                        <a:rPr lang="en-US" dirty="0"/>
                        <a:t>     - </a:t>
                      </a:r>
                      <a:endParaRPr lang="en-IN" dirty="0"/>
                    </a:p>
                  </a:txBody>
                  <a:tcPr/>
                </a:tc>
                <a:tc>
                  <a:txBody>
                    <a:bodyPr/>
                    <a:lstStyle/>
                    <a:p>
                      <a:r>
                        <a:rPr lang="en-US" dirty="0"/>
                        <a:t>  - </a:t>
                      </a:r>
                      <a:endParaRPr lang="en-IN" dirty="0"/>
                    </a:p>
                  </a:txBody>
                  <a:tcPr/>
                </a:tc>
                <a:tc>
                  <a:txBody>
                    <a:bodyPr/>
                    <a:lstStyle/>
                    <a:p>
                      <a:r>
                        <a:rPr lang="en-US" dirty="0"/>
                        <a:t>   -</a:t>
                      </a:r>
                      <a:endParaRPr lang="en-IN" dirty="0"/>
                    </a:p>
                  </a:txBody>
                  <a:tcPr/>
                </a:tc>
                <a:tc>
                  <a:txBody>
                    <a:bodyPr/>
                    <a:lstStyle/>
                    <a:p>
                      <a:r>
                        <a:rPr lang="en-US" dirty="0"/>
                        <a:t>   -</a:t>
                      </a:r>
                      <a:endParaRPr lang="en-IN" dirty="0"/>
                    </a:p>
                  </a:txBody>
                  <a:tcPr/>
                </a:tc>
                <a:tc>
                  <a:txBody>
                    <a:bodyPr/>
                    <a:lstStyle/>
                    <a:p>
                      <a:r>
                        <a:rPr lang="en-US" dirty="0"/>
                        <a:t>    -</a:t>
                      </a:r>
                      <a:endParaRPr lang="en-IN" dirty="0"/>
                    </a:p>
                  </a:txBody>
                  <a:tcPr/>
                </a:tc>
                <a:tc>
                  <a:txBody>
                    <a:bodyPr/>
                    <a:lstStyle/>
                    <a:p>
                      <a:r>
                        <a:rPr lang="en-US" dirty="0"/>
                        <a:t>   -</a:t>
                      </a:r>
                      <a:endParaRPr lang="en-IN" dirty="0"/>
                    </a:p>
                  </a:txBody>
                  <a:tcPr/>
                </a:tc>
                <a:tc>
                  <a:txBody>
                    <a:bodyPr/>
                    <a:lstStyle/>
                    <a:p>
                      <a:r>
                        <a:rPr lang="en-US" dirty="0"/>
                        <a:t>   -</a:t>
                      </a:r>
                      <a:endParaRPr lang="en-IN" dirty="0"/>
                    </a:p>
                  </a:txBody>
                  <a:tcPr/>
                </a:tc>
                <a:tc>
                  <a:txBody>
                    <a:bodyPr/>
                    <a:lstStyle/>
                    <a:p>
                      <a:r>
                        <a:rPr lang="en-US" dirty="0"/>
                        <a:t>     -</a:t>
                      </a:r>
                      <a:endParaRPr lang="en-IN" dirty="0"/>
                    </a:p>
                  </a:txBody>
                  <a:tcPr/>
                </a:tc>
                <a:extLst>
                  <a:ext uri="{0D108BD9-81ED-4DB2-BD59-A6C34878D82A}">
                    <a16:rowId xmlns:a16="http://schemas.microsoft.com/office/drawing/2014/main" val="1805510751"/>
                  </a:ext>
                </a:extLst>
              </a:tr>
              <a:tr h="276546">
                <a:tc>
                  <a:txBody>
                    <a:bodyPr/>
                    <a:lstStyle/>
                    <a:p>
                      <a:pPr algn="r" fontAlgn="ctr"/>
                      <a:r>
                        <a:rPr lang="en-IN" sz="1100" b="0" i="0" u="none" strike="noStrike" dirty="0">
                          <a:solidFill>
                            <a:srgbClr val="000000"/>
                          </a:solidFill>
                          <a:effectLst/>
                          <a:latin typeface="Calibri" panose="020F0502020204030204" pitchFamily="34" charset="0"/>
                        </a:rPr>
                        <a:t>62626</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1655130048</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18.653</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15.87</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612</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400</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13731</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20588</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936.678</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0.61</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0.63</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4.18</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0.652</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0.015</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5740</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0</a:t>
                      </a:r>
                    </a:p>
                  </a:txBody>
                  <a:tcPr marL="7620" marR="7620" marT="7620" marB="0" anchor="ctr"/>
                </a:tc>
                <a:extLst>
                  <a:ext uri="{0D108BD9-81ED-4DB2-BD59-A6C34878D82A}">
                    <a16:rowId xmlns:a16="http://schemas.microsoft.com/office/drawing/2014/main" val="320231653"/>
                  </a:ext>
                </a:extLst>
              </a:tr>
              <a:tr h="276546">
                <a:tc>
                  <a:txBody>
                    <a:bodyPr/>
                    <a:lstStyle/>
                    <a:p>
                      <a:pPr algn="r" fontAlgn="ctr"/>
                      <a:r>
                        <a:rPr lang="en-IN" sz="1100" b="0" i="0" u="none" strike="noStrike">
                          <a:solidFill>
                            <a:srgbClr val="000000"/>
                          </a:solidFill>
                          <a:effectLst/>
                          <a:latin typeface="Calibri" panose="020F0502020204030204" pitchFamily="34" charset="0"/>
                        </a:rPr>
                        <a:t>62627</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1655130049</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18.867</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15.84</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627</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400</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13725</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20582</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936.687</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0.57</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0.6</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3.95</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0.617</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0.014</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5741</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0</a:t>
                      </a:r>
                    </a:p>
                  </a:txBody>
                  <a:tcPr marL="7620" marR="7620" marT="7620" marB="0" anchor="ctr"/>
                </a:tc>
                <a:extLst>
                  <a:ext uri="{0D108BD9-81ED-4DB2-BD59-A6C34878D82A}">
                    <a16:rowId xmlns:a16="http://schemas.microsoft.com/office/drawing/2014/main" val="992999596"/>
                  </a:ext>
                </a:extLst>
              </a:tr>
              <a:tr h="276546">
                <a:tc>
                  <a:txBody>
                    <a:bodyPr/>
                    <a:lstStyle/>
                    <a:p>
                      <a:pPr algn="r" fontAlgn="ctr"/>
                      <a:r>
                        <a:rPr lang="en-IN" sz="1100" b="0" i="0" u="none" strike="noStrike">
                          <a:solidFill>
                            <a:srgbClr val="000000"/>
                          </a:solidFill>
                          <a:effectLst/>
                          <a:latin typeface="Calibri" panose="020F0502020204030204" pitchFamily="34" charset="0"/>
                        </a:rPr>
                        <a:t>62628</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1655130050</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19.083</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16.04</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638</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400</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13712</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20566</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936.68</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0.57</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0.59</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3.92</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0.611</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0.014</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5742</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0</a:t>
                      </a:r>
                    </a:p>
                  </a:txBody>
                  <a:tcPr marL="7620" marR="7620" marT="7620" marB="0" anchor="ctr"/>
                </a:tc>
                <a:extLst>
                  <a:ext uri="{0D108BD9-81ED-4DB2-BD59-A6C34878D82A}">
                    <a16:rowId xmlns:a16="http://schemas.microsoft.com/office/drawing/2014/main" val="1590713016"/>
                  </a:ext>
                </a:extLst>
              </a:tr>
              <a:tr h="276546">
                <a:tc>
                  <a:txBody>
                    <a:bodyPr/>
                    <a:lstStyle/>
                    <a:p>
                      <a:pPr algn="r" fontAlgn="ctr"/>
                      <a:r>
                        <a:rPr lang="en-IN" sz="1100" b="0" i="0" u="none" strike="noStrike" dirty="0">
                          <a:solidFill>
                            <a:srgbClr val="000000"/>
                          </a:solidFill>
                          <a:effectLst/>
                          <a:latin typeface="Calibri" panose="020F0502020204030204" pitchFamily="34" charset="0"/>
                        </a:rPr>
                        <a:t>62629</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1655130051</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19.299</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16.52</a:t>
                      </a:r>
                    </a:p>
                  </a:txBody>
                  <a:tcPr marL="7620" marR="7620" marT="7620" marB="0" anchor="ctr"/>
                </a:tc>
                <a:tc>
                  <a:txBody>
                    <a:bodyPr/>
                    <a:lstStyle/>
                    <a:p>
                      <a:pPr algn="r" fontAlgn="ctr"/>
                      <a:r>
                        <a:rPr lang="en-IN" sz="1100" b="0" i="0" u="none" strike="noStrike" dirty="0">
                          <a:solidFill>
                            <a:srgbClr val="000000"/>
                          </a:solidFill>
                          <a:effectLst/>
                          <a:latin typeface="Calibri" panose="020F0502020204030204" pitchFamily="34" charset="0"/>
                        </a:rPr>
                        <a:t>643</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400</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13696</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20543</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936.676</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0.57</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0.59</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3.9</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0.607</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0.014</a:t>
                      </a:r>
                    </a:p>
                  </a:txBody>
                  <a:tcPr marL="7620" marR="7620" marT="7620" marB="0" anchor="ctr"/>
                </a:tc>
                <a:tc>
                  <a:txBody>
                    <a:bodyPr/>
                    <a:lstStyle/>
                    <a:p>
                      <a:pPr algn="r" fontAlgn="ctr"/>
                      <a:r>
                        <a:rPr lang="en-IN" sz="1100" b="0" i="0" u="none" strike="noStrike">
                          <a:solidFill>
                            <a:srgbClr val="000000"/>
                          </a:solidFill>
                          <a:effectLst/>
                          <a:latin typeface="Calibri" panose="020F0502020204030204" pitchFamily="34" charset="0"/>
                        </a:rPr>
                        <a:t>5743</a:t>
                      </a:r>
                    </a:p>
                  </a:txBody>
                  <a:tcPr marL="7620" marR="7620" marT="7620" marB="0" anchor="ctr"/>
                </a:tc>
                <a:tc>
                  <a:txBody>
                    <a:bodyPr/>
                    <a:lstStyle/>
                    <a:p>
                      <a:pPr algn="r" fontAlgn="ctr"/>
                      <a:r>
                        <a:rPr lang="en-IN" sz="1100" b="0" i="0" u="none" strike="noStrike" dirty="0">
                          <a:solidFill>
                            <a:srgbClr val="000000"/>
                          </a:solidFill>
                          <a:effectLst/>
                          <a:latin typeface="Calibri" panose="020F0502020204030204" pitchFamily="34" charset="0"/>
                        </a:rPr>
                        <a:t>0</a:t>
                      </a:r>
                    </a:p>
                  </a:txBody>
                  <a:tcPr marL="7620" marR="7620" marT="7620" marB="0" anchor="ctr"/>
                </a:tc>
                <a:extLst>
                  <a:ext uri="{0D108BD9-81ED-4DB2-BD59-A6C34878D82A}">
                    <a16:rowId xmlns:a16="http://schemas.microsoft.com/office/drawing/2014/main" val="4095712376"/>
                  </a:ext>
                </a:extLst>
              </a:tr>
            </a:tbl>
          </a:graphicData>
        </a:graphic>
      </p:graphicFrame>
      <p:sp>
        <p:nvSpPr>
          <p:cNvPr id="8" name="TextBox 7">
            <a:extLst>
              <a:ext uri="{FF2B5EF4-FFF2-40B4-BE49-F238E27FC236}">
                <a16:creationId xmlns:a16="http://schemas.microsoft.com/office/drawing/2014/main" id="{B09C6505-E674-7BC1-E886-1DA0FD0A084D}"/>
              </a:ext>
            </a:extLst>
          </p:cNvPr>
          <p:cNvSpPr txBox="1"/>
          <p:nvPr/>
        </p:nvSpPr>
        <p:spPr>
          <a:xfrm>
            <a:off x="1004047" y="141655"/>
            <a:ext cx="2545976" cy="400110"/>
          </a:xfrm>
          <a:prstGeom prst="rect">
            <a:avLst/>
          </a:prstGeom>
          <a:noFill/>
        </p:spPr>
        <p:txBody>
          <a:bodyPr wrap="square" rtlCol="0">
            <a:spAutoFit/>
          </a:bodyPr>
          <a:lstStyle/>
          <a:p>
            <a:r>
              <a:rPr lang="en-US" sz="2000" b="1" dirty="0">
                <a:latin typeface="Palatino Linotype" panose="02040502050505030304" pitchFamily="18" charset="0"/>
                <a:cs typeface="Times New Roman" panose="02020603050405020304" pitchFamily="18" charset="0"/>
              </a:rPr>
              <a:t>DATA</a:t>
            </a:r>
            <a:r>
              <a:rPr lang="en-US" sz="2000" b="1" i="1" dirty="0">
                <a:latin typeface="Palatino Linotype" panose="02040502050505030304" pitchFamily="18" charset="0"/>
                <a:cs typeface="Times New Roman" panose="02020603050405020304" pitchFamily="18" charset="0"/>
              </a:rPr>
              <a:t> </a:t>
            </a:r>
            <a:r>
              <a:rPr lang="en-US" sz="2000" b="1" dirty="0">
                <a:latin typeface="Palatino Linotype" panose="02040502050505030304" pitchFamily="18" charset="0"/>
                <a:cs typeface="Times New Roman" panose="02020603050405020304" pitchFamily="18" charset="0"/>
              </a:rPr>
              <a:t>SET</a:t>
            </a:r>
            <a:r>
              <a:rPr lang="en-US" b="1" dirty="0">
                <a:latin typeface="Times New Roman" panose="02020603050405020304" pitchFamily="18" charset="0"/>
                <a:cs typeface="Times New Roman" panose="02020603050405020304" pitchFamily="18" charset="0"/>
              </a:rPr>
              <a:t>:</a:t>
            </a:r>
            <a:endParaRPr lang="en-IN" dirty="0"/>
          </a:p>
        </p:txBody>
      </p:sp>
      <p:sp>
        <p:nvSpPr>
          <p:cNvPr id="2" name="Rectangle 5">
            <a:extLst>
              <a:ext uri="{FF2B5EF4-FFF2-40B4-BE49-F238E27FC236}">
                <a16:creationId xmlns:a16="http://schemas.microsoft.com/office/drawing/2014/main" id="{96039E16-1A28-384F-D93A-E28788BD11A9}"/>
              </a:ext>
            </a:extLst>
          </p:cNvPr>
          <p:cNvSpPr>
            <a:spLocks noChangeArrowheads="1"/>
          </p:cNvSpPr>
          <p:nvPr/>
        </p:nvSpPr>
        <p:spPr bwMode="auto">
          <a:xfrm>
            <a:off x="0" y="793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304120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BE0DB4E-5573-F9F5-1B4F-33F488C32107}"/>
              </a:ext>
            </a:extLst>
          </p:cNvPr>
          <p:cNvSpPr txBox="1"/>
          <p:nvPr/>
        </p:nvSpPr>
        <p:spPr>
          <a:xfrm>
            <a:off x="1174376" y="582706"/>
            <a:ext cx="3774142" cy="461665"/>
          </a:xfrm>
          <a:prstGeom prst="rect">
            <a:avLst/>
          </a:prstGeom>
          <a:noFill/>
        </p:spPr>
        <p:txBody>
          <a:bodyPr wrap="square" rtlCol="0">
            <a:spAutoFit/>
          </a:bodyPr>
          <a:lstStyle/>
          <a:p>
            <a:r>
              <a:rPr lang="en-US" sz="2400" b="1" i="1" dirty="0">
                <a:latin typeface="Palatino Linotype" panose="02040502050505030304" pitchFamily="18" charset="0"/>
              </a:rPr>
              <a:t>Graphs:</a:t>
            </a:r>
            <a:endParaRPr lang="en-IN" sz="2400" b="1" i="1" dirty="0">
              <a:latin typeface="Palatino Linotype" panose="02040502050505030304" pitchFamily="18" charset="0"/>
            </a:endParaRPr>
          </a:p>
        </p:txBody>
      </p:sp>
      <p:sp>
        <p:nvSpPr>
          <p:cNvPr id="2" name="Rectangle 5">
            <a:extLst>
              <a:ext uri="{FF2B5EF4-FFF2-40B4-BE49-F238E27FC236}">
                <a16:creationId xmlns:a16="http://schemas.microsoft.com/office/drawing/2014/main" id="{176BC3B7-B748-7ADA-90F1-DDE203337467}"/>
              </a:ext>
            </a:extLst>
          </p:cNvPr>
          <p:cNvSpPr>
            <a:spLocks noChangeArrowheads="1"/>
          </p:cNvSpPr>
          <p:nvPr/>
        </p:nvSpPr>
        <p:spPr bwMode="auto">
          <a:xfrm>
            <a:off x="0" y="793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6" name="Picture 2">
            <a:extLst>
              <a:ext uri="{FF2B5EF4-FFF2-40B4-BE49-F238E27FC236}">
                <a16:creationId xmlns:a16="http://schemas.microsoft.com/office/drawing/2014/main" id="{D659CA64-AA07-7A76-3078-D52A2C86F6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595" y="1104438"/>
            <a:ext cx="3437715" cy="22918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E66A4E2-C41B-F511-03E0-C0F03551BC86}"/>
              </a:ext>
            </a:extLst>
          </p:cNvPr>
          <p:cNvSpPr txBox="1"/>
          <p:nvPr/>
        </p:nvSpPr>
        <p:spPr>
          <a:xfrm rot="16200000">
            <a:off x="405030" y="1613661"/>
            <a:ext cx="1908025"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Fire Alarm</a:t>
            </a:r>
          </a:p>
        </p:txBody>
      </p:sp>
      <p:sp>
        <p:nvSpPr>
          <p:cNvPr id="14" name="TextBox 13">
            <a:extLst>
              <a:ext uri="{FF2B5EF4-FFF2-40B4-BE49-F238E27FC236}">
                <a16:creationId xmlns:a16="http://schemas.microsoft.com/office/drawing/2014/main" id="{B4C1D187-1BB8-90D1-673D-B772586A072E}"/>
              </a:ext>
            </a:extLst>
          </p:cNvPr>
          <p:cNvSpPr txBox="1"/>
          <p:nvPr/>
        </p:nvSpPr>
        <p:spPr>
          <a:xfrm>
            <a:off x="1845734" y="3345502"/>
            <a:ext cx="215900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             Humidity%</a:t>
            </a:r>
          </a:p>
        </p:txBody>
      </p:sp>
      <p:sp>
        <p:nvSpPr>
          <p:cNvPr id="16" name="TextBox 15">
            <a:extLst>
              <a:ext uri="{FF2B5EF4-FFF2-40B4-BE49-F238E27FC236}">
                <a16:creationId xmlns:a16="http://schemas.microsoft.com/office/drawing/2014/main" id="{DBDFB5A6-288A-4191-E66C-60C6B4C23208}"/>
              </a:ext>
            </a:extLst>
          </p:cNvPr>
          <p:cNvSpPr txBox="1"/>
          <p:nvPr/>
        </p:nvSpPr>
        <p:spPr>
          <a:xfrm rot="16200000">
            <a:off x="5482209" y="1613660"/>
            <a:ext cx="1908025"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Fire Alarm</a:t>
            </a:r>
          </a:p>
        </p:txBody>
      </p:sp>
      <p:sp>
        <p:nvSpPr>
          <p:cNvPr id="18" name="TextBox 17">
            <a:extLst>
              <a:ext uri="{FF2B5EF4-FFF2-40B4-BE49-F238E27FC236}">
                <a16:creationId xmlns:a16="http://schemas.microsoft.com/office/drawing/2014/main" id="{078A880F-3F64-7C78-5533-9E0EED04C6CA}"/>
              </a:ext>
            </a:extLst>
          </p:cNvPr>
          <p:cNvSpPr txBox="1"/>
          <p:nvPr/>
        </p:nvSpPr>
        <p:spPr>
          <a:xfrm>
            <a:off x="6874934" y="3204721"/>
            <a:ext cx="233680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                    CNT</a:t>
            </a:r>
          </a:p>
        </p:txBody>
      </p:sp>
      <p:pic>
        <p:nvPicPr>
          <p:cNvPr id="1030" name="Picture 6">
            <a:extLst>
              <a:ext uri="{FF2B5EF4-FFF2-40B4-BE49-F238E27FC236}">
                <a16:creationId xmlns:a16="http://schemas.microsoft.com/office/drawing/2014/main" id="{F2EB476E-C00D-AA13-F737-0F0E2B49DC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218" y="3653279"/>
            <a:ext cx="3437715" cy="241194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8410404-E5D2-6CAB-6A23-F9F165B9BE87}"/>
              </a:ext>
            </a:extLst>
          </p:cNvPr>
          <p:cNvSpPr txBox="1"/>
          <p:nvPr/>
        </p:nvSpPr>
        <p:spPr>
          <a:xfrm rot="16200000">
            <a:off x="405029" y="4145626"/>
            <a:ext cx="1908025"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Fire Alarm</a:t>
            </a:r>
          </a:p>
        </p:txBody>
      </p:sp>
      <p:sp>
        <p:nvSpPr>
          <p:cNvPr id="20" name="TextBox 19">
            <a:extLst>
              <a:ext uri="{FF2B5EF4-FFF2-40B4-BE49-F238E27FC236}">
                <a16:creationId xmlns:a16="http://schemas.microsoft.com/office/drawing/2014/main" id="{50B98A11-2F8E-4117-87F8-E0E40ADA760C}"/>
              </a:ext>
            </a:extLst>
          </p:cNvPr>
          <p:cNvSpPr txBox="1"/>
          <p:nvPr/>
        </p:nvSpPr>
        <p:spPr>
          <a:xfrm>
            <a:off x="1790575" y="5967517"/>
            <a:ext cx="2666999"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                  UTC</a:t>
            </a:r>
          </a:p>
        </p:txBody>
      </p:sp>
      <p:pic>
        <p:nvPicPr>
          <p:cNvPr id="1032" name="Picture 8">
            <a:extLst>
              <a:ext uri="{FF2B5EF4-FFF2-40B4-BE49-F238E27FC236}">
                <a16:creationId xmlns:a16="http://schemas.microsoft.com/office/drawing/2014/main" id="{EEFB0D48-AF5D-21AC-974E-B41EFE1E04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1730" y="3653279"/>
            <a:ext cx="3321045" cy="221403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9D90853C-1719-443A-8D7E-F5FC62777FE7}"/>
              </a:ext>
            </a:extLst>
          </p:cNvPr>
          <p:cNvSpPr txBox="1"/>
          <p:nvPr/>
        </p:nvSpPr>
        <p:spPr>
          <a:xfrm rot="16200000">
            <a:off x="5534761" y="4145625"/>
            <a:ext cx="1908025"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Fire Alarm</a:t>
            </a:r>
          </a:p>
        </p:txBody>
      </p:sp>
      <p:sp>
        <p:nvSpPr>
          <p:cNvPr id="22" name="TextBox 21">
            <a:extLst>
              <a:ext uri="{FF2B5EF4-FFF2-40B4-BE49-F238E27FC236}">
                <a16:creationId xmlns:a16="http://schemas.microsoft.com/office/drawing/2014/main" id="{B7D0716F-1371-68D6-D6A2-C71DF3EB00D2}"/>
              </a:ext>
            </a:extLst>
          </p:cNvPr>
          <p:cNvSpPr txBox="1"/>
          <p:nvPr/>
        </p:nvSpPr>
        <p:spPr>
          <a:xfrm>
            <a:off x="6874934" y="5911335"/>
            <a:ext cx="2895599"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             Temperature[c]   </a:t>
            </a:r>
          </a:p>
        </p:txBody>
      </p:sp>
      <p:pic>
        <p:nvPicPr>
          <p:cNvPr id="23" name="Picture 6">
            <a:extLst>
              <a:ext uri="{FF2B5EF4-FFF2-40B4-BE49-F238E27FC236}">
                <a16:creationId xmlns:a16="http://schemas.microsoft.com/office/drawing/2014/main" id="{CF41C4DC-1598-5CE7-2522-EBBC848BFF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6008" y="990692"/>
            <a:ext cx="3321045" cy="2214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885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2583E90E-92FC-6FA8-BD80-945A8167F283}"/>
              </a:ext>
            </a:extLst>
          </p:cNvPr>
          <p:cNvSpPr>
            <a:spLocks noChangeArrowheads="1"/>
          </p:cNvSpPr>
          <p:nvPr/>
        </p:nvSpPr>
        <p:spPr bwMode="auto">
          <a:xfrm>
            <a:off x="0" y="793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50" name="Picture 2">
            <a:extLst>
              <a:ext uri="{FF2B5EF4-FFF2-40B4-BE49-F238E27FC236}">
                <a16:creationId xmlns:a16="http://schemas.microsoft.com/office/drawing/2014/main" id="{F045E832-A902-B7B3-90F3-1B157529E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216" y="232832"/>
            <a:ext cx="3456516" cy="23043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5B033D6-CF94-BC92-3126-4A1284D549E5}"/>
              </a:ext>
            </a:extLst>
          </p:cNvPr>
          <p:cNvSpPr txBox="1"/>
          <p:nvPr/>
        </p:nvSpPr>
        <p:spPr>
          <a:xfrm rot="16200000">
            <a:off x="-147913" y="1292622"/>
            <a:ext cx="1666348"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       Fire Alarm </a:t>
            </a:r>
          </a:p>
        </p:txBody>
      </p:sp>
      <p:sp>
        <p:nvSpPr>
          <p:cNvPr id="9" name="TextBox 8">
            <a:extLst>
              <a:ext uri="{FF2B5EF4-FFF2-40B4-BE49-F238E27FC236}">
                <a16:creationId xmlns:a16="http://schemas.microsoft.com/office/drawing/2014/main" id="{8B32144D-C590-96C2-4DC8-90B3E141B80C}"/>
              </a:ext>
            </a:extLst>
          </p:cNvPr>
          <p:cNvSpPr txBox="1"/>
          <p:nvPr/>
        </p:nvSpPr>
        <p:spPr>
          <a:xfrm>
            <a:off x="1735667" y="2413000"/>
            <a:ext cx="1473199" cy="307777"/>
          </a:xfrm>
          <a:prstGeom prst="rect">
            <a:avLst/>
          </a:prstGeom>
          <a:noFill/>
        </p:spPr>
        <p:txBody>
          <a:bodyPr wrap="square" rtlCol="0">
            <a:spAutoFit/>
          </a:bodyPr>
          <a:lstStyle/>
          <a:p>
            <a:r>
              <a:rPr lang="en-US" sz="1400" b="0" dirty="0">
                <a:effectLst/>
                <a:latin typeface="Times New Roman" panose="02020603050405020304" pitchFamily="18" charset="0"/>
                <a:cs typeface="Times New Roman" panose="02020603050405020304" pitchFamily="18" charset="0"/>
              </a:rPr>
              <a:t>TVOC[ppb]</a:t>
            </a:r>
          </a:p>
        </p:txBody>
      </p:sp>
      <p:pic>
        <p:nvPicPr>
          <p:cNvPr id="2052" name="Picture 4">
            <a:extLst>
              <a:ext uri="{FF2B5EF4-FFF2-40B4-BE49-F238E27FC236}">
                <a16:creationId xmlns:a16="http://schemas.microsoft.com/office/drawing/2014/main" id="{1FFE085D-01AC-BF54-2A51-0548FDC2DA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8208" y="249416"/>
            <a:ext cx="3553353" cy="236255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3CC3E9F-3DC9-79BE-E36B-F780821EEC90}"/>
              </a:ext>
            </a:extLst>
          </p:cNvPr>
          <p:cNvSpPr txBox="1"/>
          <p:nvPr/>
        </p:nvSpPr>
        <p:spPr>
          <a:xfrm rot="16200000" flipH="1">
            <a:off x="5157286" y="1188663"/>
            <a:ext cx="2388398" cy="369332"/>
          </a:xfrm>
          <a:prstGeom prst="rect">
            <a:avLst/>
          </a:prstGeom>
          <a:noFill/>
        </p:spPr>
        <p:txBody>
          <a:bodyPr wrap="square" rtlCol="0">
            <a:spAutoFit/>
          </a:bodyPr>
          <a:lstStyle/>
          <a:p>
            <a:r>
              <a:rPr lang="en-US" dirty="0"/>
              <a:t>           </a:t>
            </a:r>
            <a:r>
              <a:rPr lang="en-US" sz="1400" dirty="0">
                <a:latin typeface="Times New Roman" panose="02020603050405020304" pitchFamily="18" charset="0"/>
                <a:cs typeface="Times New Roman" panose="02020603050405020304" pitchFamily="18" charset="0"/>
              </a:rPr>
              <a:t> Fire Alarm</a:t>
            </a:r>
          </a:p>
        </p:txBody>
      </p:sp>
      <p:sp>
        <p:nvSpPr>
          <p:cNvPr id="16" name="TextBox 15">
            <a:extLst>
              <a:ext uri="{FF2B5EF4-FFF2-40B4-BE49-F238E27FC236}">
                <a16:creationId xmlns:a16="http://schemas.microsoft.com/office/drawing/2014/main" id="{FACBD153-B159-66D6-06FF-A5410BA0BCC8}"/>
              </a:ext>
            </a:extLst>
          </p:cNvPr>
          <p:cNvSpPr txBox="1"/>
          <p:nvPr/>
        </p:nvSpPr>
        <p:spPr>
          <a:xfrm>
            <a:off x="7586133" y="2472267"/>
            <a:ext cx="1137504" cy="307777"/>
          </a:xfrm>
          <a:prstGeom prst="rect">
            <a:avLst/>
          </a:prstGeom>
          <a:noFill/>
        </p:spPr>
        <p:txBody>
          <a:bodyPr wrap="square" rtlCol="0">
            <a:spAutoFit/>
          </a:bodyPr>
          <a:lstStyle/>
          <a:p>
            <a:r>
              <a:rPr lang="en-US" sz="1400" b="0" i="0" dirty="0">
                <a:effectLst/>
                <a:latin typeface="Times New Roman" panose="02020603050405020304" pitchFamily="18" charset="0"/>
                <a:cs typeface="Times New Roman" panose="02020603050405020304" pitchFamily="18" charset="0"/>
              </a:rPr>
              <a:t>eCO2[ppm]</a:t>
            </a:r>
            <a:endParaRPr lang="en-US" sz="1400" dirty="0">
              <a:latin typeface="Times New Roman" panose="02020603050405020304" pitchFamily="18" charset="0"/>
              <a:cs typeface="Times New Roman" panose="02020603050405020304" pitchFamily="18" charset="0"/>
            </a:endParaRPr>
          </a:p>
        </p:txBody>
      </p:sp>
      <p:pic>
        <p:nvPicPr>
          <p:cNvPr id="2054" name="Picture 6">
            <a:extLst>
              <a:ext uri="{FF2B5EF4-FFF2-40B4-BE49-F238E27FC236}">
                <a16:creationId xmlns:a16="http://schemas.microsoft.com/office/drawing/2014/main" id="{0B89B910-513D-D9BE-511F-25FFAF2CA5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2217" y="2869203"/>
            <a:ext cx="3456516" cy="230434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7A49C305-0634-C77B-F828-D48422BBD068}"/>
              </a:ext>
            </a:extLst>
          </p:cNvPr>
          <p:cNvSpPr txBox="1"/>
          <p:nvPr/>
        </p:nvSpPr>
        <p:spPr>
          <a:xfrm rot="16200000">
            <a:off x="-147913" y="3802576"/>
            <a:ext cx="1666348"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       Fire Alarm </a:t>
            </a:r>
          </a:p>
        </p:txBody>
      </p:sp>
      <p:sp>
        <p:nvSpPr>
          <p:cNvPr id="18" name="TextBox 17">
            <a:extLst>
              <a:ext uri="{FF2B5EF4-FFF2-40B4-BE49-F238E27FC236}">
                <a16:creationId xmlns:a16="http://schemas.microsoft.com/office/drawing/2014/main" id="{3E069ADF-28CE-0287-E438-2100D4B3A5C9}"/>
              </a:ext>
            </a:extLst>
          </p:cNvPr>
          <p:cNvSpPr txBox="1"/>
          <p:nvPr/>
        </p:nvSpPr>
        <p:spPr>
          <a:xfrm>
            <a:off x="1574800" y="5113868"/>
            <a:ext cx="1786468" cy="307777"/>
          </a:xfrm>
          <a:prstGeom prst="rect">
            <a:avLst/>
          </a:prstGeom>
          <a:noFill/>
        </p:spPr>
        <p:txBody>
          <a:bodyPr wrap="square" rtlCol="0">
            <a:spAutoFit/>
          </a:bodyPr>
          <a:lstStyle/>
          <a:p>
            <a:r>
              <a:rPr lang="en-US" sz="1400" b="0" i="0" dirty="0">
                <a:effectLst/>
                <a:latin typeface="Times New Roman" panose="02020603050405020304" pitchFamily="18" charset="0"/>
                <a:cs typeface="Times New Roman" panose="02020603050405020304" pitchFamily="18" charset="0"/>
              </a:rPr>
              <a:t>       Raw H2   </a:t>
            </a:r>
            <a:endParaRPr lang="en-US" sz="1400" dirty="0">
              <a:latin typeface="Times New Roman" panose="02020603050405020304" pitchFamily="18" charset="0"/>
              <a:cs typeface="Times New Roman" panose="02020603050405020304" pitchFamily="18" charset="0"/>
            </a:endParaRPr>
          </a:p>
        </p:txBody>
      </p:sp>
      <p:pic>
        <p:nvPicPr>
          <p:cNvPr id="2056" name="Picture 8">
            <a:extLst>
              <a:ext uri="{FF2B5EF4-FFF2-40B4-BE49-F238E27FC236}">
                <a16:creationId xmlns:a16="http://schemas.microsoft.com/office/drawing/2014/main" id="{A6E106D0-2A08-0777-9E43-23282B372C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1125" y="2751668"/>
            <a:ext cx="3638550" cy="23622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DCCA78A2-15EA-CEF7-F9BA-0C654098A256}"/>
              </a:ext>
            </a:extLst>
          </p:cNvPr>
          <p:cNvSpPr txBox="1"/>
          <p:nvPr/>
        </p:nvSpPr>
        <p:spPr>
          <a:xfrm rot="16200000">
            <a:off x="5549089" y="3717909"/>
            <a:ext cx="1666348"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       Fire Alarm </a:t>
            </a:r>
          </a:p>
        </p:txBody>
      </p:sp>
      <p:sp>
        <p:nvSpPr>
          <p:cNvPr id="20" name="TextBox 19">
            <a:extLst>
              <a:ext uri="{FF2B5EF4-FFF2-40B4-BE49-F238E27FC236}">
                <a16:creationId xmlns:a16="http://schemas.microsoft.com/office/drawing/2014/main" id="{73642D41-D474-CEB5-3E96-C8AFB299C699}"/>
              </a:ext>
            </a:extLst>
          </p:cNvPr>
          <p:cNvSpPr txBox="1"/>
          <p:nvPr/>
        </p:nvSpPr>
        <p:spPr>
          <a:xfrm>
            <a:off x="7497233" y="5099680"/>
            <a:ext cx="1786468" cy="307777"/>
          </a:xfrm>
          <a:prstGeom prst="rect">
            <a:avLst/>
          </a:prstGeom>
          <a:noFill/>
        </p:spPr>
        <p:txBody>
          <a:bodyPr wrap="square" rtlCol="0">
            <a:spAutoFit/>
          </a:bodyPr>
          <a:lstStyle/>
          <a:p>
            <a:r>
              <a:rPr lang="en-US" sz="1400" b="0" i="0" dirty="0">
                <a:solidFill>
                  <a:srgbClr val="212121"/>
                </a:solidFill>
                <a:effectLst/>
                <a:latin typeface="Times New Roman" panose="02020603050405020304" pitchFamily="18" charset="0"/>
                <a:cs typeface="Times New Roman" panose="02020603050405020304" pitchFamily="18" charset="0"/>
              </a:rPr>
              <a:t>Raw Ethanol</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2506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5ADFFE92-B59E-8871-2ED7-30828A7834AD}"/>
              </a:ext>
            </a:extLst>
          </p:cNvPr>
          <p:cNvSpPr>
            <a:spLocks noChangeArrowheads="1"/>
          </p:cNvSpPr>
          <p:nvPr/>
        </p:nvSpPr>
        <p:spPr bwMode="auto">
          <a:xfrm>
            <a:off x="0" y="793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074" name="Picture 2">
            <a:extLst>
              <a:ext uri="{FF2B5EF4-FFF2-40B4-BE49-F238E27FC236}">
                <a16:creationId xmlns:a16="http://schemas.microsoft.com/office/drawing/2014/main" id="{8EB9C4C1-D5DB-4D67-88C6-0BAEB49533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50" y="139700"/>
            <a:ext cx="3543300" cy="2362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151FA1C-84C9-3D2E-D6F5-C781DD107377}"/>
              </a:ext>
            </a:extLst>
          </p:cNvPr>
          <p:cNvSpPr txBox="1"/>
          <p:nvPr/>
        </p:nvSpPr>
        <p:spPr>
          <a:xfrm rot="16200000">
            <a:off x="135908" y="1177890"/>
            <a:ext cx="1688307"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       Fire Alarm </a:t>
            </a:r>
          </a:p>
        </p:txBody>
      </p:sp>
      <p:sp>
        <p:nvSpPr>
          <p:cNvPr id="4" name="TextBox 3">
            <a:extLst>
              <a:ext uri="{FF2B5EF4-FFF2-40B4-BE49-F238E27FC236}">
                <a16:creationId xmlns:a16="http://schemas.microsoft.com/office/drawing/2014/main" id="{89A469B4-A85D-5699-A6F4-B4DAB93C7DAE}"/>
              </a:ext>
            </a:extLst>
          </p:cNvPr>
          <p:cNvSpPr txBox="1"/>
          <p:nvPr/>
        </p:nvSpPr>
        <p:spPr>
          <a:xfrm>
            <a:off x="2159000" y="2501900"/>
            <a:ext cx="1312333" cy="584775"/>
          </a:xfrm>
          <a:prstGeom prst="rect">
            <a:avLst/>
          </a:prstGeom>
          <a:noFill/>
        </p:spPr>
        <p:txBody>
          <a:bodyPr wrap="square" rtlCol="0">
            <a:spAutoFit/>
          </a:bodyPr>
          <a:lstStyle/>
          <a:p>
            <a:r>
              <a:rPr lang="en-US" sz="1400" b="0" dirty="0">
                <a:effectLst/>
                <a:latin typeface="Times New Roman" panose="02020603050405020304" pitchFamily="18" charset="0"/>
                <a:cs typeface="Times New Roman" panose="02020603050405020304" pitchFamily="18" charset="0"/>
              </a:rPr>
              <a:t>Pressure[</a:t>
            </a:r>
            <a:r>
              <a:rPr lang="en-US" sz="1400" b="0" dirty="0" err="1">
                <a:effectLst/>
                <a:latin typeface="Times New Roman" panose="02020603050405020304" pitchFamily="18" charset="0"/>
                <a:cs typeface="Times New Roman" panose="02020603050405020304" pitchFamily="18" charset="0"/>
              </a:rPr>
              <a:t>hPa</a:t>
            </a:r>
            <a:r>
              <a:rPr lang="en-US" sz="1400" b="0" dirty="0">
                <a:effectLst/>
                <a:latin typeface="Times New Roman" panose="02020603050405020304" pitchFamily="18" charset="0"/>
                <a:cs typeface="Times New Roman" panose="02020603050405020304" pitchFamily="18" charset="0"/>
              </a:rPr>
              <a:t>]</a:t>
            </a:r>
          </a:p>
          <a:p>
            <a:endParaRPr lang="en-US" dirty="0"/>
          </a:p>
        </p:txBody>
      </p:sp>
      <p:pic>
        <p:nvPicPr>
          <p:cNvPr id="3076" name="Picture 4">
            <a:extLst>
              <a:ext uri="{FF2B5EF4-FFF2-40B4-BE49-F238E27FC236}">
                <a16:creationId xmlns:a16="http://schemas.microsoft.com/office/drawing/2014/main" id="{E432F013-4FC9-5753-30DF-905D4FA9E6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7350" y="139700"/>
            <a:ext cx="3543300" cy="2362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8B725FA-9121-6935-E6C0-ACDBCAA25A6C}"/>
              </a:ext>
            </a:extLst>
          </p:cNvPr>
          <p:cNvSpPr txBox="1"/>
          <p:nvPr/>
        </p:nvSpPr>
        <p:spPr>
          <a:xfrm rot="5400000" flipV="1">
            <a:off x="5879250" y="1334847"/>
            <a:ext cx="1584854"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       Fire Alarm </a:t>
            </a:r>
          </a:p>
        </p:txBody>
      </p:sp>
      <p:sp>
        <p:nvSpPr>
          <p:cNvPr id="6" name="TextBox 5">
            <a:extLst>
              <a:ext uri="{FF2B5EF4-FFF2-40B4-BE49-F238E27FC236}">
                <a16:creationId xmlns:a16="http://schemas.microsoft.com/office/drawing/2014/main" id="{D8C4CB9F-4215-7E03-B56E-8532A3BDC7DC}"/>
              </a:ext>
            </a:extLst>
          </p:cNvPr>
          <p:cNvSpPr txBox="1"/>
          <p:nvPr/>
        </p:nvSpPr>
        <p:spPr>
          <a:xfrm>
            <a:off x="7916333" y="2501900"/>
            <a:ext cx="1456267" cy="584775"/>
          </a:xfrm>
          <a:prstGeom prst="rect">
            <a:avLst/>
          </a:prstGeom>
          <a:noFill/>
        </p:spPr>
        <p:txBody>
          <a:bodyPr wrap="square" rtlCol="0">
            <a:spAutoFit/>
          </a:bodyPr>
          <a:lstStyle/>
          <a:p>
            <a:r>
              <a:rPr lang="en-US" sz="1400" b="0" dirty="0">
                <a:effectLst/>
                <a:latin typeface="Times New Roman" panose="02020603050405020304" pitchFamily="18" charset="0"/>
                <a:cs typeface="Times New Roman" panose="02020603050405020304" pitchFamily="18" charset="0"/>
              </a:rPr>
              <a:t>PM1.0</a:t>
            </a:r>
            <a:endParaRPr lang="en-US" b="0" dirty="0">
              <a:solidFill>
                <a:srgbClr val="000000"/>
              </a:solidFill>
              <a:effectLst/>
              <a:latin typeface="Courier New" panose="02070309020205020404" pitchFamily="49" charset="0"/>
            </a:endParaRPr>
          </a:p>
          <a:p>
            <a:endParaRPr lang="en-US" dirty="0"/>
          </a:p>
        </p:txBody>
      </p:sp>
      <p:pic>
        <p:nvPicPr>
          <p:cNvPr id="3078" name="Picture 6">
            <a:extLst>
              <a:ext uri="{FF2B5EF4-FFF2-40B4-BE49-F238E27FC236}">
                <a16:creationId xmlns:a16="http://schemas.microsoft.com/office/drawing/2014/main" id="{9B08BD23-9C6D-F41B-BDF8-BFF470BE33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550" y="2965712"/>
            <a:ext cx="3543300" cy="2362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F49C90F-AE41-28AE-EC93-C5075508F2B3}"/>
              </a:ext>
            </a:extLst>
          </p:cNvPr>
          <p:cNvSpPr txBox="1"/>
          <p:nvPr/>
        </p:nvSpPr>
        <p:spPr>
          <a:xfrm rot="16200000">
            <a:off x="226530" y="4079446"/>
            <a:ext cx="1507065"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       Fire Alarm </a:t>
            </a:r>
          </a:p>
        </p:txBody>
      </p:sp>
      <p:sp>
        <p:nvSpPr>
          <p:cNvPr id="9" name="TextBox 8">
            <a:extLst>
              <a:ext uri="{FF2B5EF4-FFF2-40B4-BE49-F238E27FC236}">
                <a16:creationId xmlns:a16="http://schemas.microsoft.com/office/drawing/2014/main" id="{776DDCC1-545E-2670-616C-9816F6BD0F20}"/>
              </a:ext>
            </a:extLst>
          </p:cNvPr>
          <p:cNvSpPr txBox="1"/>
          <p:nvPr/>
        </p:nvSpPr>
        <p:spPr>
          <a:xfrm>
            <a:off x="2235200" y="5268645"/>
            <a:ext cx="3738033" cy="584775"/>
          </a:xfrm>
          <a:prstGeom prst="rect">
            <a:avLst/>
          </a:prstGeom>
          <a:noFill/>
        </p:spPr>
        <p:txBody>
          <a:bodyPr wrap="square" rtlCol="0">
            <a:spAutoFit/>
          </a:bodyPr>
          <a:lstStyle/>
          <a:p>
            <a:r>
              <a:rPr lang="en-US" sz="1400" b="0" dirty="0">
                <a:effectLst/>
                <a:latin typeface="Times New Roman" panose="02020603050405020304" pitchFamily="18" charset="0"/>
                <a:cs typeface="Times New Roman" panose="02020603050405020304" pitchFamily="18" charset="0"/>
              </a:rPr>
              <a:t>PM2.5</a:t>
            </a:r>
          </a:p>
          <a:p>
            <a:endParaRPr lang="en-US" dirty="0"/>
          </a:p>
        </p:txBody>
      </p:sp>
      <p:pic>
        <p:nvPicPr>
          <p:cNvPr id="3080" name="Picture 8">
            <a:extLst>
              <a:ext uri="{FF2B5EF4-FFF2-40B4-BE49-F238E27FC236}">
                <a16:creationId xmlns:a16="http://schemas.microsoft.com/office/drawing/2014/main" id="{41BCF5BC-2B03-C47C-34E0-84835D3D3F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9102" y="2943625"/>
            <a:ext cx="3543300" cy="23622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65C7889-81B3-957F-5F7F-DC8358073213}"/>
              </a:ext>
            </a:extLst>
          </p:cNvPr>
          <p:cNvSpPr txBox="1"/>
          <p:nvPr/>
        </p:nvSpPr>
        <p:spPr>
          <a:xfrm rot="16200000">
            <a:off x="5918144" y="4049148"/>
            <a:ext cx="1507065"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       Fire Alarm </a:t>
            </a:r>
          </a:p>
        </p:txBody>
      </p:sp>
      <p:sp>
        <p:nvSpPr>
          <p:cNvPr id="11" name="TextBox 10">
            <a:extLst>
              <a:ext uri="{FF2B5EF4-FFF2-40B4-BE49-F238E27FC236}">
                <a16:creationId xmlns:a16="http://schemas.microsoft.com/office/drawing/2014/main" id="{5E03C0F4-0F3E-11A1-EADF-E52660FE7DEE}"/>
              </a:ext>
            </a:extLst>
          </p:cNvPr>
          <p:cNvSpPr txBox="1"/>
          <p:nvPr/>
        </p:nvSpPr>
        <p:spPr>
          <a:xfrm flipH="1">
            <a:off x="8303686" y="5327912"/>
            <a:ext cx="1388533" cy="307777"/>
          </a:xfrm>
          <a:prstGeom prst="rect">
            <a:avLst/>
          </a:prstGeom>
          <a:noFill/>
        </p:spPr>
        <p:txBody>
          <a:bodyPr wrap="square" rtlCol="0">
            <a:spAutoFit/>
          </a:bodyPr>
          <a:lstStyle/>
          <a:p>
            <a:r>
              <a:rPr lang="en-US" sz="1400" b="0" dirty="0">
                <a:effectLst/>
                <a:latin typeface="Times New Roman" panose="02020603050405020304" pitchFamily="18" charset="0"/>
                <a:cs typeface="Times New Roman" panose="02020603050405020304" pitchFamily="18" charset="0"/>
              </a:rPr>
              <a:t>NC0.5</a:t>
            </a:r>
          </a:p>
        </p:txBody>
      </p:sp>
    </p:spTree>
    <p:extLst>
      <p:ext uri="{BB962C8B-B14F-4D97-AF65-F5344CB8AC3E}">
        <p14:creationId xmlns:p14="http://schemas.microsoft.com/office/powerpoint/2010/main" val="526499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DB1D15B3-D065-DDCD-DFD8-4B90B7CC2B55}"/>
              </a:ext>
            </a:extLst>
          </p:cNvPr>
          <p:cNvSpPr>
            <a:spLocks noChangeArrowheads="1"/>
          </p:cNvSpPr>
          <p:nvPr/>
        </p:nvSpPr>
        <p:spPr bwMode="auto">
          <a:xfrm>
            <a:off x="0" y="793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098" name="Picture 2">
            <a:extLst>
              <a:ext uri="{FF2B5EF4-FFF2-40B4-BE49-F238E27FC236}">
                <a16:creationId xmlns:a16="http://schemas.microsoft.com/office/drawing/2014/main" id="{09B77290-C6EF-A9DD-B347-956667E80B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617" y="698500"/>
            <a:ext cx="3543300" cy="2362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CEF414C-AE9D-B758-78E2-4D16F826573A}"/>
              </a:ext>
            </a:extLst>
          </p:cNvPr>
          <p:cNvSpPr txBox="1"/>
          <p:nvPr/>
        </p:nvSpPr>
        <p:spPr>
          <a:xfrm flipH="1">
            <a:off x="2243946" y="3066416"/>
            <a:ext cx="1830041" cy="307777"/>
          </a:xfrm>
          <a:prstGeom prst="rect">
            <a:avLst/>
          </a:prstGeom>
          <a:noFill/>
        </p:spPr>
        <p:txBody>
          <a:bodyPr wrap="square" rtlCol="0">
            <a:spAutoFit/>
          </a:bodyPr>
          <a:lstStyle/>
          <a:p>
            <a:r>
              <a:rPr lang="en-US" sz="1400" b="0" dirty="0">
                <a:effectLst/>
                <a:latin typeface="Times New Roman" panose="02020603050405020304" pitchFamily="18" charset="0"/>
                <a:cs typeface="Times New Roman" panose="02020603050405020304" pitchFamily="18" charset="0"/>
              </a:rPr>
              <a:t>NC1.0</a:t>
            </a:r>
          </a:p>
        </p:txBody>
      </p:sp>
      <p:pic>
        <p:nvPicPr>
          <p:cNvPr id="4100" name="Picture 4">
            <a:extLst>
              <a:ext uri="{FF2B5EF4-FFF2-40B4-BE49-F238E27FC236}">
                <a16:creationId xmlns:a16="http://schemas.microsoft.com/office/drawing/2014/main" id="{5EF819CE-B5D6-F1BC-E409-B08111B9E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8150" y="698500"/>
            <a:ext cx="3543300" cy="2362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2271A55-074E-7C48-2843-920F3B215DD5}"/>
              </a:ext>
            </a:extLst>
          </p:cNvPr>
          <p:cNvSpPr txBox="1"/>
          <p:nvPr/>
        </p:nvSpPr>
        <p:spPr>
          <a:xfrm flipH="1">
            <a:off x="8204479" y="3066416"/>
            <a:ext cx="1830041" cy="307777"/>
          </a:xfrm>
          <a:prstGeom prst="rect">
            <a:avLst/>
          </a:prstGeom>
          <a:noFill/>
        </p:spPr>
        <p:txBody>
          <a:bodyPr wrap="square" rtlCol="0">
            <a:spAutoFit/>
          </a:bodyPr>
          <a:lstStyle/>
          <a:p>
            <a:r>
              <a:rPr lang="en-US" sz="1400" b="0" dirty="0">
                <a:effectLst/>
                <a:latin typeface="Times New Roman" panose="02020603050405020304" pitchFamily="18" charset="0"/>
                <a:cs typeface="Times New Roman" panose="02020603050405020304" pitchFamily="18" charset="0"/>
              </a:rPr>
              <a:t>NC2.5</a:t>
            </a:r>
          </a:p>
        </p:txBody>
      </p:sp>
      <p:sp>
        <p:nvSpPr>
          <p:cNvPr id="7" name="TextBox 6">
            <a:extLst>
              <a:ext uri="{FF2B5EF4-FFF2-40B4-BE49-F238E27FC236}">
                <a16:creationId xmlns:a16="http://schemas.microsoft.com/office/drawing/2014/main" id="{10049A21-C768-7CAC-B067-EBE00A781B15}"/>
              </a:ext>
            </a:extLst>
          </p:cNvPr>
          <p:cNvSpPr txBox="1"/>
          <p:nvPr/>
        </p:nvSpPr>
        <p:spPr>
          <a:xfrm rot="16200000">
            <a:off x="410887" y="1570287"/>
            <a:ext cx="1666348"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       Fire Alarm </a:t>
            </a:r>
          </a:p>
        </p:txBody>
      </p:sp>
      <p:sp>
        <p:nvSpPr>
          <p:cNvPr id="8" name="TextBox 7">
            <a:extLst>
              <a:ext uri="{FF2B5EF4-FFF2-40B4-BE49-F238E27FC236}">
                <a16:creationId xmlns:a16="http://schemas.microsoft.com/office/drawing/2014/main" id="{B5CB8697-AAED-8F5D-9631-060B1C170BFC}"/>
              </a:ext>
            </a:extLst>
          </p:cNvPr>
          <p:cNvSpPr txBox="1"/>
          <p:nvPr/>
        </p:nvSpPr>
        <p:spPr>
          <a:xfrm rot="16200000">
            <a:off x="5871888" y="1750545"/>
            <a:ext cx="1666348"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       Fire Alarm </a:t>
            </a:r>
          </a:p>
        </p:txBody>
      </p:sp>
    </p:spTree>
    <p:extLst>
      <p:ext uri="{BB962C8B-B14F-4D97-AF65-F5344CB8AC3E}">
        <p14:creationId xmlns:p14="http://schemas.microsoft.com/office/powerpoint/2010/main" val="545816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60BC88-1B39-DBC5-0C6C-0680249B3535}"/>
              </a:ext>
            </a:extLst>
          </p:cNvPr>
          <p:cNvSpPr txBox="1"/>
          <p:nvPr/>
        </p:nvSpPr>
        <p:spPr>
          <a:xfrm>
            <a:off x="417095" y="144380"/>
            <a:ext cx="11036969" cy="6336799"/>
          </a:xfrm>
          <a:prstGeom prst="rect">
            <a:avLst/>
          </a:prstGeom>
          <a:noFill/>
        </p:spPr>
        <p:txBody>
          <a:bodyPr wrap="square">
            <a:spAutoFit/>
          </a:bodyPr>
          <a:lstStyle/>
          <a:p>
            <a:pPr marL="0" marR="0">
              <a:lnSpc>
                <a:spcPct val="115000"/>
              </a:lnSpc>
              <a:spcBef>
                <a:spcPts val="0"/>
              </a:spcBef>
              <a:spcAft>
                <a:spcPts val="100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DATA CLEANING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Data quality has become an important issue. This issue becomes more and more important, where the need for effective decision making is high. In this context, the need for data cleaning to improve data quality is becoming crucial. Duplicate records elimination is a challenging data cleansing task. Here, we present a duplicate records elimination approach to improve the quality of data. We propose a deep learning-based approach for duplicate records detection using a sentence embeddings model. Also, we propose an algorithm for duplicated records correction. Then, we apply the proposed duplicate records elimination approach to analyse the effect of data cleaning on the quality of decisions.</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In sum: There are total of 62360 rows and 16 columns in data. Data contains no missing value. We drop UTC, Unnamed 0, CNT attributes as they are of no use to us. After all the modifications we have total of 13 attributes on which we will perform EDA.</a:t>
            </a:r>
          </a:p>
          <a:p>
            <a:pPr marL="0" marR="0" algn="just">
              <a:lnSpc>
                <a:spcPct val="150000"/>
              </a:lnSpc>
              <a:spcBef>
                <a:spcPts val="0"/>
              </a:spcBef>
              <a:spcAft>
                <a:spcPts val="800"/>
              </a:spcAft>
            </a:pPr>
            <a:r>
              <a:rPr lang="en-US" sz="2000" b="1" dirty="0">
                <a:solidFill>
                  <a:srgbClr val="2E2E2E"/>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DATA VISUALISATION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US" sz="1800" dirty="0">
                <a:solidFill>
                  <a:srgbClr val="2E2E2E"/>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smoke detection data set contains 14 feature variables and 1 target variable output which contains symptoms of as features and whether fire alarm rings or not as target.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5">
            <a:extLst>
              <a:ext uri="{FF2B5EF4-FFF2-40B4-BE49-F238E27FC236}">
                <a16:creationId xmlns:a16="http://schemas.microsoft.com/office/drawing/2014/main" id="{A7EE69B1-5DB3-77ED-19CD-6989846241C9}"/>
              </a:ext>
            </a:extLst>
          </p:cNvPr>
          <p:cNvSpPr>
            <a:spLocks noChangeArrowheads="1"/>
          </p:cNvSpPr>
          <p:nvPr/>
        </p:nvSpPr>
        <p:spPr bwMode="auto">
          <a:xfrm>
            <a:off x="0" y="793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081334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BA8469-6BBC-2A12-1B4E-DFA559D96C1A}"/>
              </a:ext>
            </a:extLst>
          </p:cNvPr>
          <p:cNvSpPr txBox="1"/>
          <p:nvPr/>
        </p:nvSpPr>
        <p:spPr>
          <a:xfrm>
            <a:off x="0" y="0"/>
            <a:ext cx="12063663" cy="6083781"/>
          </a:xfrm>
          <a:prstGeom prst="rect">
            <a:avLst/>
          </a:prstGeom>
          <a:noFill/>
        </p:spPr>
        <p:txBody>
          <a:bodyPr wrap="square">
            <a:spAutoFit/>
          </a:bodyPr>
          <a:lstStyle/>
          <a:p>
            <a:pPr marL="0" marR="0" algn="ctr">
              <a:lnSpc>
                <a:spcPct val="115000"/>
              </a:lnSpc>
              <a:spcBef>
                <a:spcPts val="0"/>
              </a:spcBef>
              <a:spcAft>
                <a:spcPts val="10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PROCEDURE TO SOLVE THE GIVEN PROBLEM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Here in this project we can use these machine learning algorithms to detect smoke,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KNN (K-Nearest neighbours).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SVM (Support Vector Machine).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KNN (K-Nearest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neighbour</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K-Nearest Neighbour (KNN) Algorithm for Machine Learning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K-Nearest Neighbour is one of the simplest Machine Learning algorithms based on Supervised Learning technique.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K-NN algorithm assumes the similarity between the new case/data and available cases and put the new case into the category that is most similar to the available categories.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K-NN algorithm stores all the available data and classifies a new data point based on the similarity. This means when new data appears then it can be easily classified into a well suite category by using K- NN algorithm.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K-NN algorithm can be used for Regression as well as for Classification but mostly it is used for the Classification problems..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5">
            <a:extLst>
              <a:ext uri="{FF2B5EF4-FFF2-40B4-BE49-F238E27FC236}">
                <a16:creationId xmlns:a16="http://schemas.microsoft.com/office/drawing/2014/main" id="{07A7CFF9-EB00-2DC9-DE35-2B99A8F686DE}"/>
              </a:ext>
            </a:extLst>
          </p:cNvPr>
          <p:cNvSpPr>
            <a:spLocks noChangeArrowheads="1"/>
          </p:cNvSpPr>
          <p:nvPr/>
        </p:nvSpPr>
        <p:spPr bwMode="auto">
          <a:xfrm>
            <a:off x="0" y="793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155906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BA9076-F2AA-69FB-2DB5-3A82BA936D30}"/>
              </a:ext>
            </a:extLst>
          </p:cNvPr>
          <p:cNvSpPr txBox="1"/>
          <p:nvPr/>
        </p:nvSpPr>
        <p:spPr>
          <a:xfrm>
            <a:off x="545433" y="401053"/>
            <a:ext cx="11341767" cy="4909421"/>
          </a:xfrm>
          <a:prstGeom prst="rect">
            <a:avLst/>
          </a:prstGeom>
          <a:noFill/>
        </p:spPr>
        <p:txBody>
          <a:bodyPr wrap="square">
            <a:spAutoFit/>
          </a:bodyPr>
          <a:lstStyle/>
          <a:p>
            <a:pPr marL="342900" marR="0" lvl="0" indent="-342900">
              <a:lnSpc>
                <a:spcPct val="150000"/>
              </a:lnSpc>
              <a:spcBef>
                <a:spcPts val="0"/>
              </a:spcBef>
              <a:spcAft>
                <a:spcPts val="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K-NN is a non-parametric algorithm, which means it does not make any assumption on underlying data.</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It is also called a lazy learner algorithm because it does not learn from the training set immediately instead it stores the dataset and at the time of classification, it performs an action on the dataset.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KNN algorithm at the training phase just stores the dataset and when it gets new data, then it classifies that data into a category that is much similar to the new data.</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The K-NN working can be explained on the basis of the below algorithm: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Step-1:</a:t>
            </a:r>
            <a:r>
              <a:rPr lang="en-IN" dirty="0">
                <a:effectLst/>
                <a:latin typeface="Times New Roman" panose="02020603050405020304" pitchFamily="18" charset="0"/>
                <a:ea typeface="Calibri" panose="020F0502020204030204" pitchFamily="34" charset="0"/>
                <a:cs typeface="Times New Roman" panose="02020603050405020304" pitchFamily="18" charset="0"/>
              </a:rPr>
              <a:t> Select the number K of the neighbour</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Step-2:</a:t>
            </a:r>
            <a:r>
              <a:rPr lang="en-IN" dirty="0">
                <a:effectLst/>
                <a:latin typeface="Times New Roman" panose="02020603050405020304" pitchFamily="18" charset="0"/>
                <a:ea typeface="Calibri" panose="020F0502020204030204" pitchFamily="34" charset="0"/>
                <a:cs typeface="Times New Roman" panose="02020603050405020304" pitchFamily="18" charset="0"/>
              </a:rPr>
              <a:t> Calculate the Euclidean distance of K number of neighbour</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Step-3:</a:t>
            </a:r>
            <a:r>
              <a:rPr lang="en-IN" dirty="0">
                <a:effectLst/>
                <a:latin typeface="Times New Roman" panose="02020603050405020304" pitchFamily="18" charset="0"/>
                <a:ea typeface="Calibri" panose="020F0502020204030204" pitchFamily="34" charset="0"/>
                <a:cs typeface="Times New Roman" panose="02020603050405020304" pitchFamily="18" charset="0"/>
              </a:rPr>
              <a:t> Take the K nearest neighbour as per the calculated Euclidean distance.</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Step-4:</a:t>
            </a:r>
            <a:r>
              <a:rPr lang="en-IN" dirty="0">
                <a:effectLst/>
                <a:latin typeface="Times New Roman" panose="02020603050405020304" pitchFamily="18" charset="0"/>
                <a:ea typeface="Calibri" panose="020F0502020204030204" pitchFamily="34" charset="0"/>
                <a:cs typeface="Times New Roman" panose="02020603050405020304" pitchFamily="18" charset="0"/>
              </a:rPr>
              <a:t> Among these k neighbour, count the number of the data points in each category.</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Step-5:</a:t>
            </a:r>
            <a:r>
              <a:rPr lang="en-IN" dirty="0">
                <a:effectLst/>
                <a:latin typeface="Times New Roman" panose="02020603050405020304" pitchFamily="18" charset="0"/>
                <a:ea typeface="Calibri" panose="020F0502020204030204" pitchFamily="34" charset="0"/>
                <a:cs typeface="Times New Roman" panose="02020603050405020304" pitchFamily="18" charset="0"/>
              </a:rPr>
              <a:t> Assign the new data points to that category for which the number of the neighbour is maximum.</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Step-6:</a:t>
            </a:r>
            <a:r>
              <a:rPr lang="en-IN" dirty="0">
                <a:effectLst/>
                <a:latin typeface="Times New Roman" panose="02020603050405020304" pitchFamily="18" charset="0"/>
                <a:ea typeface="Calibri" panose="020F0502020204030204" pitchFamily="34" charset="0"/>
                <a:cs typeface="Times New Roman" panose="02020603050405020304" pitchFamily="18" charset="0"/>
              </a:rPr>
              <a:t> Our model is ready</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Rectangle 5">
            <a:extLst>
              <a:ext uri="{FF2B5EF4-FFF2-40B4-BE49-F238E27FC236}">
                <a16:creationId xmlns:a16="http://schemas.microsoft.com/office/drawing/2014/main" id="{62FE970D-0319-ED5A-A294-DEBEE22390E0}"/>
              </a:ext>
            </a:extLst>
          </p:cNvPr>
          <p:cNvSpPr>
            <a:spLocks noChangeArrowheads="1"/>
          </p:cNvSpPr>
          <p:nvPr/>
        </p:nvSpPr>
        <p:spPr bwMode="auto">
          <a:xfrm>
            <a:off x="0" y="793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126851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2592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800" b="1" i="1" dirty="0">
                <a:solidFill>
                  <a:schemeClr val="tx1"/>
                </a:solidFill>
                <a:latin typeface="Palatino Linotype" panose="02040502050505030304" pitchFamily="18" charset="0"/>
                <a:cs typeface="Times New Roman" panose="02020603050405020304" pitchFamily="18" charset="0"/>
              </a:rPr>
              <a:t>Smoke Detection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latin typeface="Times New Roman" panose="02020603050405020304" pitchFamily="18" charset="0"/>
                <a:cs typeface="Times New Roman" panose="02020603050405020304" pitchFamily="18" charset="0"/>
              </a:rPr>
              <a:t>Fire alarm</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414480-CF93-4577-EC78-008F86C61896}"/>
              </a:ext>
            </a:extLst>
          </p:cNvPr>
          <p:cNvSpPr txBox="1"/>
          <p:nvPr/>
        </p:nvSpPr>
        <p:spPr>
          <a:xfrm>
            <a:off x="0" y="2"/>
            <a:ext cx="11983453" cy="6408614"/>
          </a:xfrm>
          <a:prstGeom prst="rect">
            <a:avLst/>
          </a:prstGeom>
          <a:noFill/>
        </p:spPr>
        <p:txBody>
          <a:bodyPr wrap="square">
            <a:spAutoFit/>
          </a:bodyPr>
          <a:lstStyle/>
          <a:p>
            <a:pPr marL="0" marR="0">
              <a:lnSpc>
                <a:spcPct val="150000"/>
              </a:lnSpc>
              <a:spcBef>
                <a:spcPts val="0"/>
              </a:spcBef>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SVM (Support Vector Machine):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Support Vector Machine Algorithm</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Support Vector Machine or SVM is one of the most popular Supervised Learning algorithms, which is used for Classification as well as Regression problems. However, primarily, it is used for Classification problems in Machine Learning.</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goal of the SVM algorithm is to create the best line or decision boundary that can segregate n-dimensional space into classes so that we can easily put the new data point in the correct category in the future. This best decision boundary is called a hyperplane.</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SVM chooses the extreme points/vectors that help in creating the hyperplane. These extreme cases are called as support vectors, and hence algorithm is termed as Support Vector Machine</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Types of SVM</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SVM can be of two types: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Linear SVM:</a:t>
            </a:r>
            <a:r>
              <a:rPr lang="en-IN" dirty="0">
                <a:effectLst/>
                <a:latin typeface="Times New Roman" panose="02020603050405020304" pitchFamily="18" charset="0"/>
                <a:ea typeface="Calibri" panose="020F0502020204030204" pitchFamily="34" charset="0"/>
                <a:cs typeface="Times New Roman" panose="02020603050405020304" pitchFamily="18" charset="0"/>
              </a:rPr>
              <a:t> Linear SVM is used for linearly separable data, which means if a dataset can be classified into two classes by using a single straight line, then such data is termed as linearly separable data, and classifier is used called as Linear SVM classifier.</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Rectangle 5">
            <a:extLst>
              <a:ext uri="{FF2B5EF4-FFF2-40B4-BE49-F238E27FC236}">
                <a16:creationId xmlns:a16="http://schemas.microsoft.com/office/drawing/2014/main" id="{35B80FDD-F04A-A360-3153-491B534A6EEA}"/>
              </a:ext>
            </a:extLst>
          </p:cNvPr>
          <p:cNvSpPr>
            <a:spLocks noChangeArrowheads="1"/>
          </p:cNvSpPr>
          <p:nvPr/>
        </p:nvSpPr>
        <p:spPr bwMode="auto">
          <a:xfrm>
            <a:off x="0" y="793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814898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009C31-CC00-94DC-C0B8-53F5F9FC578C}"/>
              </a:ext>
            </a:extLst>
          </p:cNvPr>
          <p:cNvSpPr txBox="1"/>
          <p:nvPr/>
        </p:nvSpPr>
        <p:spPr>
          <a:xfrm>
            <a:off x="561473" y="593559"/>
            <a:ext cx="10876547" cy="3558025"/>
          </a:xfrm>
          <a:prstGeom prst="rect">
            <a:avLst/>
          </a:prstGeom>
          <a:noFill/>
        </p:spPr>
        <p:txBody>
          <a:bodyPr wrap="square">
            <a:spAutoFit/>
          </a:bodyPr>
          <a:lstStyle/>
          <a:p>
            <a:pPr marL="457200" marR="0">
              <a:lnSpc>
                <a:spcPct val="150000"/>
              </a:lnSpc>
              <a:spcBef>
                <a:spcPts val="0"/>
              </a:spcBef>
              <a:spcAft>
                <a:spcPts val="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Non-linear SVM: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Non-Linear SVM is used for non-linearly separated data, which means if a dataset cannot be classified by using a straight line, then such data is termed as non-linear data and classifier used is called as Non-linear SVM classifier.</a:t>
            </a:r>
          </a:p>
          <a:p>
            <a:pPr marL="457200" marR="0">
              <a:lnSpc>
                <a:spcPct val="150000"/>
              </a:lnSpc>
              <a:spcBef>
                <a:spcPts val="0"/>
              </a:spcBef>
              <a:spcAft>
                <a:spcPts val="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SOFTWARE DESCRIPTION</a:t>
            </a:r>
          </a:p>
          <a:p>
            <a:pPr marL="457200" marR="0">
              <a:lnSpc>
                <a:spcPct val="150000"/>
              </a:lnSpc>
              <a:spcBef>
                <a:spcPts val="0"/>
              </a:spcBef>
              <a:spcAft>
                <a:spcPts val="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Software requirements: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Operating system: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Windows 11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Platform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google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colab</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Programing language: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python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5">
            <a:extLst>
              <a:ext uri="{FF2B5EF4-FFF2-40B4-BE49-F238E27FC236}">
                <a16:creationId xmlns:a16="http://schemas.microsoft.com/office/drawing/2014/main" id="{A150E77F-978A-9A0D-81F9-68209C681FBF}"/>
              </a:ext>
            </a:extLst>
          </p:cNvPr>
          <p:cNvSpPr>
            <a:spLocks noChangeArrowheads="1"/>
          </p:cNvSpPr>
          <p:nvPr/>
        </p:nvSpPr>
        <p:spPr bwMode="auto">
          <a:xfrm>
            <a:off x="0" y="793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125102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705F83-1C9F-73DE-D4F4-4C7AA554E82C}"/>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8CFCDF9B-4CDD-EA51-89FB-586B1A5CAC13}"/>
              </a:ext>
            </a:extLst>
          </p:cNvPr>
          <p:cNvSpPr txBox="1"/>
          <p:nvPr/>
        </p:nvSpPr>
        <p:spPr>
          <a:xfrm>
            <a:off x="2599143" y="250101"/>
            <a:ext cx="6096000" cy="774443"/>
          </a:xfrm>
          <a:prstGeom prst="rect">
            <a:avLst/>
          </a:prstGeom>
          <a:noFill/>
        </p:spPr>
        <p:txBody>
          <a:bodyPr wrap="square">
            <a:spAutoFit/>
          </a:bodyPr>
          <a:lstStyle/>
          <a:p>
            <a:pPr marL="0" marR="0" algn="ctr">
              <a:lnSpc>
                <a:spcPct val="115000"/>
              </a:lnSpc>
              <a:spcBef>
                <a:spcPts val="0"/>
              </a:spcBef>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RESULTS</a:t>
            </a:r>
          </a:p>
          <a:p>
            <a:pPr marL="0" marR="0" algn="ctr">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3">
            <a:extLst>
              <a:ext uri="{FF2B5EF4-FFF2-40B4-BE49-F238E27FC236}">
                <a16:creationId xmlns:a16="http://schemas.microsoft.com/office/drawing/2014/main" id="{A1905C82-D6B1-037C-23CC-D5E3A4CBD32F}"/>
              </a:ext>
            </a:extLst>
          </p:cNvPr>
          <p:cNvSpPr>
            <a:spLocks noChangeArrowheads="1"/>
          </p:cNvSpPr>
          <p:nvPr/>
        </p:nvSpPr>
        <p:spPr bwMode="auto">
          <a:xfrm>
            <a:off x="808956" y="1477458"/>
            <a:ext cx="111269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output</a:t>
            </a: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4" name="Table 13">
            <a:extLst>
              <a:ext uri="{FF2B5EF4-FFF2-40B4-BE49-F238E27FC236}">
                <a16:creationId xmlns:a16="http://schemas.microsoft.com/office/drawing/2014/main" id="{12DD9FDB-16B5-674F-772D-A0278DE925AB}"/>
              </a:ext>
            </a:extLst>
          </p:cNvPr>
          <p:cNvGraphicFramePr>
            <a:graphicFrameLocks noGrp="1"/>
          </p:cNvGraphicFramePr>
          <p:nvPr>
            <p:extLst>
              <p:ext uri="{D42A27DB-BD31-4B8C-83A1-F6EECF244321}">
                <p14:modId xmlns:p14="http://schemas.microsoft.com/office/powerpoint/2010/main" val="4024699373"/>
              </p:ext>
            </p:extLst>
          </p:nvPr>
        </p:nvGraphicFramePr>
        <p:xfrm>
          <a:off x="2264735" y="2009552"/>
          <a:ext cx="7347098" cy="3753294"/>
        </p:xfrm>
        <a:graphic>
          <a:graphicData uri="http://schemas.openxmlformats.org/drawingml/2006/table">
            <a:tbl>
              <a:tblPr firstRow="1" firstCol="1" bandRow="1">
                <a:tableStyleId>{5C22544A-7EE6-4342-B048-85BDC9FD1C3A}</a:tableStyleId>
              </a:tblPr>
              <a:tblGrid>
                <a:gridCol w="2449033">
                  <a:extLst>
                    <a:ext uri="{9D8B030D-6E8A-4147-A177-3AD203B41FA5}">
                      <a16:colId xmlns:a16="http://schemas.microsoft.com/office/drawing/2014/main" val="1501541840"/>
                    </a:ext>
                  </a:extLst>
                </a:gridCol>
                <a:gridCol w="2168273">
                  <a:extLst>
                    <a:ext uri="{9D8B030D-6E8A-4147-A177-3AD203B41FA5}">
                      <a16:colId xmlns:a16="http://schemas.microsoft.com/office/drawing/2014/main" val="3948136422"/>
                    </a:ext>
                  </a:extLst>
                </a:gridCol>
                <a:gridCol w="2729792">
                  <a:extLst>
                    <a:ext uri="{9D8B030D-6E8A-4147-A177-3AD203B41FA5}">
                      <a16:colId xmlns:a16="http://schemas.microsoft.com/office/drawing/2014/main" val="1950450096"/>
                    </a:ext>
                  </a:extLst>
                </a:gridCol>
              </a:tblGrid>
              <a:tr h="1251098">
                <a:tc>
                  <a:txBody>
                    <a:bodyPr/>
                    <a:lstStyle/>
                    <a:p>
                      <a:pPr marL="0" marR="0">
                        <a:lnSpc>
                          <a:spcPct val="115000"/>
                        </a:lnSpc>
                        <a:spcBef>
                          <a:spcPts val="1200"/>
                        </a:spcBef>
                        <a:spcAft>
                          <a:spcPts val="1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solidFill>
                      <a:schemeClr val="tx2"/>
                    </a:solidFill>
                  </a:tcPr>
                </a:tc>
                <a:tc>
                  <a:txBody>
                    <a:bodyPr/>
                    <a:lstStyle/>
                    <a:p>
                      <a:pPr marL="0" marR="0">
                        <a:lnSpc>
                          <a:spcPct val="115000"/>
                        </a:lnSpc>
                        <a:spcBef>
                          <a:spcPts val="1200"/>
                        </a:spcBef>
                        <a:spcAft>
                          <a:spcPts val="1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Model</a:t>
                      </a:r>
                    </a:p>
                  </a:txBody>
                  <a:tcPr marL="76200" marR="76200" marT="38100" marB="38100" anchor="ctr">
                    <a:solidFill>
                      <a:schemeClr val="tx2"/>
                    </a:solidFill>
                  </a:tcPr>
                </a:tc>
                <a:tc>
                  <a:txBody>
                    <a:bodyPr/>
                    <a:lstStyle/>
                    <a:p>
                      <a:pPr marL="0" marR="0">
                        <a:lnSpc>
                          <a:spcPct val="115000"/>
                        </a:lnSpc>
                        <a:spcBef>
                          <a:spcPts val="1200"/>
                        </a:spcBef>
                        <a:spcAft>
                          <a:spcPts val="1800"/>
                        </a:spcAft>
                      </a:pPr>
                      <a:r>
                        <a:rPr lang="en-IN" sz="1400" dirty="0">
                          <a:effectLst/>
                          <a:latin typeface="Times New Roman" panose="02020603050405020304" pitchFamily="18" charset="0"/>
                          <a:cs typeface="Times New Roman" panose="02020603050405020304" pitchFamily="18" charset="0"/>
                        </a:rPr>
                        <a:t>Accuracy Score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38100" marB="38100" anchor="ctr">
                    <a:solidFill>
                      <a:schemeClr val="tx2"/>
                    </a:solidFill>
                  </a:tcPr>
                </a:tc>
                <a:extLst>
                  <a:ext uri="{0D108BD9-81ED-4DB2-BD59-A6C34878D82A}">
                    <a16:rowId xmlns:a16="http://schemas.microsoft.com/office/drawing/2014/main" val="2713765002"/>
                  </a:ext>
                </a:extLst>
              </a:tr>
              <a:tr h="1251098">
                <a:tc>
                  <a:txBody>
                    <a:bodyPr/>
                    <a:lstStyle/>
                    <a:p>
                      <a:pPr marL="0" marR="0">
                        <a:lnSpc>
                          <a:spcPct val="115000"/>
                        </a:lnSpc>
                        <a:spcBef>
                          <a:spcPts val="1200"/>
                        </a:spcBef>
                        <a:spcAft>
                          <a:spcPts val="1800"/>
                        </a:spcAft>
                      </a:pPr>
                      <a:r>
                        <a:rPr lang="en-IN" sz="9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solidFill>
                      <a:schemeClr val="tx2"/>
                    </a:solidFill>
                  </a:tcPr>
                </a:tc>
                <a:tc>
                  <a:txBody>
                    <a:bodyPr/>
                    <a:lstStyle/>
                    <a:p>
                      <a:pPr marL="0" marR="0">
                        <a:lnSpc>
                          <a:spcPct val="115000"/>
                        </a:lnSpc>
                        <a:spcBef>
                          <a:spcPts val="1200"/>
                        </a:spcBef>
                        <a:spcAft>
                          <a:spcPts val="1800"/>
                        </a:spcAft>
                      </a:pPr>
                      <a:r>
                        <a:rPr lang="en-IN" sz="1400" dirty="0">
                          <a:effectLst/>
                          <a:latin typeface="Times New Roman" panose="02020603050405020304" pitchFamily="18" charset="0"/>
                          <a:cs typeface="Times New Roman" panose="02020603050405020304" pitchFamily="18" charset="0"/>
                        </a:rPr>
                        <a:t>K-Nearest Neighbours (KNN</a:t>
                      </a:r>
                      <a:r>
                        <a:rPr lang="en-IN" sz="9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solidFill>
                      <a:schemeClr val="tx2">
                        <a:lumMod val="25000"/>
                        <a:lumOff val="75000"/>
                      </a:schemeClr>
                    </a:solidFill>
                  </a:tcPr>
                </a:tc>
                <a:tc>
                  <a:txBody>
                    <a:bodyPr/>
                    <a:lstStyle/>
                    <a:p>
                      <a:pPr marL="0" marR="0">
                        <a:lnSpc>
                          <a:spcPct val="115000"/>
                        </a:lnSpc>
                        <a:spcBef>
                          <a:spcPts val="1200"/>
                        </a:spcBef>
                        <a:spcAft>
                          <a:spcPts val="1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0.999469</a:t>
                      </a:r>
                    </a:p>
                  </a:txBody>
                  <a:tcPr marL="76200" marR="76200" marT="38100" marB="38100" anchor="ctr">
                    <a:solidFill>
                      <a:schemeClr val="bg1">
                        <a:lumMod val="95000"/>
                      </a:schemeClr>
                    </a:solidFill>
                  </a:tcPr>
                </a:tc>
                <a:extLst>
                  <a:ext uri="{0D108BD9-81ED-4DB2-BD59-A6C34878D82A}">
                    <a16:rowId xmlns:a16="http://schemas.microsoft.com/office/drawing/2014/main" val="3017551056"/>
                  </a:ext>
                </a:extLst>
              </a:tr>
              <a:tr h="1251098">
                <a:tc>
                  <a:txBody>
                    <a:bodyPr/>
                    <a:lstStyle/>
                    <a:p>
                      <a:pPr marL="0" marR="0">
                        <a:lnSpc>
                          <a:spcPct val="115000"/>
                        </a:lnSpc>
                        <a:spcBef>
                          <a:spcPts val="1200"/>
                        </a:spcBef>
                        <a:spcAft>
                          <a:spcPts val="1800"/>
                        </a:spcAft>
                      </a:pPr>
                      <a:r>
                        <a:rPr lang="en-IN" sz="9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solidFill>
                      <a:schemeClr val="tx2"/>
                    </a:solidFill>
                  </a:tcPr>
                </a:tc>
                <a:tc>
                  <a:txBody>
                    <a:bodyPr/>
                    <a:lstStyle/>
                    <a:p>
                      <a:pPr marL="0" marR="0">
                        <a:lnSpc>
                          <a:spcPct val="115000"/>
                        </a:lnSpc>
                        <a:spcBef>
                          <a:spcPts val="1200"/>
                        </a:spcBef>
                        <a:spcAft>
                          <a:spcPts val="1800"/>
                        </a:spcAft>
                      </a:pPr>
                      <a:r>
                        <a:rPr lang="en-IN" sz="900" dirty="0">
                          <a:effectLst/>
                          <a:latin typeface="Times New Roman" panose="02020603050405020304" pitchFamily="18" charset="0"/>
                          <a:cs typeface="Times New Roman" panose="02020603050405020304" pitchFamily="18" charset="0"/>
                        </a:rPr>
                        <a:t>   </a:t>
                      </a:r>
                      <a:r>
                        <a:rPr lang="en-IN" sz="1200" dirty="0">
                          <a:effectLst/>
                          <a:latin typeface="Times New Roman" panose="02020603050405020304" pitchFamily="18" charset="0"/>
                          <a:cs typeface="Times New Roman" panose="02020603050405020304" pitchFamily="18" charset="0"/>
                        </a:rPr>
                        <a:t>Support Vector Classifier (SVC)</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38100" marB="38100" anchor="ctr">
                    <a:solidFill>
                      <a:schemeClr val="bg1">
                        <a:lumMod val="95000"/>
                      </a:schemeClr>
                    </a:solidFill>
                  </a:tcPr>
                </a:tc>
                <a:tc>
                  <a:txBody>
                    <a:bodyPr/>
                    <a:lstStyle/>
                    <a:p>
                      <a:pPr marL="0" marR="0">
                        <a:lnSpc>
                          <a:spcPct val="115000"/>
                        </a:lnSpc>
                        <a:spcBef>
                          <a:spcPts val="1200"/>
                        </a:spcBef>
                        <a:spcAft>
                          <a:spcPts val="1800"/>
                        </a:spcAft>
                      </a:pPr>
                      <a:r>
                        <a:rPr lang="en-IN" sz="1200" dirty="0">
                          <a:effectLst/>
                          <a:latin typeface="Times New Roman" panose="02020603050405020304" pitchFamily="18" charset="0"/>
                          <a:cs typeface="Times New Roman" panose="02020603050405020304" pitchFamily="18" charset="0"/>
                        </a:rPr>
                        <a:t>0.999576</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38100" marB="38100" anchor="ctr">
                    <a:solidFill>
                      <a:schemeClr val="tx2">
                        <a:lumMod val="25000"/>
                        <a:lumOff val="75000"/>
                      </a:schemeClr>
                    </a:solidFill>
                  </a:tcPr>
                </a:tc>
                <a:extLst>
                  <a:ext uri="{0D108BD9-81ED-4DB2-BD59-A6C34878D82A}">
                    <a16:rowId xmlns:a16="http://schemas.microsoft.com/office/drawing/2014/main" val="275556635"/>
                  </a:ext>
                </a:extLst>
              </a:tr>
            </a:tbl>
          </a:graphicData>
        </a:graphic>
      </p:graphicFrame>
      <p:sp>
        <p:nvSpPr>
          <p:cNvPr id="3" name="Rectangle 5">
            <a:extLst>
              <a:ext uri="{FF2B5EF4-FFF2-40B4-BE49-F238E27FC236}">
                <a16:creationId xmlns:a16="http://schemas.microsoft.com/office/drawing/2014/main" id="{09FE6D3F-3AD9-ACDF-CCBB-2786C7B22614}"/>
              </a:ext>
            </a:extLst>
          </p:cNvPr>
          <p:cNvSpPr>
            <a:spLocks noChangeArrowheads="1"/>
          </p:cNvSpPr>
          <p:nvPr/>
        </p:nvSpPr>
        <p:spPr bwMode="auto">
          <a:xfrm>
            <a:off x="0" y="793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432613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3DB9305-B6E8-B605-E673-7013761DC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341119" y="2755900"/>
            <a:ext cx="4399705" cy="2501900"/>
          </a:xfrm>
          <a:prstGeom prst="rect">
            <a:avLst/>
          </a:prstGeom>
          <a:noFill/>
          <a:ln>
            <a:noFill/>
          </a:ln>
        </p:spPr>
      </p:pic>
      <p:pic>
        <p:nvPicPr>
          <p:cNvPr id="7" name="Picture 6">
            <a:extLst>
              <a:ext uri="{FF2B5EF4-FFF2-40B4-BE49-F238E27FC236}">
                <a16:creationId xmlns:a16="http://schemas.microsoft.com/office/drawing/2014/main" id="{05C6105C-C5C7-2794-97F6-05DC80A8F8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824344" y="2755900"/>
            <a:ext cx="3843655" cy="2502291"/>
          </a:xfrm>
          <a:prstGeom prst="rect">
            <a:avLst/>
          </a:prstGeom>
          <a:noFill/>
          <a:ln>
            <a:noFill/>
          </a:ln>
        </p:spPr>
      </p:pic>
      <p:sp>
        <p:nvSpPr>
          <p:cNvPr id="13" name="TextBox 12">
            <a:extLst>
              <a:ext uri="{FF2B5EF4-FFF2-40B4-BE49-F238E27FC236}">
                <a16:creationId xmlns:a16="http://schemas.microsoft.com/office/drawing/2014/main" id="{3B61BA62-750C-221D-2ADB-541467B5B9A4}"/>
              </a:ext>
            </a:extLst>
          </p:cNvPr>
          <p:cNvSpPr txBox="1"/>
          <p:nvPr/>
        </p:nvSpPr>
        <p:spPr>
          <a:xfrm>
            <a:off x="1133474" y="682702"/>
            <a:ext cx="9534525" cy="1351460"/>
          </a:xfrm>
          <a:prstGeom prst="rect">
            <a:avLst/>
          </a:prstGeom>
          <a:noFill/>
        </p:spPr>
        <p:txBody>
          <a:bodyPr wrap="square">
            <a:spAutoFit/>
          </a:bodyPr>
          <a:lstStyle/>
          <a:p>
            <a:pPr>
              <a:lnSpc>
                <a:spcPct val="114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Now we have the final Accuracy, which says that SVM is the model which is Performing the </a:t>
            </a:r>
            <a:endParaRPr lang="en-US" sz="1800" dirty="0">
              <a:effectLst/>
              <a:latin typeface="Calibri" panose="020F0502020204030204" pitchFamily="34" charset="0"/>
              <a:cs typeface="Times New Roman" panose="02020603050405020304" pitchFamily="18" charset="0"/>
            </a:endParaRPr>
          </a:p>
          <a:p>
            <a:pPr>
              <a:lnSpc>
                <a:spcPct val="114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best.</a:t>
            </a:r>
            <a:endParaRPr lang="en-US" sz="1800" dirty="0">
              <a:effectLst/>
              <a:latin typeface="Calibri" panose="020F0502020204030204" pitchFamily="34" charset="0"/>
              <a:cs typeface="Times New Roman" panose="02020603050405020304" pitchFamily="18" charset="0"/>
            </a:endParaRPr>
          </a:p>
          <a:p>
            <a:pPr marL="457200">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cs typeface="Times New Roman" panose="02020603050405020304" pitchFamily="18" charset="0"/>
            </a:endParaRPr>
          </a:p>
        </p:txBody>
      </p:sp>
      <p:sp>
        <p:nvSpPr>
          <p:cNvPr id="14" name="Rectangle 5">
            <a:extLst>
              <a:ext uri="{FF2B5EF4-FFF2-40B4-BE49-F238E27FC236}">
                <a16:creationId xmlns:a16="http://schemas.microsoft.com/office/drawing/2014/main" id="{30ED9BC8-FBCC-A672-099C-AF7B668CD82A}"/>
              </a:ext>
            </a:extLst>
          </p:cNvPr>
          <p:cNvSpPr>
            <a:spLocks noChangeArrowheads="1"/>
          </p:cNvSpPr>
          <p:nvPr/>
        </p:nvSpPr>
        <p:spPr bwMode="auto">
          <a:xfrm>
            <a:off x="0" y="793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132673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A9F4ED-AB37-6763-A927-A874B895F1DD}"/>
              </a:ext>
            </a:extLst>
          </p:cNvPr>
          <p:cNvSpPr txBox="1"/>
          <p:nvPr/>
        </p:nvSpPr>
        <p:spPr>
          <a:xfrm>
            <a:off x="1169894" y="672352"/>
            <a:ext cx="9760573" cy="4431983"/>
          </a:xfrm>
          <a:prstGeom prst="rect">
            <a:avLst/>
          </a:prstGeom>
          <a:noFill/>
        </p:spPr>
        <p:txBody>
          <a:bodyPr wrap="square" rtlCol="0">
            <a:spAutoFit/>
          </a:bodyPr>
          <a:lstStyle/>
          <a:p>
            <a:r>
              <a:rPr lang="en-US" sz="2400" b="1" i="1" dirty="0">
                <a:latin typeface="Palatino Linotype" panose="02040502050505030304" pitchFamily="18" charset="0"/>
              </a:rPr>
              <a:t>Uses:</a:t>
            </a:r>
          </a:p>
          <a:p>
            <a:pPr marL="285750" indent="-285750">
              <a:buFont typeface="Wingdings" panose="05000000000000000000" pitchFamily="2" charset="2"/>
              <a:buChar char="ü"/>
            </a:pPr>
            <a:endParaRPr lang="en-US" b="1"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simplest way to save lives by warning the occupants about emergence. It is very important to detect the disaster early to create a healthy environment and avoid destructions.</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Additionally, it is cost-friendly to implement. We can perform further modifications by adding auto fire suppression techniques.</a:t>
            </a:r>
          </a:p>
          <a:p>
            <a:pPr marL="285750" indent="-285750" algn="l">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Reduce false alarms, based on ai sensor fusion.</a:t>
            </a:r>
          </a:p>
          <a:p>
            <a:pPr algn="l"/>
            <a:r>
              <a:rPr lang="en-US" b="0" i="0" dirty="0">
                <a:effectLst/>
                <a:latin typeface="Times New Roman" panose="02020603050405020304" pitchFamily="18" charset="0"/>
                <a:cs typeface="Times New Roman" panose="02020603050405020304" pitchFamily="18" charset="0"/>
              </a:rPr>
              <a:t>              Overcooked food.</a:t>
            </a:r>
          </a:p>
          <a:p>
            <a:pPr algn="l"/>
            <a:r>
              <a:rPr lang="en-US" b="0" i="0" dirty="0">
                <a:effectLst/>
                <a:latin typeface="Times New Roman" panose="02020603050405020304" pitchFamily="18" charset="0"/>
                <a:cs typeface="Times New Roman" panose="02020603050405020304" pitchFamily="18" charset="0"/>
              </a:rPr>
              <a:t>              Steam or high humidity.</a:t>
            </a:r>
          </a:p>
          <a:p>
            <a:pPr algn="l"/>
            <a:r>
              <a:rPr lang="en-US" b="0" i="0" dirty="0">
                <a:effectLst/>
                <a:latin typeface="Times New Roman" panose="02020603050405020304" pitchFamily="18" charset="0"/>
                <a:cs typeface="Times New Roman" panose="02020603050405020304" pitchFamily="18" charset="0"/>
              </a:rPr>
              <a:t>              Pesky insects.</a:t>
            </a:r>
          </a:p>
          <a:p>
            <a:pPr algn="l"/>
            <a:r>
              <a:rPr lang="en-US" b="0" i="0" dirty="0">
                <a:effectLst/>
                <a:latin typeface="Times New Roman" panose="02020603050405020304" pitchFamily="18" charset="0"/>
                <a:cs typeface="Times New Roman" panose="02020603050405020304" pitchFamily="18" charset="0"/>
              </a:rPr>
              <a:t>              A buildup of dust.</a:t>
            </a:r>
          </a:p>
          <a:p>
            <a:pPr algn="l"/>
            <a:r>
              <a:rPr lang="en-US" b="0" i="0" dirty="0">
                <a:effectLst/>
                <a:latin typeface="Times New Roman" panose="02020603050405020304" pitchFamily="18" charset="0"/>
                <a:cs typeface="Times New Roman" panose="02020603050405020304" pitchFamily="18" charset="0"/>
              </a:rPr>
              <a:t>              Strong chemicals nearby.</a:t>
            </a:r>
          </a:p>
          <a:p>
            <a:pPr algn="l"/>
            <a:r>
              <a:rPr lang="en-US" b="0" i="0" dirty="0">
                <a:effectLst/>
                <a:latin typeface="Times New Roman" panose="02020603050405020304" pitchFamily="18" charset="0"/>
                <a:cs typeface="Times New Roman" panose="02020603050405020304" pitchFamily="18" charset="0"/>
              </a:rPr>
              <a:t>              All of these external triggers can cause a false alarm.</a:t>
            </a:r>
          </a:p>
          <a:p>
            <a:pPr marL="285750" indent="-285750" algn="l">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Detect sensor errors or failures.</a:t>
            </a:r>
          </a:p>
          <a:p>
            <a:endParaRPr lang="en-IN" sz="2400" b="1" i="1" dirty="0">
              <a:latin typeface="Palatino Linotype" panose="02040502050505030304" pitchFamily="18" charset="0"/>
            </a:endParaRPr>
          </a:p>
        </p:txBody>
      </p:sp>
      <p:sp>
        <p:nvSpPr>
          <p:cNvPr id="3" name="Rectangle 5">
            <a:extLst>
              <a:ext uri="{FF2B5EF4-FFF2-40B4-BE49-F238E27FC236}">
                <a16:creationId xmlns:a16="http://schemas.microsoft.com/office/drawing/2014/main" id="{3D4D03F5-30A6-A5B8-86E9-A1A7DF506EB2}"/>
              </a:ext>
            </a:extLst>
          </p:cNvPr>
          <p:cNvSpPr>
            <a:spLocks noChangeArrowheads="1"/>
          </p:cNvSpPr>
          <p:nvPr/>
        </p:nvSpPr>
        <p:spPr bwMode="auto">
          <a:xfrm>
            <a:off x="0" y="793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917548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D93D84-6C0F-D29F-2ACB-71DDC4EEBBE3}"/>
              </a:ext>
            </a:extLst>
          </p:cNvPr>
          <p:cNvSpPr txBox="1"/>
          <p:nvPr/>
        </p:nvSpPr>
        <p:spPr>
          <a:xfrm>
            <a:off x="641683" y="368967"/>
            <a:ext cx="11341769" cy="5110630"/>
          </a:xfrm>
          <a:prstGeom prst="rect">
            <a:avLst/>
          </a:prstGeom>
          <a:noFill/>
        </p:spPr>
        <p:txBody>
          <a:bodyPr wrap="square" rtlCol="0">
            <a:spAutoFit/>
          </a:bodyPr>
          <a:lstStyle/>
          <a:p>
            <a:r>
              <a:rPr lang="en-US" sz="2400" b="1" i="1" dirty="0">
                <a:latin typeface="Palatino Linotype" panose="02040502050505030304" pitchFamily="18" charset="0"/>
              </a:rPr>
              <a:t>Conclusion:</a:t>
            </a:r>
          </a:p>
          <a:p>
            <a:pPr marL="0" marR="0">
              <a:lnSpc>
                <a:spcPct val="150000"/>
              </a:lnSpc>
              <a:spcBef>
                <a:spcPts val="0"/>
              </a:spcBef>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This paper discusses the various machine learning such as k-nearest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neighbour</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&amp;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svm</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which were applied  to  the data  set.  It  utilizes the data such  as temperature, humidity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etc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then tries to predict the whether the fire is present or not.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In this paper, an IoT based fire alarm system is designed. It provides a message alert to</a:t>
            </a:r>
          </a:p>
          <a:p>
            <a:pPr marL="0" marR="0" algn="just">
              <a:lnSpc>
                <a:spcPct val="150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owner and fire  station  in  case  of  emergency.  This  research differentiates  states  of the </a:t>
            </a:r>
          </a:p>
          <a:p>
            <a:pPr marL="0" marR="0" algn="just">
              <a:lnSpc>
                <a:spcPct val="150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surroundings  in  terms of sleep,  passive  or  active  state  using  a  decision  tree algorithm. </a:t>
            </a:r>
          </a:p>
          <a:p>
            <a:pPr marL="0" marR="0" algn="just">
              <a:lnSpc>
                <a:spcPct val="150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Hence a low cost, IoT system is developed which is ideal  as  a fire  safety solution  in</a:t>
            </a:r>
          </a:p>
          <a:p>
            <a:pPr marL="0" marR="0" algn="just">
              <a:lnSpc>
                <a:spcPct val="150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residential areas and hospitals.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In future developments, we will  add diverse sensors which can monitor other harmful</a:t>
            </a:r>
          </a:p>
          <a:p>
            <a:pPr marL="0" marR="0" algn="just">
              <a:lnSpc>
                <a:spcPct val="150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gases produced. We will  also  further  develop  the  State  Determining algorithm to</a:t>
            </a:r>
          </a:p>
          <a:p>
            <a:pPr marL="0" marR="0" algn="just">
              <a:lnSpc>
                <a:spcPct val="150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increase the scalability of the system. Later we  will  add  a  self  testing  module  which  will  </a:t>
            </a:r>
          </a:p>
          <a:p>
            <a:pPr marL="0" marR="0" algn="just">
              <a:lnSpc>
                <a:spcPct val="150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self diagnose problems in  the alarm  system and alert the owner of a possible device failure.</a:t>
            </a:r>
            <a:endParaRPr lang="en-US" sz="2400" b="1" i="1" dirty="0">
              <a:latin typeface="Times New Roman" panose="02020603050405020304" pitchFamily="18" charset="0"/>
              <a:cs typeface="Times New Roman" panose="02020603050405020304" pitchFamily="18" charset="0"/>
            </a:endParaRPr>
          </a:p>
        </p:txBody>
      </p:sp>
      <p:sp>
        <p:nvSpPr>
          <p:cNvPr id="3" name="Rectangle 5">
            <a:extLst>
              <a:ext uri="{FF2B5EF4-FFF2-40B4-BE49-F238E27FC236}">
                <a16:creationId xmlns:a16="http://schemas.microsoft.com/office/drawing/2014/main" id="{69AB1945-56BB-BCA9-994E-67BF2284897D}"/>
              </a:ext>
            </a:extLst>
          </p:cNvPr>
          <p:cNvSpPr>
            <a:spLocks noChangeArrowheads="1"/>
          </p:cNvSpPr>
          <p:nvPr/>
        </p:nvSpPr>
        <p:spPr bwMode="auto">
          <a:xfrm>
            <a:off x="0" y="793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 name="Picture 3">
            <a:extLst>
              <a:ext uri="{FF2B5EF4-FFF2-40B4-BE49-F238E27FC236}">
                <a16:creationId xmlns:a16="http://schemas.microsoft.com/office/drawing/2014/main" id="{87DA02BB-1513-E46E-C29B-118A0F1E04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57078" y="1670496"/>
            <a:ext cx="2037349" cy="2037349"/>
          </a:xfrm>
          <a:prstGeom prst="rect">
            <a:avLst/>
          </a:prstGeom>
          <a:noFill/>
          <a:ln>
            <a:noFill/>
          </a:ln>
        </p:spPr>
      </p:pic>
      <p:pic>
        <p:nvPicPr>
          <p:cNvPr id="5" name="Picture 4" descr="Cover image">
            <a:extLst>
              <a:ext uri="{FF2B5EF4-FFF2-40B4-BE49-F238E27FC236}">
                <a16:creationId xmlns:a16="http://schemas.microsoft.com/office/drawing/2014/main" id="{ED36C459-6348-0328-C461-7F5B134BE0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368054" y="4012181"/>
            <a:ext cx="2615398" cy="1317371"/>
          </a:xfrm>
          <a:prstGeom prst="rect">
            <a:avLst/>
          </a:prstGeom>
          <a:noFill/>
        </p:spPr>
      </p:pic>
    </p:spTree>
    <p:extLst>
      <p:ext uri="{BB962C8B-B14F-4D97-AF65-F5344CB8AC3E}">
        <p14:creationId xmlns:p14="http://schemas.microsoft.com/office/powerpoint/2010/main" val="651001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EFA9C1-8B6A-B93E-95A8-34469F46B1F1}"/>
              </a:ext>
            </a:extLst>
          </p:cNvPr>
          <p:cNvSpPr txBox="1"/>
          <p:nvPr/>
        </p:nvSpPr>
        <p:spPr>
          <a:xfrm>
            <a:off x="368968" y="1"/>
            <a:ext cx="11502190" cy="6594310"/>
          </a:xfrm>
          <a:prstGeom prst="rect">
            <a:avLst/>
          </a:prstGeom>
          <a:noFill/>
        </p:spPr>
        <p:txBody>
          <a:bodyPr wrap="square">
            <a:spAutoFit/>
          </a:bodyPr>
          <a:lstStyle/>
          <a:p>
            <a:pPr marL="0" marR="0" algn="ctr">
              <a:lnSpc>
                <a:spcPct val="115000"/>
              </a:lnSpc>
              <a:spcBef>
                <a:spcPts val="0"/>
              </a:spcBef>
              <a:spcAft>
                <a:spcPts val="1000"/>
              </a:spcAft>
            </a:pP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REFERENCES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W. Phillips III, M. Shah and N. V. Lobo, “Flame recognition in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video”,Pattern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Recognition Lett. 23, pp. 319–327, 2002.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B. U.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Toreyin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Y.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Dedeoglu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U. G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ud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ukbay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A. E. C ¨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etin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“Computer vision based method for real–time fire and flame detection”, Pattern Recognition Lett. 27, pp. 49–58, 2006.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"SMOKE ALARM SAFETY TIPS". Safety Information. National Fire Protection Association. Archived from the original on 2009-08-21. Retrieved 2009-05-17.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"Smoke Alarms". Hansard - Mr Christopher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Gulaptis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MP, Private Member's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Statements, New South Wales Parliamentary Debates, Legislative Assembly, New South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Wales, Australia 20 June 2013, pp.22218. Archived from the original on 29 October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2013. Retrieved 2013-06-26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 A. Shashank, Rajiv Vincent, Arun Kumar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Sivaraman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Balasundaram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 Rajesh, 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Ashokkumar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"Power Analysis of Household  Appliances  using  IoT," International  Conference  on  System,  Computation, Automation  and  Networking  (ICSCAN),  IEEE Xplore, pp. 1-5, 2021.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[6]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Sowah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Robert,  et  al.,  “Implementation  of  a  fire detection  and  control system  for  automobiles using machine  learning,”  in  Proceedings  of  Industry Applications Society Annual Meeting, 2016.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5">
            <a:extLst>
              <a:ext uri="{FF2B5EF4-FFF2-40B4-BE49-F238E27FC236}">
                <a16:creationId xmlns:a16="http://schemas.microsoft.com/office/drawing/2014/main" id="{8E239891-6C1E-CDC0-D278-889C54B94B6D}"/>
              </a:ext>
            </a:extLst>
          </p:cNvPr>
          <p:cNvSpPr>
            <a:spLocks noChangeArrowheads="1"/>
          </p:cNvSpPr>
          <p:nvPr/>
        </p:nvSpPr>
        <p:spPr bwMode="auto">
          <a:xfrm>
            <a:off x="0" y="793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491560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A333A1-D6D2-A27B-EDC3-730E749EC869}"/>
              </a:ext>
            </a:extLst>
          </p:cNvPr>
          <p:cNvSpPr txBox="1"/>
          <p:nvPr/>
        </p:nvSpPr>
        <p:spPr>
          <a:xfrm>
            <a:off x="4527176" y="2721114"/>
            <a:ext cx="6732494" cy="707886"/>
          </a:xfrm>
          <a:prstGeom prst="rect">
            <a:avLst/>
          </a:prstGeom>
          <a:noFill/>
        </p:spPr>
        <p:txBody>
          <a:bodyPr wrap="square" rtlCol="0">
            <a:spAutoFit/>
          </a:bodyPr>
          <a:lstStyle/>
          <a:p>
            <a:r>
              <a:rPr lang="en-US" sz="4000" b="1" i="1" dirty="0">
                <a:latin typeface="Palatino Linotype" panose="02040502050505030304" pitchFamily="18" charset="0"/>
              </a:rPr>
              <a:t>Thank you</a:t>
            </a:r>
            <a:endParaRPr lang="en-IN" sz="4000" b="1" i="1" dirty="0">
              <a:latin typeface="Palatino Linotype" panose="02040502050505030304" pitchFamily="18" charset="0"/>
            </a:endParaRPr>
          </a:p>
        </p:txBody>
      </p:sp>
      <p:sp>
        <p:nvSpPr>
          <p:cNvPr id="3" name="Rectangle 5">
            <a:extLst>
              <a:ext uri="{FF2B5EF4-FFF2-40B4-BE49-F238E27FC236}">
                <a16:creationId xmlns:a16="http://schemas.microsoft.com/office/drawing/2014/main" id="{1112085F-62A9-D941-2313-AD7FAE5CC0FA}"/>
              </a:ext>
            </a:extLst>
          </p:cNvPr>
          <p:cNvSpPr>
            <a:spLocks noChangeArrowheads="1"/>
          </p:cNvSpPr>
          <p:nvPr/>
        </p:nvSpPr>
        <p:spPr bwMode="auto">
          <a:xfrm>
            <a:off x="0" y="793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761908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90DD-4F1A-56B9-D7B1-D264C9F22C7F}"/>
              </a:ext>
            </a:extLst>
          </p:cNvPr>
          <p:cNvSpPr>
            <a:spLocks noGrp="1"/>
          </p:cNvSpPr>
          <p:nvPr>
            <p:ph type="title"/>
          </p:nvPr>
        </p:nvSpPr>
        <p:spPr>
          <a:xfrm>
            <a:off x="1097280" y="286604"/>
            <a:ext cx="10058400" cy="1408632"/>
          </a:xfrm>
        </p:spPr>
        <p:txBody>
          <a:bodyPr/>
          <a:lstStyle/>
          <a:p>
            <a:r>
              <a:rPr lang="en-US" sz="2000" dirty="0">
                <a:latin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ABSTRACT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A22395F-EA45-1D82-D4E7-1112C7F15E5F}"/>
              </a:ext>
            </a:extLst>
          </p:cNvPr>
          <p:cNvSpPr>
            <a:spLocks noGrp="1"/>
          </p:cNvSpPr>
          <p:nvPr>
            <p:ph idx="1"/>
          </p:nvPr>
        </p:nvSpPr>
        <p:spPr>
          <a:xfrm>
            <a:off x="1097280" y="1905766"/>
            <a:ext cx="10292615" cy="4395537"/>
          </a:xfrm>
        </p:spPr>
        <p:txBody>
          <a:bodyPr>
            <a:noAutofit/>
          </a:bodyPr>
          <a:lstStyle/>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Fire disaster throughout the globe causes social,, and economical damage, making its early detection and instant reporting essential for </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saving human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lives and properties. Smoke detection plays a key role in early fire detection but majority of the existing methods are limited to either indoor or outdoor surveillance environments, with poor performance for hazy scenarios. </a:t>
            </a:r>
          </a:p>
          <a:p>
            <a:pPr marL="0" marR="0" algn="just">
              <a:lnSpc>
                <a:spcPct val="150000"/>
              </a:lnSpc>
              <a:spcBef>
                <a:spcPts val="0"/>
              </a:spcBef>
              <a:spcAft>
                <a:spcPts val="8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 this paper, we present a </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K-Nearest Neighbour</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(KNN)-based smoke detection and segmentation framework for both clear and hazy environments. Unlike existing methods, we employ an efficient KNN architecture, for smoke detection with better accuracy. Our smoke detection results evince a noticeable gain up to 3% in accuracy and a decrease of 0.46% in False Alarm Rate (FAR), while segmentation reports a significant increase of 2% and 1% in global accuracy respectively. </a:t>
            </a:r>
          </a:p>
          <a:p>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This makes our method a best fit for smoke detection and segmentation in real-world surveillance settings. </a:t>
            </a: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3747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858E50-D843-1972-A3C8-1925F0B38819}"/>
              </a:ext>
            </a:extLst>
          </p:cNvPr>
          <p:cNvSpPr txBox="1"/>
          <p:nvPr/>
        </p:nvSpPr>
        <p:spPr>
          <a:xfrm>
            <a:off x="3999344" y="2302562"/>
            <a:ext cx="5375563" cy="1200329"/>
          </a:xfrm>
          <a:prstGeom prst="rect">
            <a:avLst/>
          </a:prstGeom>
          <a:noFill/>
        </p:spPr>
        <p:txBody>
          <a:bodyPr wrap="square" rtlCol="0">
            <a:spAutoFit/>
          </a:bodyPr>
          <a:lstStyle/>
          <a:p>
            <a:endParaRPr lang="en-US" sz="3600" dirty="0">
              <a:latin typeface="Palatino Linotype" panose="02040502050505030304" pitchFamily="18" charset="0"/>
            </a:endParaRPr>
          </a:p>
          <a:p>
            <a:r>
              <a:rPr lang="en-IN" sz="3600" b="1" dirty="0">
                <a:latin typeface="Palatino Linotype" panose="02040502050505030304" pitchFamily="18" charset="0"/>
              </a:rPr>
              <a:t>INTRODUCTION</a:t>
            </a:r>
          </a:p>
        </p:txBody>
      </p:sp>
      <p:sp>
        <p:nvSpPr>
          <p:cNvPr id="2" name="Rectangle 5">
            <a:extLst>
              <a:ext uri="{FF2B5EF4-FFF2-40B4-BE49-F238E27FC236}">
                <a16:creationId xmlns:a16="http://schemas.microsoft.com/office/drawing/2014/main" id="{C829BB00-05E0-58D3-4E36-EBC6D752E4A4}"/>
              </a:ext>
            </a:extLst>
          </p:cNvPr>
          <p:cNvSpPr>
            <a:spLocks noChangeArrowheads="1"/>
          </p:cNvSpPr>
          <p:nvPr/>
        </p:nvSpPr>
        <p:spPr bwMode="auto">
          <a:xfrm>
            <a:off x="0" y="793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188590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8DB07A-ED01-FFB4-21CF-7624F84E42BB}"/>
              </a:ext>
            </a:extLst>
          </p:cNvPr>
          <p:cNvSpPr txBox="1"/>
          <p:nvPr/>
        </p:nvSpPr>
        <p:spPr>
          <a:xfrm>
            <a:off x="489527" y="526473"/>
            <a:ext cx="45719" cy="369332"/>
          </a:xfrm>
          <a:prstGeom prst="rect">
            <a:avLst/>
          </a:prstGeom>
          <a:noFill/>
        </p:spPr>
        <p:txBody>
          <a:bodyPr wrap="square" rtlCol="0">
            <a:spAutoFit/>
          </a:bodyPr>
          <a:lstStyle/>
          <a:p>
            <a:endParaRPr lang="en-IN" dirty="0"/>
          </a:p>
        </p:txBody>
      </p:sp>
      <p:sp>
        <p:nvSpPr>
          <p:cNvPr id="14" name="TextBox 13">
            <a:extLst>
              <a:ext uri="{FF2B5EF4-FFF2-40B4-BE49-F238E27FC236}">
                <a16:creationId xmlns:a16="http://schemas.microsoft.com/office/drawing/2014/main" id="{CF6C1ECB-5E94-EA73-6163-6F88970D2AE8}"/>
              </a:ext>
            </a:extLst>
          </p:cNvPr>
          <p:cNvSpPr txBox="1"/>
          <p:nvPr/>
        </p:nvSpPr>
        <p:spPr>
          <a:xfrm>
            <a:off x="489526" y="-75642"/>
            <a:ext cx="11335913" cy="6762492"/>
          </a:xfrm>
          <a:prstGeom prst="rect">
            <a:avLst/>
          </a:prstGeom>
          <a:noFill/>
        </p:spPr>
        <p:txBody>
          <a:bodyPr wrap="square" anchor="ctr">
            <a:spAutoFit/>
          </a:bodyPr>
          <a:lstStyle/>
          <a:p>
            <a:pPr marL="266700" marR="0">
              <a:lnSpc>
                <a:spcPct val="107000"/>
              </a:lnSpc>
              <a:spcBef>
                <a:spcPts val="0"/>
              </a:spcBef>
              <a:spcAft>
                <a:spcPts val="0"/>
              </a:spcAft>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266700" marR="0">
              <a:lnSpc>
                <a:spcPct val="107000"/>
              </a:lnSpc>
              <a:spcBef>
                <a:spcPts val="0"/>
              </a:spcBef>
              <a:spcAft>
                <a:spcPts val="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OVERVIEW</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66700" marR="0">
              <a:lnSpc>
                <a:spcPct val="107000"/>
              </a:lnSpc>
              <a:spcBef>
                <a:spcPts val="0"/>
              </a:spcBef>
              <a:spcAft>
                <a:spcPts val="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66700" marR="0" algn="just">
              <a:lnSpc>
                <a:spcPct val="150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 smoke detector is a device that senses smoke, typically as an indicator of fire. Smoke detectors are usually housed in plastic enclosures, typically shaped like a disk about 150 millimetres (6 in) in diameter and 25 millimetres (1 in) thick, but shape and size vary. Smoke can be detected either optically (photoelectric) or by physical process (ionization). Detectors may use one or both sensing methods. Sensitive alarms can be used to detect and deter smoking in banned areas. Smoke detectors in large commercial and industrial buildings are usually connected to a central fire alarm system.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66700" marR="0" algn="just">
              <a:lnSpc>
                <a:spcPct val="150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Household smoke detectors, also known as smoke alarms, generally issue an audible or visual alarm from the detector itself or several detectors if there are multiple devices interlinked. Household smoke detectors range from individual battery-powered units to several interlinked units with battery backup. With interlinked units, if any unit detects smoke, alarms will trigger at all of the units. This happens even if household power has gone out.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6670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Commercial smoke detectors issue a signal to a fire alarm control panel as part of a fire alarm system. Usually, an individual commercial smoke detector unit does not issue an alarm; some, however, do have built-in sounders.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fontAlgn="base"/>
            <a:endParaRPr lang="en-US" b="0" i="0" dirty="0">
              <a:effectLst/>
              <a:latin typeface="Times New Roman" panose="02020603050405020304" pitchFamily="18" charset="0"/>
              <a:cs typeface="Times New Roman" panose="02020603050405020304" pitchFamily="18" charset="0"/>
            </a:endParaRPr>
          </a:p>
        </p:txBody>
      </p:sp>
      <p:sp>
        <p:nvSpPr>
          <p:cNvPr id="2" name="Rectangle 5">
            <a:extLst>
              <a:ext uri="{FF2B5EF4-FFF2-40B4-BE49-F238E27FC236}">
                <a16:creationId xmlns:a16="http://schemas.microsoft.com/office/drawing/2014/main" id="{80328113-44CD-E2E3-0AF8-967C9AD9864A}"/>
              </a:ext>
            </a:extLst>
          </p:cNvPr>
          <p:cNvSpPr>
            <a:spLocks noChangeArrowheads="1"/>
          </p:cNvSpPr>
          <p:nvPr/>
        </p:nvSpPr>
        <p:spPr bwMode="auto">
          <a:xfrm>
            <a:off x="0" y="793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817158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8CA3DD-CB0E-DD83-BD20-678AFE5201EF}"/>
              </a:ext>
            </a:extLst>
          </p:cNvPr>
          <p:cNvSpPr txBox="1"/>
          <p:nvPr/>
        </p:nvSpPr>
        <p:spPr>
          <a:xfrm>
            <a:off x="673768" y="401053"/>
            <a:ext cx="11149263" cy="4751557"/>
          </a:xfrm>
          <a:prstGeom prst="rect">
            <a:avLst/>
          </a:prstGeom>
          <a:noFill/>
        </p:spPr>
        <p:txBody>
          <a:bodyPr wrap="square">
            <a:spAutoFit/>
          </a:bodyPr>
          <a:lstStyle/>
          <a:p>
            <a:pPr marR="0" lvl="1" algn="just">
              <a:lnSpc>
                <a:spcPct val="150000"/>
              </a:lnSpc>
              <a:spcBef>
                <a:spcPts val="0"/>
              </a:spcBef>
              <a:spcAft>
                <a:spcPts val="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266700" marR="0" algn="just">
              <a:lnSpc>
                <a:spcPct val="150000"/>
              </a:lnSpc>
              <a:spcBef>
                <a:spcPts val="0"/>
              </a:spcBef>
              <a:spcAft>
                <a:spcPts val="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200" b="1" dirty="0">
                <a:solidFill>
                  <a:srgbClr val="610B38"/>
                </a:solidFill>
                <a:effectLst/>
                <a:latin typeface="Helvetica" panose="020B0604020202020204" pitchFamily="34" charset="0"/>
                <a:ea typeface="Calibri" panose="020F0502020204030204" pitchFamily="34" charset="0"/>
                <a:cs typeface="Times New Roman" panose="02020603050405020304" pitchFamily="18" charset="0"/>
              </a:rPr>
              <a:t> </a:t>
            </a:r>
            <a:r>
              <a:rPr lang="en-IN"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Fire incidents are a critical issue, especially when it comes to hospitals, industrial and residential areas. According to the National Crime Records Bureau (NCRB), 11,037 fire incidents were reported in India, which caused 10,915 deaths in the year 2019. Another analysis shows that emergency fire services have a 90% shortage of staff, a 78% shortage of firefighting equipment or vehicles, and a 61% shortage of fire stations, as against a 2012 requirement according to the home minister's reply to the Rajya Sabha (2018). [24] In a general scenario of a fire accident, a person reports a fire incident, the fire department confirms the location and severity, and then the fire department responds to the emergency, which results in even more delay [25-31].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266700" marR="0" algn="just">
              <a:lnSpc>
                <a:spcPct val="150000"/>
              </a:lnSpc>
              <a:spcBef>
                <a:spcPts val="0"/>
              </a:spcBef>
              <a:spcAft>
                <a:spcPts val="800"/>
              </a:spcAft>
            </a:pPr>
            <a:r>
              <a:rPr lang="en-IN"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This study focuses on building an IoT based advanced fire alarm that could directly alert the nearest fire station of a possible fire accident without any human intervention needed, considering the </a:t>
            </a:r>
            <a:r>
              <a:rPr lang="en-IN"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considering the challenges mentioned above.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Rectangle 5">
            <a:extLst>
              <a:ext uri="{FF2B5EF4-FFF2-40B4-BE49-F238E27FC236}">
                <a16:creationId xmlns:a16="http://schemas.microsoft.com/office/drawing/2014/main" id="{F6E4968E-F422-287A-5B3C-1D17D24BAEBA}"/>
              </a:ext>
            </a:extLst>
          </p:cNvPr>
          <p:cNvSpPr>
            <a:spLocks noChangeArrowheads="1"/>
          </p:cNvSpPr>
          <p:nvPr/>
        </p:nvSpPr>
        <p:spPr bwMode="auto">
          <a:xfrm>
            <a:off x="0" y="793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384339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DEA8D-A0EE-D448-325E-502DA1CF4268}"/>
              </a:ext>
            </a:extLst>
          </p:cNvPr>
          <p:cNvSpPr txBox="1"/>
          <p:nvPr/>
        </p:nvSpPr>
        <p:spPr>
          <a:xfrm>
            <a:off x="280737" y="761888"/>
            <a:ext cx="11630526" cy="4743606"/>
          </a:xfrm>
          <a:prstGeom prst="rect">
            <a:avLst/>
          </a:prstGeom>
          <a:noFill/>
        </p:spPr>
        <p:txBody>
          <a:bodyPr wrap="square">
            <a:spAutoFit/>
          </a:bodyPr>
          <a:lstStyle/>
          <a:p>
            <a:pPr marL="0" marR="0">
              <a:lnSpc>
                <a:spcPct val="107000"/>
              </a:lnSpc>
              <a:spcBef>
                <a:spcPts val="0"/>
              </a:spcBef>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EXISTING SYSTEM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this system, collection of training data is performed with the help of IOT devices since the goal is to develop AI based smoke detector device. The data is collected from the fire department and used to discover the patterns with the existed machine learning models. The existing systems of predicting the smoke are K nearest neighbor’s, support vector machines (SVM) logistic regression &amp; Bayes. The results are compared for performance and accuracy with these machine learning algorithms. </a:t>
            </a:r>
          </a:p>
          <a:p>
            <a:pPr marL="0" marR="0" algn="just">
              <a:lnSpc>
                <a:spcPct val="150000"/>
              </a:lnSpc>
              <a:spcBef>
                <a:spcPts val="0"/>
              </a:spcBef>
              <a:spcAft>
                <a:spcPts val="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PROPOSED SYSTEM</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proposed work predicts smoke by exploring the above mentioned four   classification algorithms and does performance analysis. The objective of this study is to effectively predict if there is smoke or not. The data is fed into model which predicts the probability of ringing the fire alarm. Figure shows the entire process involved.</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5">
            <a:extLst>
              <a:ext uri="{FF2B5EF4-FFF2-40B4-BE49-F238E27FC236}">
                <a16:creationId xmlns:a16="http://schemas.microsoft.com/office/drawing/2014/main" id="{C6789072-01FF-165B-CBE2-4420C58F1181}"/>
              </a:ext>
            </a:extLst>
          </p:cNvPr>
          <p:cNvSpPr>
            <a:spLocks noChangeArrowheads="1"/>
          </p:cNvSpPr>
          <p:nvPr/>
        </p:nvSpPr>
        <p:spPr bwMode="auto">
          <a:xfrm>
            <a:off x="0" y="793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321194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37986F-8174-6CFD-A28F-CD6BF21774E9}"/>
              </a:ext>
            </a:extLst>
          </p:cNvPr>
          <p:cNvSpPr txBox="1"/>
          <p:nvPr/>
        </p:nvSpPr>
        <p:spPr>
          <a:xfrm>
            <a:off x="673768" y="1516234"/>
            <a:ext cx="10860505" cy="2962606"/>
          </a:xfrm>
          <a:prstGeom prst="rect">
            <a:avLst/>
          </a:prstGeom>
          <a:noFill/>
        </p:spPr>
        <p:txBody>
          <a:bodyPr wrap="square">
            <a:spAutoFit/>
          </a:bodyPr>
          <a:lstStyle/>
          <a:p>
            <a:pPr marL="0" marR="0">
              <a:lnSpc>
                <a:spcPct val="150000"/>
              </a:lnSpc>
              <a:spcBef>
                <a:spcPts val="0"/>
              </a:spcBef>
              <a:spcAft>
                <a:spcPts val="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OBJECTIVES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main objective of this research is to develop a smoke detection system. The objective of this project is to build a model that can accurately detect the presence or absence of smoke. </a:t>
            </a:r>
            <a:r>
              <a:rPr lang="en-US"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This study focuses on building an IoT based advanced fire alarm that could directly alert the nearest fire station of a possible fire accident without any human intervention needed</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helps to avoid human business and also reduce the damage and gives accurate result whether there is fire or not.</a:t>
            </a:r>
          </a:p>
          <a:p>
            <a:pPr marL="0" marR="0" algn="just">
              <a:lnSpc>
                <a:spcPct val="150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5">
            <a:extLst>
              <a:ext uri="{FF2B5EF4-FFF2-40B4-BE49-F238E27FC236}">
                <a16:creationId xmlns:a16="http://schemas.microsoft.com/office/drawing/2014/main" id="{27A51B80-96EB-BC79-F853-6C855A90C74A}"/>
              </a:ext>
            </a:extLst>
          </p:cNvPr>
          <p:cNvSpPr>
            <a:spLocks noChangeArrowheads="1"/>
          </p:cNvSpPr>
          <p:nvPr/>
        </p:nvSpPr>
        <p:spPr bwMode="auto">
          <a:xfrm>
            <a:off x="0" y="793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63917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EE639B-504D-0B85-C2C2-AE483395209E}"/>
              </a:ext>
            </a:extLst>
          </p:cNvPr>
          <p:cNvSpPr txBox="1"/>
          <p:nvPr/>
        </p:nvSpPr>
        <p:spPr>
          <a:xfrm>
            <a:off x="0" y="-8726"/>
            <a:ext cx="12192000" cy="6263253"/>
          </a:xfrm>
          <a:prstGeom prst="rect">
            <a:avLst/>
          </a:prstGeom>
          <a:noFill/>
        </p:spPr>
        <p:txBody>
          <a:bodyPr wrap="square" rtlCol="0" anchor="ctr">
            <a:spAutoFit/>
          </a:bodyPr>
          <a:lstStyle/>
          <a:p>
            <a:pPr algn="l" fontAlgn="base"/>
            <a:endParaRPr lang="en-US" sz="2000" b="1" i="1" u="sng" dirty="0">
              <a:solidFill>
                <a:srgbClr val="000000"/>
              </a:solidFill>
              <a:effectLst/>
              <a:latin typeface="Palatino Linotype" panose="02040502050505030304" pitchFamily="18" charset="0"/>
              <a:cs typeface="Times New Roman" panose="02020603050405020304" pitchFamily="18" charset="0"/>
            </a:endParaRPr>
          </a:p>
          <a:p>
            <a:pPr marL="0" marR="0" algn="ctr">
              <a:lnSpc>
                <a:spcPct val="115000"/>
              </a:lnSpc>
              <a:spcBef>
                <a:spcPts val="0"/>
              </a:spcBef>
              <a:spcAft>
                <a:spcPts val="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PRE-PROCESSING</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DATASET DESCRIPTION</a:t>
            </a:r>
            <a:endParaRPr lang="en-US" sz="2000" b="1" i="1" u="sng"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r>
              <a:rPr lang="en-US" sz="2000" b="1" i="1" u="sng" dirty="0">
                <a:solidFill>
                  <a:srgbClr val="000000"/>
                </a:solidFill>
                <a:effectLst/>
                <a:latin typeface="Times New Roman" panose="02020603050405020304" pitchFamily="18" charset="0"/>
                <a:cs typeface="Times New Roman" panose="02020603050405020304" pitchFamily="18" charset="0"/>
              </a:rPr>
              <a:t>About the dataset:</a:t>
            </a:r>
          </a:p>
          <a:p>
            <a:pPr algn="l" fontAlgn="base"/>
            <a:endParaRPr lang="en-US" sz="2000" b="1" i="1" u="sng" dirty="0">
              <a:solidFill>
                <a:srgbClr val="000000"/>
              </a:solidFill>
              <a:effectLst/>
              <a:latin typeface="Palatino Linotype" panose="02040502050505030304" pitchFamily="18" charset="0"/>
              <a:cs typeface="Times New Roman" panose="02020603050405020304" pitchFamily="18" charset="0"/>
            </a:endParaRPr>
          </a:p>
          <a:p>
            <a:pPr fontAlgn="base"/>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dataset consists of 60,000 readings of temperature, humidity, pressure, particulate matter, concentrations of compounds such as Hydrogen (H2), Ethanol and Carbon Dioxide (CO2), etc. taken using a set of different types of sensors from various indoor and outdoor locations. Data collection from several different locations along with the use of various different sensors provide us with a diverse set of features and data points to predict the presence or absence of smoke.</a:t>
            </a:r>
          </a:p>
          <a:p>
            <a:pPr algn="l" fontAlgn="base"/>
            <a:r>
              <a:rPr lang="en-US" b="0" i="0" dirty="0">
                <a:effectLst/>
                <a:latin typeface="Times New Roman" panose="02020603050405020304" pitchFamily="18" charset="0"/>
                <a:cs typeface="Times New Roman" panose="02020603050405020304" pitchFamily="18" charset="0"/>
              </a:rPr>
              <a:t>Collection of training data is performed with the help of IOT devices since the goal is to develop a AI based smoke detector device.</a:t>
            </a:r>
            <a:br>
              <a:rPr lang="en-US" b="0" i="0" dirty="0">
                <a:effectLst/>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Many different environments and fire sources have to be sampled to ensure a good dataset for training. A short list of different scenarios which are captured:</a:t>
            </a:r>
          </a:p>
          <a:p>
            <a:pPr marL="285750" indent="-285750" algn="just" fontAlgn="base">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 Normal indoor</a:t>
            </a:r>
          </a:p>
          <a:p>
            <a:pPr marL="285750" indent="-285750" algn="l"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Normal outdoor</a:t>
            </a:r>
          </a:p>
          <a:p>
            <a:pPr marL="285750" indent="-285750" algn="l" fontAlgn="base">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Indoor wood fire, firefighter training area</a:t>
            </a:r>
          </a:p>
          <a:p>
            <a:pPr marL="285750" indent="-285750" algn="l" fontAlgn="base">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Indoor gas fire, firefighter training area</a:t>
            </a:r>
          </a:p>
          <a:p>
            <a:pPr marL="285750" indent="-285750" algn="l" fontAlgn="base">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Outdoor wood, coal, and gas grill</a:t>
            </a:r>
          </a:p>
          <a:p>
            <a:pPr marL="285750" indent="-285750" algn="l" fontAlgn="base">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Outdoor high humidity etc.</a:t>
            </a:r>
          </a:p>
          <a:p>
            <a:pPr algn="just" fontAlgn="base"/>
            <a:r>
              <a:rPr lang="en-US" b="0" i="0" dirty="0">
                <a:effectLst/>
                <a:latin typeface="Times New Roman" panose="02020603050405020304" pitchFamily="18" charset="0"/>
                <a:cs typeface="Times New Roman" panose="02020603050405020304" pitchFamily="18" charset="0"/>
              </a:rPr>
              <a:t>The dataset is nearly 60,000 readings long. The sample rate is 1Hz for all sensors. To keep track of the data, a UTC timestamp is added to every sensor reading.</a:t>
            </a:r>
          </a:p>
        </p:txBody>
      </p:sp>
      <p:sp>
        <p:nvSpPr>
          <p:cNvPr id="3" name="Rectangle 5">
            <a:extLst>
              <a:ext uri="{FF2B5EF4-FFF2-40B4-BE49-F238E27FC236}">
                <a16:creationId xmlns:a16="http://schemas.microsoft.com/office/drawing/2014/main" id="{095C64A3-6705-2296-E2E6-FD7590613213}"/>
              </a:ext>
            </a:extLst>
          </p:cNvPr>
          <p:cNvSpPr>
            <a:spLocks noChangeArrowheads="1"/>
          </p:cNvSpPr>
          <p:nvPr/>
        </p:nvSpPr>
        <p:spPr bwMode="auto">
          <a:xfrm>
            <a:off x="0" y="793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90874067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{13CE89DA-D001-4619-A486-D499115BD4C8}tf22712842_win32</Template>
  <TotalTime>1380</TotalTime>
  <Words>3145</Words>
  <Application>Microsoft Office PowerPoint</Application>
  <PresentationFormat>Widescreen</PresentationFormat>
  <Paragraphs>386</Paragraphs>
  <Slides>27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Bookman Old Style</vt:lpstr>
      <vt:lpstr>Calibri</vt:lpstr>
      <vt:lpstr>Courier New</vt:lpstr>
      <vt:lpstr>Franklin Gothic Book</vt:lpstr>
      <vt:lpstr>Helvetica</vt:lpstr>
      <vt:lpstr>Inter</vt:lpstr>
      <vt:lpstr>Palatino Linotype</vt:lpstr>
      <vt:lpstr>Times New Roman</vt:lpstr>
      <vt:lpstr>Wingdings</vt:lpstr>
      <vt:lpstr>1_RetrospectVTI</vt:lpstr>
      <vt:lpstr>PowerPoint Presentation</vt:lpstr>
      <vt:lpstr>Smoke Detection</vt:lpstr>
      <vt:lpstr>                                                                         ABSTRACT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chaithrasriraopolsani@gmail.com</dc:creator>
  <cp:lastModifiedBy>reethuvarma ugge</cp:lastModifiedBy>
  <cp:revision>6</cp:revision>
  <dcterms:created xsi:type="dcterms:W3CDTF">2022-09-26T14:53:59Z</dcterms:created>
  <dcterms:modified xsi:type="dcterms:W3CDTF">2022-12-08T15:16:45Z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