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5579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5468" y="150019"/>
            <a:ext cx="5089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Presenter: </a:t>
            </a:r>
            <a:endParaRPr lang="en-US" sz="732" dirty="0"/>
          </a:p>
        </p:txBody>
      </p:sp>
      <p:sp>
        <p:nvSpPr>
          <p:cNvPr id="4" name="Text 1"/>
          <p:cNvSpPr/>
          <p:nvPr/>
        </p:nvSpPr>
        <p:spPr>
          <a:xfrm>
            <a:off x="8004432" y="150019"/>
            <a:ext cx="85381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 Venkatesh S</a:t>
            </a:r>
            <a:endParaRPr lang="en-US" sz="732" dirty="0"/>
          </a:p>
        </p:txBody>
      </p:sp>
      <p:sp>
        <p:nvSpPr>
          <p:cNvPr id="5" name="Text 2"/>
          <p:cNvSpPr/>
          <p:nvPr/>
        </p:nvSpPr>
        <p:spPr>
          <a:xfrm>
            <a:off x="7495468" y="292894"/>
            <a:ext cx="136278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 7-Jul-2025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 Statement</a:t>
            </a:r>
            <a:endParaRPr lang="en-US" sz="2025" dirty="0"/>
          </a:p>
        </p:txBody>
      </p:sp>
      <p:sp>
        <p:nvSpPr>
          <p:cNvPr id="7" name="Shape 4"/>
          <p:cNvSpPr/>
          <p:nvPr/>
        </p:nvSpPr>
        <p:spPr>
          <a:xfrm>
            <a:off x="285750" y="885825"/>
            <a:ext cx="4071938" cy="1042988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885825"/>
            <a:ext cx="28575" cy="104298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021556"/>
            <a:ext cx="142875" cy="1428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92931" y="994767"/>
            <a:ext cx="86341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Background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392906" y="1250156"/>
            <a:ext cx="385762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Traditional risk assessment methods, which rely on a borrower's credit score, income, and collateral, have not been entirely efficient in predicting loan defaults. This inefficiency is attributed to their inability to capture complex patterns and relationships in the data.</a:t>
            </a:r>
            <a:endParaRPr lang="en-US" sz="732" dirty="0"/>
          </a:p>
        </p:txBody>
      </p:sp>
      <p:sp>
        <p:nvSpPr>
          <p:cNvPr id="12" name="Shape 8"/>
          <p:cNvSpPr/>
          <p:nvPr/>
        </p:nvSpPr>
        <p:spPr>
          <a:xfrm>
            <a:off x="285750" y="2071688"/>
            <a:ext cx="4071938" cy="87153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13" name="Shape 9"/>
          <p:cNvSpPr/>
          <p:nvPr/>
        </p:nvSpPr>
        <p:spPr>
          <a:xfrm>
            <a:off x="285750" y="2071688"/>
            <a:ext cx="28575" cy="87153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207419"/>
            <a:ext cx="142875" cy="14287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92931" y="2180630"/>
            <a:ext cx="3217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Goal</a:t>
            </a:r>
            <a:endParaRPr lang="en-US" sz="1046" dirty="0"/>
          </a:p>
        </p:txBody>
      </p:sp>
      <p:sp>
        <p:nvSpPr>
          <p:cNvPr id="16" name="Text 11"/>
          <p:cNvSpPr/>
          <p:nvPr/>
        </p:nvSpPr>
        <p:spPr>
          <a:xfrm>
            <a:off x="392906" y="2436019"/>
            <a:ext cx="3857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Predict the likelihood of a borrower defaulting on a loan to mitigate financial risk for institutions.</a:t>
            </a:r>
            <a:endParaRPr lang="en-US" sz="942" dirty="0"/>
          </a:p>
        </p:txBody>
      </p:sp>
      <p:sp>
        <p:nvSpPr>
          <p:cNvPr id="17" name="Shape 12"/>
          <p:cNvSpPr/>
          <p:nvPr/>
        </p:nvSpPr>
        <p:spPr>
          <a:xfrm>
            <a:off x="285750" y="3114675"/>
            <a:ext cx="4071938" cy="1843088"/>
          </a:xfrm>
          <a:prstGeom prst="rect">
            <a:avLst/>
          </a:prstGeom>
          <a:solidFill>
            <a:srgbClr val="E74C3C">
              <a:alpha val="2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285750" y="3114675"/>
            <a:ext cx="28575" cy="1843088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3250406"/>
            <a:ext cx="142875" cy="142875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592931" y="3223617"/>
            <a:ext cx="7825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Challenges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564356" y="3491508"/>
            <a:ext cx="8688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dataset is </a:t>
            </a:r>
            <a:endParaRPr lang="en-US" sz="942" dirty="0"/>
          </a:p>
        </p:txBody>
      </p:sp>
      <p:sp>
        <p:nvSpPr>
          <p:cNvPr id="22" name="Text 16"/>
          <p:cNvSpPr/>
          <p:nvPr/>
        </p:nvSpPr>
        <p:spPr>
          <a:xfrm>
            <a:off x="1433243" y="3491508"/>
            <a:ext cx="74942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imbalanced</a:t>
            </a:r>
            <a:endParaRPr lang="en-US" sz="942" dirty="0"/>
          </a:p>
        </p:txBody>
      </p:sp>
      <p:sp>
        <p:nvSpPr>
          <p:cNvPr id="23" name="Text 17"/>
          <p:cNvSpPr/>
          <p:nvPr/>
        </p:nvSpPr>
        <p:spPr>
          <a:xfrm>
            <a:off x="564356" y="3491508"/>
            <a:ext cx="3280572" cy="3750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with a small percentage of defaulters</a:t>
            </a:r>
            <a:endParaRPr lang="en-US" sz="942" dirty="0"/>
          </a:p>
        </p:txBody>
      </p:sp>
      <p:sp>
        <p:nvSpPr>
          <p:cNvPr id="24" name="Text 18"/>
          <p:cNvSpPr/>
          <p:nvPr/>
        </p:nvSpPr>
        <p:spPr>
          <a:xfrm>
            <a:off x="564356" y="3948708"/>
            <a:ext cx="5647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Contains </a:t>
            </a:r>
            <a:endParaRPr lang="en-US" sz="942" dirty="0"/>
          </a:p>
        </p:txBody>
      </p:sp>
      <p:sp>
        <p:nvSpPr>
          <p:cNvPr id="25" name="Text 19"/>
          <p:cNvSpPr/>
          <p:nvPr/>
        </p:nvSpPr>
        <p:spPr>
          <a:xfrm>
            <a:off x="1129131" y="3948708"/>
            <a:ext cx="9462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missing values</a:t>
            </a:r>
            <a:endParaRPr lang="en-US" sz="942" dirty="0"/>
          </a:p>
        </p:txBody>
      </p:sp>
      <p:sp>
        <p:nvSpPr>
          <p:cNvPr id="26" name="Text 20"/>
          <p:cNvSpPr/>
          <p:nvPr/>
        </p:nvSpPr>
        <p:spPr>
          <a:xfrm>
            <a:off x="2075427" y="3948708"/>
            <a:ext cx="161917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that need to be addressed</a:t>
            </a:r>
            <a:endParaRPr lang="en-US" sz="942" dirty="0"/>
          </a:p>
        </p:txBody>
      </p:sp>
      <p:sp>
        <p:nvSpPr>
          <p:cNvPr id="27" name="Text 21"/>
          <p:cNvSpPr/>
          <p:nvPr/>
        </p:nvSpPr>
        <p:spPr>
          <a:xfrm>
            <a:off x="564356" y="4193381"/>
            <a:ext cx="368617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Mix of numerical and categorical features requiring preprocessing</a:t>
            </a:r>
            <a:endParaRPr lang="en-US" sz="942" dirty="0"/>
          </a:p>
        </p:txBody>
      </p:sp>
      <p:sp>
        <p:nvSpPr>
          <p:cNvPr id="28" name="Text 22"/>
          <p:cNvSpPr/>
          <p:nvPr/>
        </p:nvSpPr>
        <p:spPr>
          <a:xfrm>
            <a:off x="564356" y="4650581"/>
            <a:ext cx="36861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Need for robust evaluation metrics due to class imbalance</a:t>
            </a:r>
            <a:endParaRPr lang="en-US" sz="942" dirty="0"/>
          </a:p>
        </p:txBody>
      </p:sp>
      <p:sp>
        <p:nvSpPr>
          <p:cNvPr id="29" name="Text 23"/>
          <p:cNvSpPr/>
          <p:nvPr/>
        </p:nvSpPr>
        <p:spPr>
          <a:xfrm>
            <a:off x="285750" y="5129213"/>
            <a:ext cx="40719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successful solution will enable financial institutions to:</a:t>
            </a:r>
            <a:endParaRPr lang="en-US" sz="942" dirty="0"/>
          </a:p>
        </p:txBody>
      </p:sp>
      <p:sp>
        <p:nvSpPr>
          <p:cNvPr id="30" name="Text 24"/>
          <p:cNvSpPr/>
          <p:nvPr/>
        </p:nvSpPr>
        <p:spPr>
          <a:xfrm>
            <a:off x="457200" y="5386388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Reduce financial losses from defaults</a:t>
            </a:r>
            <a:endParaRPr lang="en-US" sz="942" dirty="0"/>
          </a:p>
        </p:txBody>
      </p:sp>
      <p:sp>
        <p:nvSpPr>
          <p:cNvPr id="31" name="Text 25"/>
          <p:cNvSpPr/>
          <p:nvPr/>
        </p:nvSpPr>
        <p:spPr>
          <a:xfrm>
            <a:off x="457200" y="5614988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 lending strategies</a:t>
            </a:r>
            <a:endParaRPr lang="en-US" sz="942" dirty="0"/>
          </a:p>
        </p:txBody>
      </p:sp>
      <p:sp>
        <p:nvSpPr>
          <p:cNvPr id="32" name="Text 26"/>
          <p:cNvSpPr/>
          <p:nvPr/>
        </p:nvSpPr>
        <p:spPr>
          <a:xfrm>
            <a:off x="457200" y="5843588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 risk assessment processes</a:t>
            </a:r>
            <a:endParaRPr lang="en-US" sz="942" dirty="0"/>
          </a:p>
        </p:txBody>
      </p:sp>
      <p:sp>
        <p:nvSpPr>
          <p:cNvPr id="33" name="Text 27"/>
          <p:cNvSpPr/>
          <p:nvPr/>
        </p:nvSpPr>
        <p:spPr>
          <a:xfrm>
            <a:off x="457200" y="6072188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Maintain profitability and sustainable growth</a:t>
            </a:r>
            <a:endParaRPr lang="en-US" sz="942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2388384"/>
            <a:ext cx="3571875" cy="2381241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285750" y="6265069"/>
            <a:ext cx="212038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| Problem Statement</a:t>
            </a:r>
            <a:endParaRPr lang="en-US" sz="73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86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5468" y="150019"/>
            <a:ext cx="5089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Presenter: </a:t>
            </a:r>
            <a:endParaRPr lang="en-US" sz="732" dirty="0"/>
          </a:p>
        </p:txBody>
      </p:sp>
      <p:sp>
        <p:nvSpPr>
          <p:cNvPr id="4" name="Text 1"/>
          <p:cNvSpPr/>
          <p:nvPr/>
        </p:nvSpPr>
        <p:spPr>
          <a:xfrm>
            <a:off x="8004432" y="150019"/>
            <a:ext cx="85381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 Venkatesh S</a:t>
            </a:r>
            <a:endParaRPr lang="en-US" sz="732" dirty="0"/>
          </a:p>
        </p:txBody>
      </p:sp>
      <p:sp>
        <p:nvSpPr>
          <p:cNvPr id="5" name="Text 2"/>
          <p:cNvSpPr/>
          <p:nvPr/>
        </p:nvSpPr>
        <p:spPr>
          <a:xfrm>
            <a:off x="7495468" y="292894"/>
            <a:ext cx="136278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 7-Jul-2025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and Next Steps</a:t>
            </a:r>
            <a:endParaRPr lang="en-US" sz="2025" dirty="0"/>
          </a:p>
        </p:txBody>
      </p:sp>
      <p:sp>
        <p:nvSpPr>
          <p:cNvPr id="7" name="Shape 4"/>
          <p:cNvSpPr/>
          <p:nvPr/>
        </p:nvSpPr>
        <p:spPr>
          <a:xfrm>
            <a:off x="285750" y="885825"/>
            <a:ext cx="4071938" cy="235743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885825"/>
            <a:ext cx="28575" cy="235743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021556"/>
            <a:ext cx="142875" cy="1428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92931" y="994767"/>
            <a:ext cx="78112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392906" y="1291233"/>
            <a:ext cx="25692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649830" y="1291233"/>
            <a:ext cx="16032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Gradient Boosting model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2253072" y="1291233"/>
            <a:ext cx="18848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provides a solid foundation for 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392906" y="1491258"/>
            <a:ext cx="33871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with the following achievements:</a:t>
            </a:r>
            <a:endParaRPr lang="en-US" sz="942" dirty="0"/>
          </a:p>
        </p:txBody>
      </p:sp>
      <p:sp>
        <p:nvSpPr>
          <p:cNvPr id="15" name="Text 11"/>
          <p:cNvSpPr/>
          <p:nvPr/>
        </p:nvSpPr>
        <p:spPr>
          <a:xfrm>
            <a:off x="564356" y="1771650"/>
            <a:ext cx="13497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Successfully handled the 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1914134" y="1771650"/>
            <a:ext cx="8997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 imbalance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2813912" y="1771650"/>
            <a:ext cx="12198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problem using SMOTE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564356" y="2000250"/>
            <a:ext cx="5127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Achieved 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1077116" y="2000250"/>
            <a:ext cx="84731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AUC-ROC score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1924431" y="2000250"/>
            <a:ext cx="16793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of 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2092365" y="2000250"/>
            <a:ext cx="3594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0.7264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564356" y="2000250"/>
            <a:ext cx="3372129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demonstrating reasonable discriminative ability</a:t>
            </a:r>
            <a:endParaRPr lang="en-US" sz="837" dirty="0"/>
          </a:p>
        </p:txBody>
      </p:sp>
      <p:sp>
        <p:nvSpPr>
          <p:cNvPr id="23" name="Text 19"/>
          <p:cNvSpPr/>
          <p:nvPr/>
        </p:nvSpPr>
        <p:spPr>
          <a:xfrm>
            <a:off x="564356" y="2400300"/>
            <a:ext cx="15227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Conservative approach with </a:t>
            </a:r>
            <a:endParaRPr lang="en-US" sz="837" dirty="0"/>
          </a:p>
        </p:txBody>
      </p:sp>
      <p:sp>
        <p:nvSpPr>
          <p:cNvPr id="24" name="Text 20"/>
          <p:cNvSpPr/>
          <p:nvPr/>
        </p:nvSpPr>
        <p:spPr>
          <a:xfrm>
            <a:off x="2087063" y="2400300"/>
            <a:ext cx="9237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precision of 0.40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3010839" y="2400300"/>
            <a:ext cx="12240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default predictions</a:t>
            </a:r>
            <a:endParaRPr lang="en-US" sz="837" dirty="0"/>
          </a:p>
        </p:txBody>
      </p:sp>
      <p:sp>
        <p:nvSpPr>
          <p:cNvPr id="26" name="Text 22"/>
          <p:cNvSpPr/>
          <p:nvPr/>
        </p:nvSpPr>
        <p:spPr>
          <a:xfrm>
            <a:off x="564356" y="2628900"/>
            <a:ext cx="12825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predictive features: </a:t>
            </a:r>
            <a:endParaRPr lang="en-US" sz="837" dirty="0"/>
          </a:p>
        </p:txBody>
      </p:sp>
      <p:sp>
        <p:nvSpPr>
          <p:cNvPr id="27" name="Text 23"/>
          <p:cNvSpPr/>
          <p:nvPr/>
        </p:nvSpPr>
        <p:spPr>
          <a:xfrm>
            <a:off x="1846938" y="2628900"/>
            <a:ext cx="8537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Score_Source_3</a:t>
            </a:r>
            <a:endParaRPr lang="en-US" sz="837" dirty="0"/>
          </a:p>
        </p:txBody>
      </p:sp>
      <p:sp>
        <p:nvSpPr>
          <p:cNvPr id="28" name="Text 24"/>
          <p:cNvSpPr/>
          <p:nvPr/>
        </p:nvSpPr>
        <p:spPr>
          <a:xfrm>
            <a:off x="564356" y="2628900"/>
            <a:ext cx="3680259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credit-to-income ratios, and client age</a:t>
            </a:r>
            <a:endParaRPr lang="en-US" sz="837" dirty="0"/>
          </a:p>
        </p:txBody>
      </p:sp>
      <p:sp>
        <p:nvSpPr>
          <p:cNvPr id="29" name="Shape 25"/>
          <p:cNvSpPr/>
          <p:nvPr/>
        </p:nvSpPr>
        <p:spPr>
          <a:xfrm>
            <a:off x="285750" y="3214688"/>
            <a:ext cx="4071938" cy="2671763"/>
          </a:xfrm>
          <a:prstGeom prst="rect">
            <a:avLst/>
          </a:prstGeom>
          <a:solidFill>
            <a:srgbClr val="E74C3C">
              <a:alpha val="20000"/>
            </a:srgbClr>
          </a:solidFill>
          <a:ln/>
        </p:spPr>
      </p:sp>
      <p:sp>
        <p:nvSpPr>
          <p:cNvPr id="30" name="Shape 26"/>
          <p:cNvSpPr/>
          <p:nvPr/>
        </p:nvSpPr>
        <p:spPr>
          <a:xfrm>
            <a:off x="285750" y="3214688"/>
            <a:ext cx="28575" cy="2671763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3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3350419"/>
            <a:ext cx="142875" cy="142875"/>
          </a:xfrm>
          <a:prstGeom prst="rect">
            <a:avLst/>
          </a:prstGeom>
        </p:spPr>
      </p:pic>
      <p:sp>
        <p:nvSpPr>
          <p:cNvPr id="32" name="Text 27"/>
          <p:cNvSpPr/>
          <p:nvPr/>
        </p:nvSpPr>
        <p:spPr>
          <a:xfrm>
            <a:off x="592931" y="3323630"/>
            <a:ext cx="76611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Steps</a:t>
            </a:r>
            <a:endParaRPr lang="en-US" sz="1046" dirty="0"/>
          </a:p>
        </p:txBody>
      </p:sp>
      <p:sp>
        <p:nvSpPr>
          <p:cNvPr id="33" name="Shape 28"/>
          <p:cNvSpPr/>
          <p:nvPr/>
        </p:nvSpPr>
        <p:spPr>
          <a:xfrm>
            <a:off x="392906" y="3607594"/>
            <a:ext cx="171450" cy="171450"/>
          </a:xfrm>
          <a:prstGeom prst="ellipse">
            <a:avLst/>
          </a:prstGeom>
          <a:solidFill>
            <a:srgbClr val="E74C3C"/>
          </a:solidFill>
          <a:ln/>
        </p:spPr>
      </p:sp>
      <p:sp>
        <p:nvSpPr>
          <p:cNvPr id="34" name="Text 29"/>
          <p:cNvSpPr/>
          <p:nvPr/>
        </p:nvSpPr>
        <p:spPr>
          <a:xfrm>
            <a:off x="392906" y="360759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35" name="Text 30"/>
          <p:cNvSpPr/>
          <p:nvPr/>
        </p:nvSpPr>
        <p:spPr>
          <a:xfrm>
            <a:off x="635794" y="3607594"/>
            <a:ext cx="36147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 the model as a REST API</a:t>
            </a:r>
            <a:endParaRPr lang="en-US" sz="837" dirty="0"/>
          </a:p>
        </p:txBody>
      </p:sp>
      <p:sp>
        <p:nvSpPr>
          <p:cNvPr id="36" name="Text 31"/>
          <p:cNvSpPr/>
          <p:nvPr/>
        </p:nvSpPr>
        <p:spPr>
          <a:xfrm>
            <a:off x="635794" y="3779044"/>
            <a:ext cx="36147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the model in a production environment with a RESTful API interface for real-time predictions</a:t>
            </a:r>
            <a:endParaRPr lang="en-US" sz="732" dirty="0"/>
          </a:p>
        </p:txBody>
      </p:sp>
      <p:sp>
        <p:nvSpPr>
          <p:cNvPr id="37" name="Shape 32"/>
          <p:cNvSpPr/>
          <p:nvPr/>
        </p:nvSpPr>
        <p:spPr>
          <a:xfrm>
            <a:off x="392906" y="4150519"/>
            <a:ext cx="171450" cy="171450"/>
          </a:xfrm>
          <a:prstGeom prst="ellipse">
            <a:avLst/>
          </a:prstGeom>
          <a:solidFill>
            <a:srgbClr val="E74C3C"/>
          </a:solidFill>
          <a:ln/>
        </p:spPr>
      </p:sp>
      <p:sp>
        <p:nvSpPr>
          <p:cNvPr id="38" name="Text 33"/>
          <p:cNvSpPr/>
          <p:nvPr/>
        </p:nvSpPr>
        <p:spPr>
          <a:xfrm>
            <a:off x="392906" y="415051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39" name="Text 34"/>
          <p:cNvSpPr/>
          <p:nvPr/>
        </p:nvSpPr>
        <p:spPr>
          <a:xfrm>
            <a:off x="635794" y="4150519"/>
            <a:ext cx="36147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continuous monitoring</a:t>
            </a:r>
            <a:endParaRPr lang="en-US" sz="837" dirty="0"/>
          </a:p>
        </p:txBody>
      </p:sp>
      <p:sp>
        <p:nvSpPr>
          <p:cNvPr id="40" name="Text 35"/>
          <p:cNvSpPr/>
          <p:nvPr/>
        </p:nvSpPr>
        <p:spPr>
          <a:xfrm>
            <a:off x="635794" y="4321969"/>
            <a:ext cx="36147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up monitoring for model performance, data drift, and concept drift with automated alerts</a:t>
            </a:r>
            <a:endParaRPr lang="en-US" sz="732" dirty="0"/>
          </a:p>
        </p:txBody>
      </p:sp>
      <p:sp>
        <p:nvSpPr>
          <p:cNvPr id="41" name="Shape 36"/>
          <p:cNvSpPr/>
          <p:nvPr/>
        </p:nvSpPr>
        <p:spPr>
          <a:xfrm>
            <a:off x="392906" y="4693444"/>
            <a:ext cx="171450" cy="171450"/>
          </a:xfrm>
          <a:prstGeom prst="ellipse">
            <a:avLst/>
          </a:prstGeom>
          <a:solidFill>
            <a:srgbClr val="E74C3C"/>
          </a:solidFill>
          <a:ln/>
        </p:spPr>
      </p:sp>
      <p:sp>
        <p:nvSpPr>
          <p:cNvPr id="42" name="Text 37"/>
          <p:cNvSpPr/>
          <p:nvPr/>
        </p:nvSpPr>
        <p:spPr>
          <a:xfrm>
            <a:off x="392906" y="469344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43" name="Text 38"/>
          <p:cNvSpPr/>
          <p:nvPr/>
        </p:nvSpPr>
        <p:spPr>
          <a:xfrm>
            <a:off x="635794" y="4693444"/>
            <a:ext cx="36147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SHAP for model interpretability</a:t>
            </a:r>
            <a:endParaRPr lang="en-US" sz="837" dirty="0"/>
          </a:p>
        </p:txBody>
      </p:sp>
      <p:sp>
        <p:nvSpPr>
          <p:cNvPr id="44" name="Text 39"/>
          <p:cNvSpPr/>
          <p:nvPr/>
        </p:nvSpPr>
        <p:spPr>
          <a:xfrm>
            <a:off x="635794" y="4864894"/>
            <a:ext cx="36147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Apply SHAP values to explain individual predictions and provide transparency for lending decisions</a:t>
            </a:r>
            <a:endParaRPr lang="en-US" sz="732" dirty="0"/>
          </a:p>
        </p:txBody>
      </p:sp>
      <p:sp>
        <p:nvSpPr>
          <p:cNvPr id="45" name="Shape 40"/>
          <p:cNvSpPr/>
          <p:nvPr/>
        </p:nvSpPr>
        <p:spPr>
          <a:xfrm>
            <a:off x="392906" y="5236369"/>
            <a:ext cx="171450" cy="171450"/>
          </a:xfrm>
          <a:prstGeom prst="ellipse">
            <a:avLst/>
          </a:prstGeom>
          <a:solidFill>
            <a:srgbClr val="E74C3C"/>
          </a:solidFill>
          <a:ln/>
        </p:spPr>
      </p:sp>
      <p:sp>
        <p:nvSpPr>
          <p:cNvPr id="46" name="Text 41"/>
          <p:cNvSpPr/>
          <p:nvPr/>
        </p:nvSpPr>
        <p:spPr>
          <a:xfrm>
            <a:off x="392906" y="523636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47" name="Text 42"/>
          <p:cNvSpPr/>
          <p:nvPr/>
        </p:nvSpPr>
        <p:spPr>
          <a:xfrm>
            <a:off x="635794" y="5236369"/>
            <a:ext cx="36147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 recall performance</a:t>
            </a:r>
            <a:endParaRPr lang="en-US" sz="837" dirty="0"/>
          </a:p>
        </p:txBody>
      </p:sp>
      <p:sp>
        <p:nvSpPr>
          <p:cNvPr id="48" name="Text 43"/>
          <p:cNvSpPr/>
          <p:nvPr/>
        </p:nvSpPr>
        <p:spPr>
          <a:xfrm>
            <a:off x="635794" y="5407819"/>
            <a:ext cx="36147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Explore techniques to improve recall while maintaining precision, such as cost-sensitive learning or ensemble methods</a:t>
            </a:r>
            <a:endParaRPr lang="en-US" sz="732" dirty="0"/>
          </a:p>
        </p:txBody>
      </p:sp>
      <p:pic>
        <p:nvPicPr>
          <p:cNvPr id="4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028825"/>
            <a:ext cx="3571875" cy="2857500"/>
          </a:xfrm>
          <a:prstGeom prst="rect">
            <a:avLst/>
          </a:prstGeom>
        </p:spPr>
      </p:pic>
      <p:sp>
        <p:nvSpPr>
          <p:cNvPr id="50" name="Text 44"/>
          <p:cNvSpPr/>
          <p:nvPr/>
        </p:nvSpPr>
        <p:spPr>
          <a:xfrm>
            <a:off x="285750" y="6022181"/>
            <a:ext cx="24602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| Conclusion and Next Steps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078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Overview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071938" cy="87153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5825"/>
            <a:ext cx="28575" cy="87153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021556"/>
            <a:ext cx="125016" cy="1428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5072" y="994767"/>
            <a:ext cx="55779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92906" y="1250156"/>
            <a:ext cx="3857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comprehensive collection of loan application data with a mix of numerical and categorical features.</a:t>
            </a:r>
            <a:endParaRPr lang="en-US" sz="942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957388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85775" y="1930598"/>
            <a:ext cx="91741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</a:t>
            </a:r>
            <a:endParaRPr lang="en-US" sz="1046" dirty="0"/>
          </a:p>
        </p:txBody>
      </p:sp>
      <p:sp>
        <p:nvSpPr>
          <p:cNvPr id="11" name="Shape 6"/>
          <p:cNvSpPr/>
          <p:nvPr/>
        </p:nvSpPr>
        <p:spPr>
          <a:xfrm>
            <a:off x="321469" y="2271713"/>
            <a:ext cx="812657" cy="264319"/>
          </a:xfrm>
          <a:prstGeom prst="roundRect">
            <a:avLst/>
          </a:prstGeom>
          <a:solidFill>
            <a:srgbClr val="3498DB">
              <a:alpha val="30000"/>
            </a:srgbClr>
          </a:solidFill>
          <a:ln/>
        </p:spPr>
      </p:sp>
      <p:sp>
        <p:nvSpPr>
          <p:cNvPr id="12" name="Text 7"/>
          <p:cNvSpPr/>
          <p:nvPr/>
        </p:nvSpPr>
        <p:spPr>
          <a:xfrm>
            <a:off x="321469" y="2271713"/>
            <a:ext cx="812657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 income</a:t>
            </a:r>
            <a:endParaRPr lang="en-US" sz="732" dirty="0"/>
          </a:p>
        </p:txBody>
      </p:sp>
      <p:sp>
        <p:nvSpPr>
          <p:cNvPr id="13" name="Shape 8"/>
          <p:cNvSpPr/>
          <p:nvPr/>
        </p:nvSpPr>
        <p:spPr>
          <a:xfrm>
            <a:off x="1205564" y="2271713"/>
            <a:ext cx="849660" cy="264319"/>
          </a:xfrm>
          <a:prstGeom prst="roundRect">
            <a:avLst/>
          </a:prstGeom>
          <a:solidFill>
            <a:srgbClr val="3498DB">
              <a:alpha val="30000"/>
            </a:srgbClr>
          </a:solidFill>
          <a:ln/>
        </p:spPr>
      </p:sp>
      <p:sp>
        <p:nvSpPr>
          <p:cNvPr id="14" name="Text 9"/>
          <p:cNvSpPr/>
          <p:nvPr/>
        </p:nvSpPr>
        <p:spPr>
          <a:xfrm>
            <a:off x="1205564" y="2271713"/>
            <a:ext cx="849660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Credit amount</a:t>
            </a:r>
            <a:endParaRPr lang="en-US" sz="732" dirty="0"/>
          </a:p>
        </p:txBody>
      </p:sp>
      <p:sp>
        <p:nvSpPr>
          <p:cNvPr id="15" name="Shape 10"/>
          <p:cNvSpPr/>
          <p:nvPr/>
        </p:nvSpPr>
        <p:spPr>
          <a:xfrm>
            <a:off x="2126661" y="2271713"/>
            <a:ext cx="782743" cy="264319"/>
          </a:xfrm>
          <a:prstGeom prst="roundRect">
            <a:avLst/>
          </a:prstGeom>
          <a:solidFill>
            <a:srgbClr val="3498DB">
              <a:alpha val="30000"/>
            </a:srgbClr>
          </a:solidFill>
          <a:ln/>
        </p:spPr>
      </p:sp>
      <p:sp>
        <p:nvSpPr>
          <p:cNvPr id="16" name="Text 11"/>
          <p:cNvSpPr/>
          <p:nvPr/>
        </p:nvSpPr>
        <p:spPr>
          <a:xfrm>
            <a:off x="2126661" y="2271713"/>
            <a:ext cx="782743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annuity</a:t>
            </a:r>
            <a:endParaRPr lang="en-US" sz="732" dirty="0"/>
          </a:p>
        </p:txBody>
      </p:sp>
      <p:sp>
        <p:nvSpPr>
          <p:cNvPr id="17" name="Shape 12"/>
          <p:cNvSpPr/>
          <p:nvPr/>
        </p:nvSpPr>
        <p:spPr>
          <a:xfrm>
            <a:off x="2980841" y="2271713"/>
            <a:ext cx="353281" cy="264319"/>
          </a:xfrm>
          <a:prstGeom prst="roundRect">
            <a:avLst/>
          </a:prstGeom>
          <a:solidFill>
            <a:srgbClr val="3498DB">
              <a:alpha val="30000"/>
            </a:srgbClr>
          </a:solidFill>
          <a:ln/>
        </p:spPr>
      </p:sp>
      <p:sp>
        <p:nvSpPr>
          <p:cNvPr id="18" name="Text 13"/>
          <p:cNvSpPr/>
          <p:nvPr/>
        </p:nvSpPr>
        <p:spPr>
          <a:xfrm>
            <a:off x="2980841" y="2271713"/>
            <a:ext cx="353281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</a:t>
            </a:r>
            <a:endParaRPr lang="en-US" sz="732" dirty="0"/>
          </a:p>
        </p:txBody>
      </p:sp>
      <p:sp>
        <p:nvSpPr>
          <p:cNvPr id="19" name="Shape 14"/>
          <p:cNvSpPr/>
          <p:nvPr/>
        </p:nvSpPr>
        <p:spPr>
          <a:xfrm>
            <a:off x="3405560" y="2271713"/>
            <a:ext cx="765246" cy="264319"/>
          </a:xfrm>
          <a:prstGeom prst="roundRect">
            <a:avLst/>
          </a:prstGeom>
          <a:solidFill>
            <a:srgbClr val="3498DB">
              <a:alpha val="30000"/>
            </a:srgbClr>
          </a:solidFill>
          <a:ln/>
        </p:spPr>
      </p:sp>
      <p:sp>
        <p:nvSpPr>
          <p:cNvPr id="20" name="Text 15"/>
          <p:cNvSpPr/>
          <p:nvPr/>
        </p:nvSpPr>
        <p:spPr>
          <a:xfrm>
            <a:off x="3405560" y="2271713"/>
            <a:ext cx="765246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Employment</a:t>
            </a:r>
            <a:endParaRPr lang="en-US" sz="732" dirty="0"/>
          </a:p>
        </p:txBody>
      </p:sp>
      <p:sp>
        <p:nvSpPr>
          <p:cNvPr id="21" name="Shape 16"/>
          <p:cNvSpPr/>
          <p:nvPr/>
        </p:nvSpPr>
        <p:spPr>
          <a:xfrm>
            <a:off x="321469" y="2607469"/>
            <a:ext cx="638724" cy="264319"/>
          </a:xfrm>
          <a:prstGeom prst="roundRect">
            <a:avLst/>
          </a:prstGeom>
          <a:solidFill>
            <a:srgbClr val="3498DB">
              <a:alpha val="30000"/>
            </a:srgbClr>
          </a:solidFill>
          <a:ln/>
        </p:spPr>
      </p:sp>
      <p:sp>
        <p:nvSpPr>
          <p:cNvPr id="22" name="Text 17"/>
          <p:cNvSpPr/>
          <p:nvPr/>
        </p:nvSpPr>
        <p:spPr>
          <a:xfrm>
            <a:off x="321469" y="2607469"/>
            <a:ext cx="638724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Education</a:t>
            </a:r>
            <a:endParaRPr lang="en-US" sz="732" dirty="0"/>
          </a:p>
        </p:txBody>
      </p:sp>
      <p:sp>
        <p:nvSpPr>
          <p:cNvPr id="23" name="Shape 18"/>
          <p:cNvSpPr/>
          <p:nvPr/>
        </p:nvSpPr>
        <p:spPr>
          <a:xfrm>
            <a:off x="1031630" y="2607469"/>
            <a:ext cx="815336" cy="264319"/>
          </a:xfrm>
          <a:prstGeom prst="roundRect">
            <a:avLst/>
          </a:prstGeom>
          <a:solidFill>
            <a:srgbClr val="3498DB">
              <a:alpha val="30000"/>
            </a:srgbClr>
          </a:solidFill>
          <a:ln/>
        </p:spPr>
      </p:sp>
      <p:sp>
        <p:nvSpPr>
          <p:cNvPr id="24" name="Text 19"/>
          <p:cNvSpPr/>
          <p:nvPr/>
        </p:nvSpPr>
        <p:spPr>
          <a:xfrm>
            <a:off x="1031630" y="2607469"/>
            <a:ext cx="815336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Marital status</a:t>
            </a:r>
            <a:endParaRPr lang="en-US" sz="732" dirty="0"/>
          </a:p>
        </p:txBody>
      </p:sp>
      <p:sp>
        <p:nvSpPr>
          <p:cNvPr id="25" name="Shape 20"/>
          <p:cNvSpPr/>
          <p:nvPr/>
        </p:nvSpPr>
        <p:spPr>
          <a:xfrm>
            <a:off x="1918404" y="2607469"/>
            <a:ext cx="795942" cy="264319"/>
          </a:xfrm>
          <a:prstGeom prst="roundRect">
            <a:avLst/>
          </a:prstGeom>
          <a:solidFill>
            <a:srgbClr val="3498DB">
              <a:alpha val="30000"/>
            </a:srgbClr>
          </a:solidFill>
          <a:ln/>
        </p:spPr>
      </p:sp>
      <p:sp>
        <p:nvSpPr>
          <p:cNvPr id="26" name="Text 21"/>
          <p:cNvSpPr/>
          <p:nvPr/>
        </p:nvSpPr>
        <p:spPr>
          <a:xfrm>
            <a:off x="1918404" y="2607469"/>
            <a:ext cx="795942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Housing type</a:t>
            </a:r>
            <a:endParaRPr lang="en-US" sz="732" dirty="0"/>
          </a:p>
        </p:txBody>
      </p:sp>
      <p:sp>
        <p:nvSpPr>
          <p:cNvPr id="27" name="Shape 22"/>
          <p:cNvSpPr/>
          <p:nvPr/>
        </p:nvSpPr>
        <p:spPr>
          <a:xfrm>
            <a:off x="2785783" y="2607469"/>
            <a:ext cx="804230" cy="264319"/>
          </a:xfrm>
          <a:prstGeom prst="roundRect">
            <a:avLst/>
          </a:prstGeom>
          <a:solidFill>
            <a:srgbClr val="3498DB">
              <a:alpha val="30000"/>
            </a:srgbClr>
          </a:solidFill>
          <a:ln/>
        </p:spPr>
      </p:sp>
      <p:sp>
        <p:nvSpPr>
          <p:cNvPr id="28" name="Text 23"/>
          <p:cNvSpPr/>
          <p:nvPr/>
        </p:nvSpPr>
        <p:spPr>
          <a:xfrm>
            <a:off x="2785783" y="2607469"/>
            <a:ext cx="804230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Credit history</a:t>
            </a:r>
            <a:endParaRPr lang="en-US" sz="732" dirty="0"/>
          </a:p>
        </p:txBody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107531"/>
            <a:ext cx="142875" cy="142875"/>
          </a:xfrm>
          <a:prstGeom prst="rect">
            <a:avLst/>
          </a:prstGeom>
        </p:spPr>
      </p:pic>
      <p:sp>
        <p:nvSpPr>
          <p:cNvPr id="30" name="Text 24"/>
          <p:cNvSpPr/>
          <p:nvPr/>
        </p:nvSpPr>
        <p:spPr>
          <a:xfrm>
            <a:off x="485775" y="3080742"/>
            <a:ext cx="108456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Variable</a:t>
            </a:r>
            <a:endParaRPr lang="en-US" sz="1046" dirty="0"/>
          </a:p>
        </p:txBody>
      </p:sp>
      <p:sp>
        <p:nvSpPr>
          <p:cNvPr id="31" name="Text 25"/>
          <p:cNvSpPr/>
          <p:nvPr/>
        </p:nvSpPr>
        <p:spPr>
          <a:xfrm>
            <a:off x="285750" y="3377208"/>
            <a:ext cx="4781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Default</a:t>
            </a:r>
            <a:endParaRPr lang="en-US" sz="942" dirty="0"/>
          </a:p>
        </p:txBody>
      </p:sp>
      <p:sp>
        <p:nvSpPr>
          <p:cNvPr id="32" name="Text 26"/>
          <p:cNvSpPr/>
          <p:nvPr/>
        </p:nvSpPr>
        <p:spPr>
          <a:xfrm>
            <a:off x="763851" y="3377208"/>
            <a:ext cx="185436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(1 for default, 0 for no default)</a:t>
            </a:r>
            <a:endParaRPr lang="en-US" sz="942" dirty="0"/>
          </a:p>
        </p:txBody>
      </p:sp>
      <p:sp>
        <p:nvSpPr>
          <p:cNvPr id="33" name="Text 27"/>
          <p:cNvSpPr/>
          <p:nvPr/>
        </p:nvSpPr>
        <p:spPr>
          <a:xfrm>
            <a:off x="285750" y="3621881"/>
            <a:ext cx="4071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dataset is imbalanced with significantly fewer defaulters than non-defaulters, presenting a challenge for model training.</a:t>
            </a:r>
            <a:endParaRPr lang="en-US" sz="837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164806"/>
            <a:ext cx="160734" cy="142875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503634" y="4138017"/>
            <a:ext cx="124044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Distribution</a:t>
            </a:r>
            <a:endParaRPr lang="en-US" sz="1046" dirty="0"/>
          </a:p>
        </p:txBody>
      </p:sp>
      <p:sp>
        <p:nvSpPr>
          <p:cNvPr id="36" name="Text 29"/>
          <p:cNvSpPr/>
          <p:nvPr/>
        </p:nvSpPr>
        <p:spPr>
          <a:xfrm>
            <a:off x="285750" y="4421981"/>
            <a:ext cx="407193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dataset contains both continuous variables (income, loan amount) and categorical variables (employment status, education level) requiring different preprocessing approaches.</a:t>
            </a:r>
            <a:endParaRPr lang="en-US" sz="942" dirty="0"/>
          </a:p>
        </p:txBody>
      </p:sp>
      <p:pic>
        <p:nvPicPr>
          <p:cNvPr id="3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0" y="2193382"/>
            <a:ext cx="3571875" cy="1521116"/>
          </a:xfrm>
          <a:prstGeom prst="rect">
            <a:avLst/>
          </a:prstGeom>
        </p:spPr>
      </p:pic>
      <p:sp>
        <p:nvSpPr>
          <p:cNvPr id="38" name="Text 30"/>
          <p:cNvSpPr/>
          <p:nvPr/>
        </p:nvSpPr>
        <p:spPr>
          <a:xfrm>
            <a:off x="285750" y="5014913"/>
            <a:ext cx="189295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| Data Overview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2009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5468" y="150019"/>
            <a:ext cx="5089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Presenter: </a:t>
            </a:r>
            <a:endParaRPr lang="en-US" sz="732" dirty="0"/>
          </a:p>
        </p:txBody>
      </p:sp>
      <p:sp>
        <p:nvSpPr>
          <p:cNvPr id="4" name="Text 1"/>
          <p:cNvSpPr/>
          <p:nvPr/>
        </p:nvSpPr>
        <p:spPr>
          <a:xfrm>
            <a:off x="8004432" y="150019"/>
            <a:ext cx="85381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 Venkatesh S</a:t>
            </a:r>
            <a:endParaRPr lang="en-US" sz="732" dirty="0"/>
          </a:p>
        </p:txBody>
      </p:sp>
      <p:sp>
        <p:nvSpPr>
          <p:cNvPr id="5" name="Text 2"/>
          <p:cNvSpPr/>
          <p:nvPr/>
        </p:nvSpPr>
        <p:spPr>
          <a:xfrm>
            <a:off x="7495468" y="292894"/>
            <a:ext cx="136278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 7-Jul-2025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Cleaning and Preprocessing</a:t>
            </a:r>
            <a:endParaRPr lang="en-US" sz="2025" dirty="0"/>
          </a:p>
        </p:txBody>
      </p:sp>
      <p:sp>
        <p:nvSpPr>
          <p:cNvPr id="7" name="Shape 4"/>
          <p:cNvSpPr/>
          <p:nvPr/>
        </p:nvSpPr>
        <p:spPr>
          <a:xfrm>
            <a:off x="285750" y="885825"/>
            <a:ext cx="4071938" cy="138588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885825"/>
            <a:ext cx="28575" cy="138588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9" name="Shape 6"/>
          <p:cNvSpPr/>
          <p:nvPr/>
        </p:nvSpPr>
        <p:spPr>
          <a:xfrm>
            <a:off x="392906" y="992981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0" name="Text 7"/>
          <p:cNvSpPr/>
          <p:nvPr/>
        </p:nvSpPr>
        <p:spPr>
          <a:xfrm>
            <a:off x="392906" y="992981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664369" y="996553"/>
            <a:ext cx="94911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Missing Values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564356" y="1257300"/>
            <a:ext cx="124965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Dropped columns with 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1814010" y="1257300"/>
            <a:ext cx="2991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&gt;50%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113155" y="1257300"/>
            <a:ext cx="8172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missing values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564356" y="1457325"/>
            <a:ext cx="20644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Imputed categorical columns with the 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628844" y="1457325"/>
            <a:ext cx="3229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951764" y="1457325"/>
            <a:ext cx="2906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(e.g., 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564356" y="1628775"/>
            <a:ext cx="10370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Client_Occupation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1601400" y="1628775"/>
            <a:ext cx="342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564356" y="1828800"/>
            <a:ext cx="20129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Imputed numerical columns with the 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2577303" y="1828800"/>
            <a:ext cx="4311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median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3008468" y="1828800"/>
            <a:ext cx="3204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(e.g., 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564356" y="1828800"/>
            <a:ext cx="3650819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Score_Source_1, Score_Source_3, Credit_Bureau, Loan_Annuity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3129716" y="2000250"/>
            <a:ext cx="342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</a:t>
            </a:r>
            <a:endParaRPr lang="en-US" sz="837" dirty="0"/>
          </a:p>
        </p:txBody>
      </p:sp>
      <p:sp>
        <p:nvSpPr>
          <p:cNvPr id="25" name="Shape 22"/>
          <p:cNvSpPr/>
          <p:nvPr/>
        </p:nvSpPr>
        <p:spPr>
          <a:xfrm>
            <a:off x="285750" y="2378869"/>
            <a:ext cx="4071938" cy="1585913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26" name="Shape 23"/>
          <p:cNvSpPr/>
          <p:nvPr/>
        </p:nvSpPr>
        <p:spPr>
          <a:xfrm>
            <a:off x="285750" y="2378869"/>
            <a:ext cx="28575" cy="158591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7" name="Shape 24"/>
          <p:cNvSpPr/>
          <p:nvPr/>
        </p:nvSpPr>
        <p:spPr>
          <a:xfrm>
            <a:off x="392906" y="2486025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8" name="Text 25"/>
          <p:cNvSpPr/>
          <p:nvPr/>
        </p:nvSpPr>
        <p:spPr>
          <a:xfrm>
            <a:off x="392906" y="248602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664369" y="2489597"/>
            <a:ext cx="132664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Categorical Features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564356" y="2750344"/>
            <a:ext cx="19788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Identified categorical columns using 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564356" y="2750344"/>
            <a:ext cx="3267401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select_dtypes(include=['object'])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564356" y="3121819"/>
            <a:ext cx="20183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Converted to numerical format using 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2582689" y="3121819"/>
            <a:ext cx="10021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one-hot encoding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3584879" y="3121819"/>
            <a:ext cx="2609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564356" y="3293269"/>
            <a:ext cx="10224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pd.get_dummies()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564356" y="3493294"/>
            <a:ext cx="3028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Used 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867156" y="3493294"/>
            <a:ext cx="86983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drop_first=True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1736992" y="3493294"/>
            <a:ext cx="13564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avoid multicollinearity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564356" y="3686175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Handled rare categories by grouping them</a:t>
            </a:r>
            <a:endParaRPr lang="en-US" sz="837" dirty="0"/>
          </a:p>
        </p:txBody>
      </p:sp>
      <p:sp>
        <p:nvSpPr>
          <p:cNvPr id="40" name="Shape 37"/>
          <p:cNvSpPr/>
          <p:nvPr/>
        </p:nvSpPr>
        <p:spPr>
          <a:xfrm>
            <a:off x="285750" y="4071938"/>
            <a:ext cx="4071938" cy="121443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41" name="Shape 38"/>
          <p:cNvSpPr/>
          <p:nvPr/>
        </p:nvSpPr>
        <p:spPr>
          <a:xfrm>
            <a:off x="285750" y="4071938"/>
            <a:ext cx="28575" cy="121443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42" name="Shape 39"/>
          <p:cNvSpPr/>
          <p:nvPr/>
        </p:nvSpPr>
        <p:spPr>
          <a:xfrm>
            <a:off x="392906" y="4179094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3" name="Text 40"/>
          <p:cNvSpPr/>
          <p:nvPr/>
        </p:nvSpPr>
        <p:spPr>
          <a:xfrm>
            <a:off x="392906" y="4179094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664369" y="4182666"/>
            <a:ext cx="126556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Numerical Features</a:t>
            </a:r>
            <a:endParaRPr lang="en-US" sz="942" dirty="0"/>
          </a:p>
        </p:txBody>
      </p:sp>
      <p:sp>
        <p:nvSpPr>
          <p:cNvPr id="45" name="Text 42"/>
          <p:cNvSpPr/>
          <p:nvPr/>
        </p:nvSpPr>
        <p:spPr>
          <a:xfrm>
            <a:off x="564356" y="4443413"/>
            <a:ext cx="21027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Standardized numerical features using </a:t>
            </a:r>
            <a:endParaRPr lang="en-US" sz="837" dirty="0"/>
          </a:p>
        </p:txBody>
      </p:sp>
      <p:sp>
        <p:nvSpPr>
          <p:cNvPr id="46" name="Text 43"/>
          <p:cNvSpPr/>
          <p:nvPr/>
        </p:nvSpPr>
        <p:spPr>
          <a:xfrm>
            <a:off x="2667130" y="4443413"/>
            <a:ext cx="8651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StandardScaler</a:t>
            </a:r>
            <a:endParaRPr lang="en-US" sz="837" dirty="0"/>
          </a:p>
        </p:txBody>
      </p:sp>
      <p:sp>
        <p:nvSpPr>
          <p:cNvPr id="47" name="Text 44"/>
          <p:cNvSpPr/>
          <p:nvPr/>
        </p:nvSpPr>
        <p:spPr>
          <a:xfrm>
            <a:off x="564356" y="4443413"/>
            <a:ext cx="3657042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have zero mean and unit variance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564356" y="4814888"/>
            <a:ext cx="12454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Handled outliers using </a:t>
            </a:r>
            <a:endParaRPr lang="en-US" sz="837" dirty="0"/>
          </a:p>
        </p:txBody>
      </p:sp>
      <p:sp>
        <p:nvSpPr>
          <p:cNvPr id="49" name="Text 46"/>
          <p:cNvSpPr/>
          <p:nvPr/>
        </p:nvSpPr>
        <p:spPr>
          <a:xfrm>
            <a:off x="1809769" y="4814888"/>
            <a:ext cx="4548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capping</a:t>
            </a:r>
            <a:endParaRPr lang="en-US" sz="837" dirty="0"/>
          </a:p>
        </p:txBody>
      </p:sp>
      <p:sp>
        <p:nvSpPr>
          <p:cNvPr id="50" name="Text 47"/>
          <p:cNvSpPr/>
          <p:nvPr/>
        </p:nvSpPr>
        <p:spPr>
          <a:xfrm>
            <a:off x="2264569" y="4814888"/>
            <a:ext cx="9715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at 99th percentile</a:t>
            </a:r>
            <a:endParaRPr lang="en-US" sz="837" dirty="0"/>
          </a:p>
        </p:txBody>
      </p:sp>
      <p:sp>
        <p:nvSpPr>
          <p:cNvPr id="51" name="Text 48"/>
          <p:cNvSpPr/>
          <p:nvPr/>
        </p:nvSpPr>
        <p:spPr>
          <a:xfrm>
            <a:off x="564356" y="5007769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Applied log transformation to skewed distributions</a:t>
            </a:r>
            <a:endParaRPr lang="en-US" sz="837" dirty="0"/>
          </a:p>
        </p:txBody>
      </p:sp>
      <p:sp>
        <p:nvSpPr>
          <p:cNvPr id="52" name="Shape 49"/>
          <p:cNvSpPr/>
          <p:nvPr/>
        </p:nvSpPr>
        <p:spPr>
          <a:xfrm>
            <a:off x="285750" y="5393531"/>
            <a:ext cx="4071938" cy="1414463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53" name="Shape 50"/>
          <p:cNvSpPr/>
          <p:nvPr/>
        </p:nvSpPr>
        <p:spPr>
          <a:xfrm>
            <a:off x="285750" y="5393531"/>
            <a:ext cx="28575" cy="141446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54" name="Shape 51"/>
          <p:cNvSpPr/>
          <p:nvPr/>
        </p:nvSpPr>
        <p:spPr>
          <a:xfrm>
            <a:off x="392906" y="5500688"/>
            <a:ext cx="200025" cy="200025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5" name="Text 52"/>
          <p:cNvSpPr/>
          <p:nvPr/>
        </p:nvSpPr>
        <p:spPr>
          <a:xfrm>
            <a:off x="392906" y="5500688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56" name="Text 53"/>
          <p:cNvSpPr/>
          <p:nvPr/>
        </p:nvSpPr>
        <p:spPr>
          <a:xfrm>
            <a:off x="664369" y="5504259"/>
            <a:ext cx="99501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Validation</a:t>
            </a:r>
            <a:endParaRPr lang="en-US" sz="942" dirty="0"/>
          </a:p>
        </p:txBody>
      </p:sp>
      <p:sp>
        <p:nvSpPr>
          <p:cNvPr id="57" name="Text 54"/>
          <p:cNvSpPr/>
          <p:nvPr/>
        </p:nvSpPr>
        <p:spPr>
          <a:xfrm>
            <a:off x="564356" y="5757863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Checked for data leakage and temporal consistency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564356" y="5957888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Verified data integrity after transformations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564356" y="6157913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Ensured proper encoding of all features</a:t>
            </a:r>
            <a:endParaRPr lang="en-US" sz="837" dirty="0"/>
          </a:p>
        </p:txBody>
      </p:sp>
      <p:sp>
        <p:nvSpPr>
          <p:cNvPr id="60" name="Text 57"/>
          <p:cNvSpPr/>
          <p:nvPr/>
        </p:nvSpPr>
        <p:spPr>
          <a:xfrm>
            <a:off x="564356" y="6365081"/>
            <a:ext cx="20119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Prepared data for train-test split with </a:t>
            </a:r>
            <a:endParaRPr lang="en-US" sz="837" dirty="0"/>
          </a:p>
        </p:txBody>
      </p:sp>
      <p:sp>
        <p:nvSpPr>
          <p:cNvPr id="61" name="Text 58"/>
          <p:cNvSpPr/>
          <p:nvPr/>
        </p:nvSpPr>
        <p:spPr>
          <a:xfrm>
            <a:off x="2576271" y="6365081"/>
            <a:ext cx="5492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stratify=y</a:t>
            </a:r>
            <a:endParaRPr lang="en-US" sz="837" dirty="0"/>
          </a:p>
        </p:txBody>
      </p:sp>
      <p:sp>
        <p:nvSpPr>
          <p:cNvPr id="62" name="Text 59"/>
          <p:cNvSpPr/>
          <p:nvPr/>
        </p:nvSpPr>
        <p:spPr>
          <a:xfrm>
            <a:off x="564356" y="6365081"/>
            <a:ext cx="3495331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maintain class distribution</a:t>
            </a:r>
            <a:endParaRPr lang="en-US" sz="837" dirty="0"/>
          </a:p>
        </p:txBody>
      </p:sp>
      <p:pic>
        <p:nvPicPr>
          <p:cNvPr id="6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743479"/>
            <a:ext cx="3571875" cy="2313989"/>
          </a:xfrm>
          <a:prstGeom prst="rect">
            <a:avLst/>
          </a:prstGeom>
        </p:spPr>
      </p:pic>
      <p:sp>
        <p:nvSpPr>
          <p:cNvPr id="64" name="Text 60"/>
          <p:cNvSpPr/>
          <p:nvPr/>
        </p:nvSpPr>
        <p:spPr>
          <a:xfrm>
            <a:off x="285750" y="6908006"/>
            <a:ext cx="27674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| Data Cleaning and Preprocessing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1437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5468" y="150019"/>
            <a:ext cx="5089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Presenter: </a:t>
            </a:r>
            <a:endParaRPr lang="en-US" sz="732" dirty="0"/>
          </a:p>
        </p:txBody>
      </p:sp>
      <p:sp>
        <p:nvSpPr>
          <p:cNvPr id="4" name="Text 1"/>
          <p:cNvSpPr/>
          <p:nvPr/>
        </p:nvSpPr>
        <p:spPr>
          <a:xfrm>
            <a:off x="8004432" y="150019"/>
            <a:ext cx="85381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 Venkatesh S</a:t>
            </a:r>
            <a:endParaRPr lang="en-US" sz="732" dirty="0"/>
          </a:p>
        </p:txBody>
      </p:sp>
      <p:sp>
        <p:nvSpPr>
          <p:cNvPr id="5" name="Text 2"/>
          <p:cNvSpPr/>
          <p:nvPr/>
        </p:nvSpPr>
        <p:spPr>
          <a:xfrm>
            <a:off x="7495468" y="292894"/>
            <a:ext cx="136278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 7-Jul-2025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Engineering</a:t>
            </a:r>
            <a:endParaRPr lang="en-US" sz="2025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14400"/>
            <a:ext cx="178594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1494" y="887611"/>
            <a:ext cx="157748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 Features Created</a:t>
            </a:r>
            <a:endParaRPr lang="en-US" sz="1046" dirty="0"/>
          </a:p>
        </p:txBody>
      </p:sp>
      <p:sp>
        <p:nvSpPr>
          <p:cNvPr id="9" name="Shape 5"/>
          <p:cNvSpPr/>
          <p:nvPr/>
        </p:nvSpPr>
        <p:spPr>
          <a:xfrm>
            <a:off x="285750" y="1200150"/>
            <a:ext cx="4071938" cy="935831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285750" y="1200150"/>
            <a:ext cx="28575" cy="935831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1" name="Text 7"/>
          <p:cNvSpPr/>
          <p:nvPr/>
        </p:nvSpPr>
        <p:spPr>
          <a:xfrm>
            <a:off x="392906" y="1307306"/>
            <a:ext cx="38576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Age_Years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392906" y="1557338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Client's age in years, derived from days</a:t>
            </a:r>
            <a:endParaRPr lang="en-US" sz="837" dirty="0"/>
          </a:p>
        </p:txBody>
      </p:sp>
      <p:sp>
        <p:nvSpPr>
          <p:cNvPr id="13" name="Shape 9"/>
          <p:cNvSpPr/>
          <p:nvPr/>
        </p:nvSpPr>
        <p:spPr>
          <a:xfrm>
            <a:off x="392906" y="1764506"/>
            <a:ext cx="3857625" cy="264319"/>
          </a:xfrm>
          <a:prstGeom prst="rect">
            <a:avLst/>
          </a:prstGeom>
          <a:solidFill>
            <a:srgbClr val="E74C3C">
              <a:alpha val="20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392906" y="1764506"/>
            <a:ext cx="3857625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Age_Years = Age_Days / 365</a:t>
            </a:r>
            <a:endParaRPr lang="en-US" sz="732" dirty="0"/>
          </a:p>
        </p:txBody>
      </p:sp>
      <p:sp>
        <p:nvSpPr>
          <p:cNvPr id="15" name="Shape 11"/>
          <p:cNvSpPr/>
          <p:nvPr/>
        </p:nvSpPr>
        <p:spPr>
          <a:xfrm>
            <a:off x="285750" y="2243138"/>
            <a:ext cx="4071938" cy="935831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16" name="Shape 12"/>
          <p:cNvSpPr/>
          <p:nvPr/>
        </p:nvSpPr>
        <p:spPr>
          <a:xfrm>
            <a:off x="285750" y="2243138"/>
            <a:ext cx="28575" cy="935831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7" name="Text 13"/>
          <p:cNvSpPr/>
          <p:nvPr/>
        </p:nvSpPr>
        <p:spPr>
          <a:xfrm>
            <a:off x="392906" y="2350294"/>
            <a:ext cx="38576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Employment_Years</a:t>
            </a:r>
            <a:endParaRPr lang="en-US" sz="942" dirty="0"/>
          </a:p>
        </p:txBody>
      </p:sp>
      <p:sp>
        <p:nvSpPr>
          <p:cNvPr id="18" name="Text 14"/>
          <p:cNvSpPr/>
          <p:nvPr/>
        </p:nvSpPr>
        <p:spPr>
          <a:xfrm>
            <a:off x="392906" y="2600325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Client's employment duration in years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392906" y="2807494"/>
            <a:ext cx="3857625" cy="264319"/>
          </a:xfrm>
          <a:prstGeom prst="rect">
            <a:avLst/>
          </a:prstGeom>
          <a:solidFill>
            <a:srgbClr val="E74C3C">
              <a:alpha val="20000"/>
            </a:srgbClr>
          </a:solidFill>
          <a:ln/>
        </p:spPr>
      </p:sp>
      <p:sp>
        <p:nvSpPr>
          <p:cNvPr id="20" name="Text 16"/>
          <p:cNvSpPr/>
          <p:nvPr/>
        </p:nvSpPr>
        <p:spPr>
          <a:xfrm>
            <a:off x="392906" y="2807494"/>
            <a:ext cx="3857625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Employment_Years = Employed_Days / 365</a:t>
            </a:r>
            <a:endParaRPr lang="en-US" sz="732" dirty="0"/>
          </a:p>
        </p:txBody>
      </p:sp>
      <p:sp>
        <p:nvSpPr>
          <p:cNvPr id="21" name="Shape 17"/>
          <p:cNvSpPr/>
          <p:nvPr/>
        </p:nvSpPr>
        <p:spPr>
          <a:xfrm>
            <a:off x="285750" y="3286125"/>
            <a:ext cx="4071938" cy="935831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22" name="Shape 18"/>
          <p:cNvSpPr/>
          <p:nvPr/>
        </p:nvSpPr>
        <p:spPr>
          <a:xfrm>
            <a:off x="285750" y="3286125"/>
            <a:ext cx="28575" cy="935831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3" name="Text 19"/>
          <p:cNvSpPr/>
          <p:nvPr/>
        </p:nvSpPr>
        <p:spPr>
          <a:xfrm>
            <a:off x="392906" y="3393281"/>
            <a:ext cx="38576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Credit_to_Income_Ratio</a:t>
            </a:r>
            <a:endParaRPr lang="en-US" sz="942" dirty="0"/>
          </a:p>
        </p:txBody>
      </p:sp>
      <p:sp>
        <p:nvSpPr>
          <p:cNvPr id="24" name="Text 20"/>
          <p:cNvSpPr/>
          <p:nvPr/>
        </p:nvSpPr>
        <p:spPr>
          <a:xfrm>
            <a:off x="392906" y="3643313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Ratio of credit amount to income</a:t>
            </a:r>
            <a:endParaRPr lang="en-US" sz="837" dirty="0"/>
          </a:p>
        </p:txBody>
      </p:sp>
      <p:sp>
        <p:nvSpPr>
          <p:cNvPr id="25" name="Shape 21"/>
          <p:cNvSpPr/>
          <p:nvPr/>
        </p:nvSpPr>
        <p:spPr>
          <a:xfrm>
            <a:off x="392906" y="3850481"/>
            <a:ext cx="3857625" cy="264319"/>
          </a:xfrm>
          <a:prstGeom prst="rect">
            <a:avLst/>
          </a:prstGeom>
          <a:solidFill>
            <a:srgbClr val="E74C3C">
              <a:alpha val="20000"/>
            </a:srgbClr>
          </a:solidFill>
          <a:ln/>
        </p:spPr>
      </p:sp>
      <p:sp>
        <p:nvSpPr>
          <p:cNvPr id="26" name="Text 22"/>
          <p:cNvSpPr/>
          <p:nvPr/>
        </p:nvSpPr>
        <p:spPr>
          <a:xfrm>
            <a:off x="392906" y="3850481"/>
            <a:ext cx="3857625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Credit_to_Income_Ratio = Credit_Amount / Client_Income</a:t>
            </a:r>
            <a:endParaRPr lang="en-US" sz="732" dirty="0"/>
          </a:p>
        </p:txBody>
      </p:sp>
      <p:sp>
        <p:nvSpPr>
          <p:cNvPr id="27" name="Shape 23"/>
          <p:cNvSpPr/>
          <p:nvPr/>
        </p:nvSpPr>
        <p:spPr>
          <a:xfrm>
            <a:off x="285750" y="4329113"/>
            <a:ext cx="4071938" cy="935831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28" name="Shape 24"/>
          <p:cNvSpPr/>
          <p:nvPr/>
        </p:nvSpPr>
        <p:spPr>
          <a:xfrm>
            <a:off x="285750" y="4329113"/>
            <a:ext cx="28575" cy="935831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9" name="Text 25"/>
          <p:cNvSpPr/>
          <p:nvPr/>
        </p:nvSpPr>
        <p:spPr>
          <a:xfrm>
            <a:off x="392906" y="4436269"/>
            <a:ext cx="38576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Annuity_to_Income_Ratio</a:t>
            </a:r>
            <a:endParaRPr lang="en-US" sz="942" dirty="0"/>
          </a:p>
        </p:txBody>
      </p:sp>
      <p:sp>
        <p:nvSpPr>
          <p:cNvPr id="30" name="Text 26"/>
          <p:cNvSpPr/>
          <p:nvPr/>
        </p:nvSpPr>
        <p:spPr>
          <a:xfrm>
            <a:off x="392906" y="4686300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Ratio of loan annuity to income</a:t>
            </a:r>
            <a:endParaRPr lang="en-US" sz="837" dirty="0"/>
          </a:p>
        </p:txBody>
      </p:sp>
      <p:sp>
        <p:nvSpPr>
          <p:cNvPr id="31" name="Shape 27"/>
          <p:cNvSpPr/>
          <p:nvPr/>
        </p:nvSpPr>
        <p:spPr>
          <a:xfrm>
            <a:off x="392906" y="4893469"/>
            <a:ext cx="3857625" cy="264319"/>
          </a:xfrm>
          <a:prstGeom prst="rect">
            <a:avLst/>
          </a:prstGeom>
          <a:solidFill>
            <a:srgbClr val="E74C3C">
              <a:alpha val="20000"/>
            </a:srgbClr>
          </a:solidFill>
          <a:ln/>
        </p:spPr>
      </p:sp>
      <p:sp>
        <p:nvSpPr>
          <p:cNvPr id="32" name="Text 28"/>
          <p:cNvSpPr/>
          <p:nvPr/>
        </p:nvSpPr>
        <p:spPr>
          <a:xfrm>
            <a:off x="392906" y="4893469"/>
            <a:ext cx="3857625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Annuity_to_Income_Ratio = Loan_Annuity / Client_Income</a:t>
            </a:r>
            <a:endParaRPr lang="en-US" sz="732" dirty="0"/>
          </a:p>
        </p:txBody>
      </p:sp>
      <p:sp>
        <p:nvSpPr>
          <p:cNvPr id="33" name="Shape 29"/>
          <p:cNvSpPr/>
          <p:nvPr/>
        </p:nvSpPr>
        <p:spPr>
          <a:xfrm>
            <a:off x="285750" y="5372100"/>
            <a:ext cx="4071938" cy="935831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34" name="Shape 30"/>
          <p:cNvSpPr/>
          <p:nvPr/>
        </p:nvSpPr>
        <p:spPr>
          <a:xfrm>
            <a:off x="285750" y="5372100"/>
            <a:ext cx="28575" cy="935831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5" name="Text 31"/>
          <p:cNvSpPr/>
          <p:nvPr/>
        </p:nvSpPr>
        <p:spPr>
          <a:xfrm>
            <a:off x="392906" y="5479256"/>
            <a:ext cx="38576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Credit_Term</a:t>
            </a:r>
            <a:endParaRPr lang="en-US" sz="942" dirty="0"/>
          </a:p>
        </p:txBody>
      </p:sp>
      <p:sp>
        <p:nvSpPr>
          <p:cNvPr id="36" name="Text 32"/>
          <p:cNvSpPr/>
          <p:nvPr/>
        </p:nvSpPr>
        <p:spPr>
          <a:xfrm>
            <a:off x="392906" y="5729288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Duration of the credit in years</a:t>
            </a:r>
            <a:endParaRPr lang="en-US" sz="837" dirty="0"/>
          </a:p>
        </p:txBody>
      </p:sp>
      <p:sp>
        <p:nvSpPr>
          <p:cNvPr id="37" name="Shape 33"/>
          <p:cNvSpPr/>
          <p:nvPr/>
        </p:nvSpPr>
        <p:spPr>
          <a:xfrm>
            <a:off x="392906" y="5936456"/>
            <a:ext cx="3857625" cy="264319"/>
          </a:xfrm>
          <a:prstGeom prst="rect">
            <a:avLst/>
          </a:prstGeom>
          <a:solidFill>
            <a:srgbClr val="E74C3C">
              <a:alpha val="20000"/>
            </a:srgbClr>
          </a:solidFill>
          <a:ln/>
        </p:spPr>
      </p:sp>
      <p:sp>
        <p:nvSpPr>
          <p:cNvPr id="38" name="Text 34"/>
          <p:cNvSpPr/>
          <p:nvPr/>
        </p:nvSpPr>
        <p:spPr>
          <a:xfrm>
            <a:off x="392906" y="5936456"/>
            <a:ext cx="3857625" cy="264319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Credit_Term = Credit_Amount / Loan_Annuity</a:t>
            </a:r>
            <a:endParaRPr lang="en-US" sz="732" dirty="0"/>
          </a:p>
        </p:txBody>
      </p:sp>
      <p:sp>
        <p:nvSpPr>
          <p:cNvPr id="39" name="Shape 35"/>
          <p:cNvSpPr/>
          <p:nvPr/>
        </p:nvSpPr>
        <p:spPr>
          <a:xfrm>
            <a:off x="285750" y="6415088"/>
            <a:ext cx="4071938" cy="442913"/>
          </a:xfrm>
          <a:prstGeom prst="rect">
            <a:avLst/>
          </a:prstGeom>
          <a:solidFill>
            <a:srgbClr val="E74C3C">
              <a:alpha val="10000"/>
            </a:srgbClr>
          </a:solidFill>
          <a:ln/>
        </p:spPr>
      </p:sp>
      <p:sp>
        <p:nvSpPr>
          <p:cNvPr id="40" name="Shape 36"/>
          <p:cNvSpPr/>
          <p:nvPr/>
        </p:nvSpPr>
        <p:spPr>
          <a:xfrm>
            <a:off x="285750" y="6415088"/>
            <a:ext cx="28575" cy="442913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4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6511528"/>
            <a:ext cx="100013" cy="100013"/>
          </a:xfrm>
          <a:prstGeom prst="rect">
            <a:avLst/>
          </a:prstGeom>
        </p:spPr>
      </p:pic>
      <p:sp>
        <p:nvSpPr>
          <p:cNvPr id="42" name="Text 37"/>
          <p:cNvSpPr/>
          <p:nvPr/>
        </p:nvSpPr>
        <p:spPr>
          <a:xfrm>
            <a:off x="514350" y="6493669"/>
            <a:ext cx="187155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After feature creation, original columns </a:t>
            </a:r>
            <a:endParaRPr lang="en-US" sz="732" dirty="0"/>
          </a:p>
        </p:txBody>
      </p:sp>
      <p:sp>
        <p:nvSpPr>
          <p:cNvPr id="43" name="Text 38"/>
          <p:cNvSpPr/>
          <p:nvPr/>
        </p:nvSpPr>
        <p:spPr>
          <a:xfrm>
            <a:off x="2385901" y="6493669"/>
            <a:ext cx="47358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Age_Days</a:t>
            </a:r>
            <a:endParaRPr lang="en-US" sz="732" dirty="0"/>
          </a:p>
        </p:txBody>
      </p:sp>
      <p:sp>
        <p:nvSpPr>
          <p:cNvPr id="44" name="Text 39"/>
          <p:cNvSpPr/>
          <p:nvPr/>
        </p:nvSpPr>
        <p:spPr>
          <a:xfrm>
            <a:off x="2859481" y="6493669"/>
            <a:ext cx="2314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and </a:t>
            </a:r>
            <a:endParaRPr lang="en-US" sz="732" dirty="0"/>
          </a:p>
        </p:txBody>
      </p:sp>
      <p:sp>
        <p:nvSpPr>
          <p:cNvPr id="45" name="Text 40"/>
          <p:cNvSpPr/>
          <p:nvPr/>
        </p:nvSpPr>
        <p:spPr>
          <a:xfrm>
            <a:off x="3090928" y="6493669"/>
            <a:ext cx="7694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Employed_Days</a:t>
            </a:r>
            <a:endParaRPr lang="en-US" sz="732" dirty="0"/>
          </a:p>
        </p:txBody>
      </p:sp>
      <p:sp>
        <p:nvSpPr>
          <p:cNvPr id="46" name="Text 41"/>
          <p:cNvSpPr/>
          <p:nvPr/>
        </p:nvSpPr>
        <p:spPr>
          <a:xfrm>
            <a:off x="3860332" y="6493669"/>
            <a:ext cx="25675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were </a:t>
            </a:r>
            <a:endParaRPr lang="en-US" sz="732" dirty="0"/>
          </a:p>
        </p:txBody>
      </p:sp>
      <p:sp>
        <p:nvSpPr>
          <p:cNvPr id="47" name="Text 42"/>
          <p:cNvSpPr/>
          <p:nvPr/>
        </p:nvSpPr>
        <p:spPr>
          <a:xfrm>
            <a:off x="357188" y="6643688"/>
            <a:ext cx="161192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dropped to avoid multicollinearity.</a:t>
            </a:r>
            <a:endParaRPr lang="en-US" sz="732" dirty="0"/>
          </a:p>
        </p:txBody>
      </p:sp>
      <p:pic>
        <p:nvPicPr>
          <p:cNvPr id="4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831269"/>
            <a:ext cx="3571875" cy="2081287"/>
          </a:xfrm>
          <a:prstGeom prst="rect">
            <a:avLst/>
          </a:prstGeom>
        </p:spPr>
      </p:pic>
      <p:sp>
        <p:nvSpPr>
          <p:cNvPr id="49" name="Text 43"/>
          <p:cNvSpPr/>
          <p:nvPr/>
        </p:nvSpPr>
        <p:spPr>
          <a:xfrm>
            <a:off x="285750" y="6850856"/>
            <a:ext cx="216318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| Feature Engineering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007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5468" y="150019"/>
            <a:ext cx="5089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Presenter: </a:t>
            </a:r>
            <a:endParaRPr lang="en-US" sz="732" dirty="0"/>
          </a:p>
        </p:txBody>
      </p:sp>
      <p:sp>
        <p:nvSpPr>
          <p:cNvPr id="4" name="Text 1"/>
          <p:cNvSpPr/>
          <p:nvPr/>
        </p:nvSpPr>
        <p:spPr>
          <a:xfrm>
            <a:off x="8004432" y="150019"/>
            <a:ext cx="85381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 Venkatesh S</a:t>
            </a:r>
            <a:endParaRPr lang="en-US" sz="732" dirty="0"/>
          </a:p>
        </p:txBody>
      </p:sp>
      <p:sp>
        <p:nvSpPr>
          <p:cNvPr id="5" name="Text 2"/>
          <p:cNvSpPr/>
          <p:nvPr/>
        </p:nvSpPr>
        <p:spPr>
          <a:xfrm>
            <a:off x="7495468" y="292894"/>
            <a:ext cx="136278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 7-Jul-2025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Building and Evaluation</a:t>
            </a:r>
            <a:endParaRPr lang="en-US" sz="2025" dirty="0"/>
          </a:p>
        </p:txBody>
      </p:sp>
      <p:sp>
        <p:nvSpPr>
          <p:cNvPr id="7" name="Shape 4"/>
          <p:cNvSpPr/>
          <p:nvPr/>
        </p:nvSpPr>
        <p:spPr>
          <a:xfrm>
            <a:off x="285750" y="814388"/>
            <a:ext cx="4071938" cy="978694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814388"/>
            <a:ext cx="28575" cy="978694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932259"/>
            <a:ext cx="160734" cy="12858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03647" y="900113"/>
            <a:ext cx="91336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Models Tested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542925" y="1143000"/>
            <a:ext cx="10991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Logistic Regression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1642058" y="1143000"/>
            <a:ext cx="5500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(Baseline)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542925" y="1343025"/>
            <a:ext cx="8617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Random Forest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542925" y="1543050"/>
            <a:ext cx="10376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Gradient Boosting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1580555" y="1543050"/>
            <a:ext cx="9178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(Best Performer)</a:t>
            </a:r>
            <a:endParaRPr lang="en-US" sz="837" dirty="0"/>
          </a:p>
        </p:txBody>
      </p:sp>
      <p:sp>
        <p:nvSpPr>
          <p:cNvPr id="16" name="Shape 12"/>
          <p:cNvSpPr/>
          <p:nvPr/>
        </p:nvSpPr>
        <p:spPr>
          <a:xfrm>
            <a:off x="285750" y="1878806"/>
            <a:ext cx="4071938" cy="1178719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17" name="Shape 13"/>
          <p:cNvSpPr/>
          <p:nvPr/>
        </p:nvSpPr>
        <p:spPr>
          <a:xfrm>
            <a:off x="285750" y="1878806"/>
            <a:ext cx="28575" cy="1178719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996678"/>
            <a:ext cx="160734" cy="128588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603647" y="1964531"/>
            <a:ext cx="1298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Handling Imbalance</a:t>
            </a:r>
            <a:endParaRPr lang="en-US" sz="942" dirty="0"/>
          </a:p>
        </p:txBody>
      </p:sp>
      <p:sp>
        <p:nvSpPr>
          <p:cNvPr id="20" name="Text 15"/>
          <p:cNvSpPr/>
          <p:nvPr/>
        </p:nvSpPr>
        <p:spPr>
          <a:xfrm>
            <a:off x="371475" y="2207419"/>
            <a:ext cx="3028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Used </a:t>
            </a:r>
            <a:endParaRPr lang="en-US" sz="837" dirty="0"/>
          </a:p>
        </p:txBody>
      </p:sp>
      <p:sp>
        <p:nvSpPr>
          <p:cNvPr id="21" name="Text 16"/>
          <p:cNvSpPr/>
          <p:nvPr/>
        </p:nvSpPr>
        <p:spPr>
          <a:xfrm>
            <a:off x="674275" y="2207419"/>
            <a:ext cx="3885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SMOTE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1062800" y="2207419"/>
            <a:ext cx="18029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oversample the minority class.</a:t>
            </a:r>
            <a:endParaRPr lang="en-US" sz="837" dirty="0"/>
          </a:p>
        </p:txBody>
      </p:sp>
      <p:sp>
        <p:nvSpPr>
          <p:cNvPr id="23" name="Text 18"/>
          <p:cNvSpPr/>
          <p:nvPr/>
        </p:nvSpPr>
        <p:spPr>
          <a:xfrm>
            <a:off x="542925" y="2400300"/>
            <a:ext cx="37290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Creates synthetic examples of the minority class</a:t>
            </a:r>
            <a:endParaRPr lang="en-US" sz="837" dirty="0"/>
          </a:p>
        </p:txBody>
      </p:sp>
      <p:sp>
        <p:nvSpPr>
          <p:cNvPr id="24" name="Text 19"/>
          <p:cNvSpPr/>
          <p:nvPr/>
        </p:nvSpPr>
        <p:spPr>
          <a:xfrm>
            <a:off x="542925" y="2600325"/>
            <a:ext cx="37290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Improves model's ability to learn default patterns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542925" y="2800350"/>
            <a:ext cx="37290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Applied before train-test split to prevent data leakage</a:t>
            </a:r>
            <a:endParaRPr lang="en-US" sz="837" dirty="0"/>
          </a:p>
        </p:txBody>
      </p:sp>
      <p:sp>
        <p:nvSpPr>
          <p:cNvPr id="26" name="Shape 21"/>
          <p:cNvSpPr/>
          <p:nvPr/>
        </p:nvSpPr>
        <p:spPr>
          <a:xfrm>
            <a:off x="285750" y="3143250"/>
            <a:ext cx="4071938" cy="1178719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27" name="Shape 22"/>
          <p:cNvSpPr/>
          <p:nvPr/>
        </p:nvSpPr>
        <p:spPr>
          <a:xfrm>
            <a:off x="285750" y="3143250"/>
            <a:ext cx="28575" cy="1178719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261122"/>
            <a:ext cx="128588" cy="128588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571500" y="3228975"/>
            <a:ext cx="11974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Evaluation Metrics</a:t>
            </a:r>
            <a:endParaRPr lang="en-US" sz="942" dirty="0"/>
          </a:p>
        </p:txBody>
      </p:sp>
      <p:sp>
        <p:nvSpPr>
          <p:cNvPr id="30" name="Text 24"/>
          <p:cNvSpPr/>
          <p:nvPr/>
        </p:nvSpPr>
        <p:spPr>
          <a:xfrm>
            <a:off x="542925" y="3471863"/>
            <a:ext cx="5141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AUC-ROC</a:t>
            </a:r>
            <a:endParaRPr lang="en-US" sz="837" dirty="0"/>
          </a:p>
        </p:txBody>
      </p:sp>
      <p:sp>
        <p:nvSpPr>
          <p:cNvPr id="31" name="Text 25"/>
          <p:cNvSpPr/>
          <p:nvPr/>
        </p:nvSpPr>
        <p:spPr>
          <a:xfrm>
            <a:off x="1057052" y="3471863"/>
            <a:ext cx="24118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Primary metric for imbalanced classification</a:t>
            </a:r>
            <a:endParaRPr lang="en-US" sz="837" dirty="0"/>
          </a:p>
        </p:txBody>
      </p:sp>
      <p:sp>
        <p:nvSpPr>
          <p:cNvPr id="32" name="Text 26"/>
          <p:cNvSpPr/>
          <p:nvPr/>
        </p:nvSpPr>
        <p:spPr>
          <a:xfrm>
            <a:off x="542925" y="3671888"/>
            <a:ext cx="52007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Precision</a:t>
            </a:r>
            <a:endParaRPr lang="en-US" sz="837" dirty="0"/>
          </a:p>
        </p:txBody>
      </p:sp>
      <p:sp>
        <p:nvSpPr>
          <p:cNvPr id="33" name="Text 27"/>
          <p:cNvSpPr/>
          <p:nvPr/>
        </p:nvSpPr>
        <p:spPr>
          <a:xfrm>
            <a:off x="1062996" y="3671888"/>
            <a:ext cx="17501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Accuracy of positive predictions</a:t>
            </a:r>
            <a:endParaRPr lang="en-US" sz="837" dirty="0"/>
          </a:p>
        </p:txBody>
      </p:sp>
      <p:sp>
        <p:nvSpPr>
          <p:cNvPr id="34" name="Text 28"/>
          <p:cNvSpPr/>
          <p:nvPr/>
        </p:nvSpPr>
        <p:spPr>
          <a:xfrm>
            <a:off x="542925" y="3871913"/>
            <a:ext cx="340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Recall</a:t>
            </a:r>
            <a:endParaRPr lang="en-US" sz="837" dirty="0"/>
          </a:p>
        </p:txBody>
      </p:sp>
      <p:sp>
        <p:nvSpPr>
          <p:cNvPr id="35" name="Text 29"/>
          <p:cNvSpPr/>
          <p:nvPr/>
        </p:nvSpPr>
        <p:spPr>
          <a:xfrm>
            <a:off x="883425" y="3871913"/>
            <a:ext cx="19055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Ability to find all positive instances</a:t>
            </a:r>
            <a:endParaRPr lang="en-US" sz="837" dirty="0"/>
          </a:p>
        </p:txBody>
      </p:sp>
      <p:sp>
        <p:nvSpPr>
          <p:cNvPr id="36" name="Text 30"/>
          <p:cNvSpPr/>
          <p:nvPr/>
        </p:nvSpPr>
        <p:spPr>
          <a:xfrm>
            <a:off x="542925" y="4071938"/>
            <a:ext cx="4745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F1-Score</a:t>
            </a:r>
            <a:endParaRPr lang="en-US" sz="837" dirty="0"/>
          </a:p>
        </p:txBody>
      </p:sp>
      <p:sp>
        <p:nvSpPr>
          <p:cNvPr id="37" name="Text 31"/>
          <p:cNvSpPr/>
          <p:nvPr/>
        </p:nvSpPr>
        <p:spPr>
          <a:xfrm>
            <a:off x="1017510" y="4071938"/>
            <a:ext cx="21310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Harmonic mean of precision and recall</a:t>
            </a:r>
            <a:endParaRPr lang="en-US" sz="837" dirty="0"/>
          </a:p>
        </p:txBody>
      </p:sp>
      <p:sp>
        <p:nvSpPr>
          <p:cNvPr id="38" name="Shape 32"/>
          <p:cNvSpPr/>
          <p:nvPr/>
        </p:nvSpPr>
        <p:spPr>
          <a:xfrm>
            <a:off x="285750" y="4407694"/>
            <a:ext cx="4071938" cy="921544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39" name="Shape 33"/>
          <p:cNvSpPr/>
          <p:nvPr/>
        </p:nvSpPr>
        <p:spPr>
          <a:xfrm>
            <a:off x="285750" y="4407694"/>
            <a:ext cx="28575" cy="921544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4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4525566"/>
            <a:ext cx="144661" cy="128588"/>
          </a:xfrm>
          <a:prstGeom prst="rect">
            <a:avLst/>
          </a:prstGeom>
        </p:spPr>
      </p:pic>
      <p:sp>
        <p:nvSpPr>
          <p:cNvPr id="41" name="Text 34"/>
          <p:cNvSpPr/>
          <p:nvPr/>
        </p:nvSpPr>
        <p:spPr>
          <a:xfrm>
            <a:off x="587573" y="4493419"/>
            <a:ext cx="148071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Performing Model</a:t>
            </a:r>
            <a:endParaRPr lang="en-US" sz="942" dirty="0"/>
          </a:p>
        </p:txBody>
      </p:sp>
      <p:sp>
        <p:nvSpPr>
          <p:cNvPr id="42" name="Text 35"/>
          <p:cNvSpPr/>
          <p:nvPr/>
        </p:nvSpPr>
        <p:spPr>
          <a:xfrm>
            <a:off x="371475" y="4736306"/>
            <a:ext cx="10376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Gradient Boosting</a:t>
            </a:r>
            <a:endParaRPr lang="en-US" sz="837" dirty="0"/>
          </a:p>
        </p:txBody>
      </p:sp>
      <p:sp>
        <p:nvSpPr>
          <p:cNvPr id="43" name="Text 36"/>
          <p:cNvSpPr/>
          <p:nvPr/>
        </p:nvSpPr>
        <p:spPr>
          <a:xfrm>
            <a:off x="1409105" y="4736306"/>
            <a:ext cx="21549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achieved the highest AUC-ROC score of </a:t>
            </a:r>
            <a:endParaRPr lang="en-US" sz="837" dirty="0"/>
          </a:p>
        </p:txBody>
      </p:sp>
      <p:sp>
        <p:nvSpPr>
          <p:cNvPr id="44" name="Text 37"/>
          <p:cNvSpPr/>
          <p:nvPr/>
        </p:nvSpPr>
        <p:spPr>
          <a:xfrm>
            <a:off x="3564006" y="4736306"/>
            <a:ext cx="3594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0.7264</a:t>
            </a:r>
            <a:endParaRPr lang="en-US" sz="837" dirty="0"/>
          </a:p>
        </p:txBody>
      </p:sp>
      <p:sp>
        <p:nvSpPr>
          <p:cNvPr id="45" name="Text 38"/>
          <p:cNvSpPr/>
          <p:nvPr/>
        </p:nvSpPr>
        <p:spPr>
          <a:xfrm>
            <a:off x="3923481" y="4736306"/>
            <a:ext cx="30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endParaRPr lang="en-US" sz="837" dirty="0"/>
          </a:p>
        </p:txBody>
      </p:sp>
      <p:sp>
        <p:nvSpPr>
          <p:cNvPr id="46" name="Text 39"/>
          <p:cNvSpPr/>
          <p:nvPr/>
        </p:nvSpPr>
        <p:spPr>
          <a:xfrm>
            <a:off x="371475" y="4907756"/>
            <a:ext cx="38437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demonstrating reasonable ability to distinguish between defaulters and </a:t>
            </a:r>
            <a:endParaRPr lang="en-US" sz="837" dirty="0"/>
          </a:p>
        </p:txBody>
      </p:sp>
      <p:sp>
        <p:nvSpPr>
          <p:cNvPr id="47" name="Text 40"/>
          <p:cNvSpPr/>
          <p:nvPr/>
        </p:nvSpPr>
        <p:spPr>
          <a:xfrm>
            <a:off x="371475" y="5079206"/>
            <a:ext cx="8238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non-defaulters.</a:t>
            </a:r>
            <a:endParaRPr lang="en-US" sz="837" dirty="0"/>
          </a:p>
        </p:txBody>
      </p:sp>
      <p:pic>
        <p:nvPicPr>
          <p:cNvPr id="4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25" y="1685925"/>
            <a:ext cx="3857625" cy="2857500"/>
          </a:xfrm>
          <a:prstGeom prst="rect">
            <a:avLst/>
          </a:prstGeom>
        </p:spPr>
      </p:pic>
      <p:sp>
        <p:nvSpPr>
          <p:cNvPr id="49" name="Text 41"/>
          <p:cNvSpPr/>
          <p:nvPr/>
        </p:nvSpPr>
        <p:spPr>
          <a:xfrm>
            <a:off x="285750" y="5407819"/>
            <a:ext cx="26412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| Model Building and Evaluation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6794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5468" y="150019"/>
            <a:ext cx="5089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Presenter: </a:t>
            </a:r>
            <a:endParaRPr lang="en-US" sz="732" dirty="0"/>
          </a:p>
        </p:txBody>
      </p:sp>
      <p:sp>
        <p:nvSpPr>
          <p:cNvPr id="4" name="Text 1"/>
          <p:cNvSpPr/>
          <p:nvPr/>
        </p:nvSpPr>
        <p:spPr>
          <a:xfrm>
            <a:off x="8004432" y="150019"/>
            <a:ext cx="85381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 Venkatesh S</a:t>
            </a:r>
            <a:endParaRPr lang="en-US" sz="732" dirty="0"/>
          </a:p>
        </p:txBody>
      </p:sp>
      <p:sp>
        <p:nvSpPr>
          <p:cNvPr id="5" name="Text 2"/>
          <p:cNvSpPr/>
          <p:nvPr/>
        </p:nvSpPr>
        <p:spPr>
          <a:xfrm>
            <a:off x="7495468" y="292894"/>
            <a:ext cx="136278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 7-Jul-2025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Hyperparameter Tuning</a:t>
            </a:r>
            <a:endParaRPr lang="en-US" sz="2025" dirty="0"/>
          </a:p>
        </p:txBody>
      </p:sp>
      <p:sp>
        <p:nvSpPr>
          <p:cNvPr id="7" name="Shape 4"/>
          <p:cNvSpPr/>
          <p:nvPr/>
        </p:nvSpPr>
        <p:spPr>
          <a:xfrm>
            <a:off x="285750" y="885825"/>
            <a:ext cx="4071938" cy="2478881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885825"/>
            <a:ext cx="28575" cy="2478881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021556"/>
            <a:ext cx="178594" cy="1428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28650" y="994767"/>
            <a:ext cx="73067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Technique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392906" y="1262658"/>
            <a:ext cx="3406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Used 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733546" y="1262658"/>
            <a:ext cx="8684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GridSearchCV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1602042" y="1262658"/>
            <a:ext cx="257869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3-fold cross-validation to find optimal 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392906" y="1462683"/>
            <a:ext cx="27241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parameters for the Gradient Boosting model.</a:t>
            </a:r>
            <a:endParaRPr lang="en-US" sz="942" dirty="0"/>
          </a:p>
        </p:txBody>
      </p:sp>
      <p:sp>
        <p:nvSpPr>
          <p:cNvPr id="15" name="Text 11"/>
          <p:cNvSpPr/>
          <p:nvPr/>
        </p:nvSpPr>
        <p:spPr>
          <a:xfrm>
            <a:off x="392906" y="1764506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Parameters Tuned:</a:t>
            </a:r>
            <a:endParaRPr lang="en-US" sz="942" dirty="0"/>
          </a:p>
        </p:txBody>
      </p:sp>
      <p:sp>
        <p:nvSpPr>
          <p:cNvPr id="16" name="Shape 12"/>
          <p:cNvSpPr/>
          <p:nvPr/>
        </p:nvSpPr>
        <p:spPr>
          <a:xfrm>
            <a:off x="392906" y="2071688"/>
            <a:ext cx="1823219" cy="314325"/>
          </a:xfrm>
          <a:prstGeom prst="rect">
            <a:avLst/>
          </a:prstGeom>
          <a:solidFill>
            <a:srgbClr val="3498DB">
              <a:alpha val="40000"/>
            </a:srgbClr>
          </a:solidFill>
          <a:ln/>
        </p:spPr>
      </p:sp>
      <p:sp>
        <p:nvSpPr>
          <p:cNvPr id="17" name="Text 13"/>
          <p:cNvSpPr/>
          <p:nvPr/>
        </p:nvSpPr>
        <p:spPr>
          <a:xfrm>
            <a:off x="392906" y="2071688"/>
            <a:ext cx="1823219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Parameter</a:t>
            </a:r>
            <a:endParaRPr lang="en-US" sz="837" dirty="0"/>
          </a:p>
        </p:txBody>
      </p:sp>
      <p:sp>
        <p:nvSpPr>
          <p:cNvPr id="18" name="Shape 14"/>
          <p:cNvSpPr/>
          <p:nvPr/>
        </p:nvSpPr>
        <p:spPr>
          <a:xfrm>
            <a:off x="2216125" y="2071688"/>
            <a:ext cx="2034406" cy="314325"/>
          </a:xfrm>
          <a:prstGeom prst="rect">
            <a:avLst/>
          </a:prstGeom>
          <a:solidFill>
            <a:srgbClr val="3498DB">
              <a:alpha val="40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2216125" y="2071688"/>
            <a:ext cx="2034406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Values Tested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392906" y="2386013"/>
            <a:ext cx="1823219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learning_rate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2216125" y="2386013"/>
            <a:ext cx="203440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[0.01, 0.05, 0.1]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392906" y="2678906"/>
            <a:ext cx="1823219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n_estimators</a:t>
            </a:r>
            <a:endParaRPr lang="en-US" sz="837" dirty="0"/>
          </a:p>
        </p:txBody>
      </p:sp>
      <p:sp>
        <p:nvSpPr>
          <p:cNvPr id="23" name="Text 19"/>
          <p:cNvSpPr/>
          <p:nvPr/>
        </p:nvSpPr>
        <p:spPr>
          <a:xfrm>
            <a:off x="2216125" y="2678906"/>
            <a:ext cx="203440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[100, 200, 300]</a:t>
            </a:r>
            <a:endParaRPr lang="en-US" sz="837" dirty="0"/>
          </a:p>
        </p:txBody>
      </p:sp>
      <p:sp>
        <p:nvSpPr>
          <p:cNvPr id="24" name="Text 20"/>
          <p:cNvSpPr/>
          <p:nvPr/>
        </p:nvSpPr>
        <p:spPr>
          <a:xfrm>
            <a:off x="392906" y="2971800"/>
            <a:ext cx="1823219" cy="285750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max_depth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2216125" y="2971800"/>
            <a:ext cx="2034406" cy="285750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[3, 5, 7]</a:t>
            </a:r>
            <a:endParaRPr lang="en-US" sz="837" dirty="0"/>
          </a:p>
        </p:txBody>
      </p:sp>
      <p:sp>
        <p:nvSpPr>
          <p:cNvPr id="26" name="Shape 22"/>
          <p:cNvSpPr/>
          <p:nvPr/>
        </p:nvSpPr>
        <p:spPr>
          <a:xfrm>
            <a:off x="285750" y="3507581"/>
            <a:ext cx="4071938" cy="1243013"/>
          </a:xfrm>
          <a:prstGeom prst="rect">
            <a:avLst/>
          </a:prstGeom>
          <a:solidFill>
            <a:srgbClr val="2ECC71">
              <a:alpha val="20000"/>
            </a:srgbClr>
          </a:solidFill>
          <a:ln/>
        </p:spPr>
      </p:sp>
      <p:sp>
        <p:nvSpPr>
          <p:cNvPr id="27" name="Shape 23"/>
          <p:cNvSpPr/>
          <p:nvPr/>
        </p:nvSpPr>
        <p:spPr>
          <a:xfrm>
            <a:off x="285750" y="3507581"/>
            <a:ext cx="28575" cy="1243013"/>
          </a:xfrm>
          <a:prstGeom prst="rect">
            <a:avLst/>
          </a:prstGeom>
          <a:solidFill>
            <a:srgbClr val="2ECC71"/>
          </a:solidFill>
          <a:ln/>
        </p:spPr>
      </p:sp>
      <p:pic>
        <p:nvPicPr>
          <p:cNvPr id="2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3643313"/>
            <a:ext cx="160734" cy="142875"/>
          </a:xfrm>
          <a:prstGeom prst="rect">
            <a:avLst/>
          </a:prstGeom>
        </p:spPr>
      </p:pic>
      <p:sp>
        <p:nvSpPr>
          <p:cNvPr id="29" name="Text 24"/>
          <p:cNvSpPr/>
          <p:nvPr/>
        </p:nvSpPr>
        <p:spPr>
          <a:xfrm>
            <a:off x="610791" y="3616523"/>
            <a:ext cx="166421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Parameters Found</a:t>
            </a:r>
            <a:endParaRPr lang="en-US" sz="1046" dirty="0"/>
          </a:p>
        </p:txBody>
      </p:sp>
      <p:sp>
        <p:nvSpPr>
          <p:cNvPr id="30" name="Text 25"/>
          <p:cNvSpPr/>
          <p:nvPr/>
        </p:nvSpPr>
        <p:spPr>
          <a:xfrm>
            <a:off x="564356" y="3879056"/>
            <a:ext cx="7961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learning_rate:</a:t>
            </a:r>
            <a:endParaRPr lang="en-US" sz="837" dirty="0"/>
          </a:p>
        </p:txBody>
      </p:sp>
      <p:sp>
        <p:nvSpPr>
          <p:cNvPr id="31" name="Text 26"/>
          <p:cNvSpPr/>
          <p:nvPr/>
        </p:nvSpPr>
        <p:spPr>
          <a:xfrm>
            <a:off x="1390185" y="3879056"/>
            <a:ext cx="1633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0.1</a:t>
            </a:r>
            <a:endParaRPr lang="en-US" sz="837" dirty="0"/>
          </a:p>
        </p:txBody>
      </p:sp>
      <p:sp>
        <p:nvSpPr>
          <p:cNvPr id="32" name="Text 27"/>
          <p:cNvSpPr/>
          <p:nvPr/>
        </p:nvSpPr>
        <p:spPr>
          <a:xfrm>
            <a:off x="564356" y="4079081"/>
            <a:ext cx="7738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n_estimators:</a:t>
            </a:r>
            <a:endParaRPr lang="en-US" sz="837" dirty="0"/>
          </a:p>
        </p:txBody>
      </p:sp>
      <p:sp>
        <p:nvSpPr>
          <p:cNvPr id="33" name="Text 28"/>
          <p:cNvSpPr/>
          <p:nvPr/>
        </p:nvSpPr>
        <p:spPr>
          <a:xfrm>
            <a:off x="1367889" y="4079081"/>
            <a:ext cx="1961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200</a:t>
            </a:r>
            <a:endParaRPr lang="en-US" sz="837" dirty="0"/>
          </a:p>
        </p:txBody>
      </p:sp>
      <p:sp>
        <p:nvSpPr>
          <p:cNvPr id="34" name="Text 29"/>
          <p:cNvSpPr/>
          <p:nvPr/>
        </p:nvSpPr>
        <p:spPr>
          <a:xfrm>
            <a:off x="564356" y="4279106"/>
            <a:ext cx="6638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max_depth:</a:t>
            </a:r>
            <a:endParaRPr lang="en-US" sz="837" dirty="0"/>
          </a:p>
        </p:txBody>
      </p:sp>
      <p:sp>
        <p:nvSpPr>
          <p:cNvPr id="35" name="Text 30"/>
          <p:cNvSpPr/>
          <p:nvPr/>
        </p:nvSpPr>
        <p:spPr>
          <a:xfrm>
            <a:off x="1257942" y="4279106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36" name="Text 31"/>
          <p:cNvSpPr/>
          <p:nvPr/>
        </p:nvSpPr>
        <p:spPr>
          <a:xfrm>
            <a:off x="392906" y="4504134"/>
            <a:ext cx="12896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ROC AUC score on CV: </a:t>
            </a:r>
            <a:endParaRPr lang="en-US" sz="732" dirty="0"/>
          </a:p>
        </p:txBody>
      </p:sp>
      <p:sp>
        <p:nvSpPr>
          <p:cNvPr id="37" name="Text 32"/>
          <p:cNvSpPr/>
          <p:nvPr/>
        </p:nvSpPr>
        <p:spPr>
          <a:xfrm>
            <a:off x="1682576" y="4504134"/>
            <a:ext cx="3145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0.7291</a:t>
            </a:r>
            <a:endParaRPr lang="en-US" sz="732" dirty="0"/>
          </a:p>
        </p:txBody>
      </p:sp>
      <p:sp>
        <p:nvSpPr>
          <p:cNvPr id="38" name="Shape 33"/>
          <p:cNvSpPr/>
          <p:nvPr/>
        </p:nvSpPr>
        <p:spPr>
          <a:xfrm>
            <a:off x="285750" y="4893469"/>
            <a:ext cx="4071938" cy="1500188"/>
          </a:xfrm>
          <a:prstGeom prst="rect">
            <a:avLst/>
          </a:prstGeom>
          <a:solidFill>
            <a:srgbClr val="E74C3C">
              <a:alpha val="20000"/>
            </a:srgbClr>
          </a:solidFill>
          <a:ln/>
        </p:spPr>
      </p:sp>
      <p:sp>
        <p:nvSpPr>
          <p:cNvPr id="39" name="Shape 34"/>
          <p:cNvSpPr/>
          <p:nvPr/>
        </p:nvSpPr>
        <p:spPr>
          <a:xfrm>
            <a:off x="285750" y="4893469"/>
            <a:ext cx="28575" cy="1500188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4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5029200"/>
            <a:ext cx="142875" cy="142875"/>
          </a:xfrm>
          <a:prstGeom prst="rect">
            <a:avLst/>
          </a:prstGeom>
        </p:spPr>
      </p:pic>
      <p:sp>
        <p:nvSpPr>
          <p:cNvPr id="41" name="Text 35"/>
          <p:cNvSpPr/>
          <p:nvPr/>
        </p:nvSpPr>
        <p:spPr>
          <a:xfrm>
            <a:off x="592931" y="5002411"/>
            <a:ext cx="52021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Results</a:t>
            </a:r>
            <a:endParaRPr lang="en-US" sz="1046" dirty="0"/>
          </a:p>
        </p:txBody>
      </p:sp>
      <p:sp>
        <p:nvSpPr>
          <p:cNvPr id="42" name="Text 36"/>
          <p:cNvSpPr/>
          <p:nvPr/>
        </p:nvSpPr>
        <p:spPr>
          <a:xfrm>
            <a:off x="392906" y="5257800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optimized model achieved:</a:t>
            </a:r>
            <a:endParaRPr lang="en-US" sz="942" dirty="0"/>
          </a:p>
        </p:txBody>
      </p:sp>
      <p:sp>
        <p:nvSpPr>
          <p:cNvPr id="43" name="Text 37"/>
          <p:cNvSpPr/>
          <p:nvPr/>
        </p:nvSpPr>
        <p:spPr>
          <a:xfrm>
            <a:off x="564356" y="5522119"/>
            <a:ext cx="9945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 set AUC-ROC: </a:t>
            </a:r>
            <a:endParaRPr lang="en-US" sz="837" dirty="0"/>
          </a:p>
        </p:txBody>
      </p:sp>
      <p:sp>
        <p:nvSpPr>
          <p:cNvPr id="44" name="Text 38"/>
          <p:cNvSpPr/>
          <p:nvPr/>
        </p:nvSpPr>
        <p:spPr>
          <a:xfrm>
            <a:off x="1558900" y="5522119"/>
            <a:ext cx="3594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0.7264</a:t>
            </a:r>
            <a:endParaRPr lang="en-US" sz="837" dirty="0"/>
          </a:p>
        </p:txBody>
      </p:sp>
      <p:sp>
        <p:nvSpPr>
          <p:cNvPr id="45" name="Text 39"/>
          <p:cNvSpPr/>
          <p:nvPr/>
        </p:nvSpPr>
        <p:spPr>
          <a:xfrm>
            <a:off x="564356" y="5715000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Balanced learning rate for stable convergence</a:t>
            </a:r>
            <a:endParaRPr lang="en-US" sz="837" dirty="0"/>
          </a:p>
        </p:txBody>
      </p:sp>
      <p:sp>
        <p:nvSpPr>
          <p:cNvPr id="46" name="Text 40"/>
          <p:cNvSpPr/>
          <p:nvPr/>
        </p:nvSpPr>
        <p:spPr>
          <a:xfrm>
            <a:off x="564356" y="5915025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Optimal tree depth to prevent overfitting</a:t>
            </a:r>
            <a:endParaRPr lang="en-US" sz="837" dirty="0"/>
          </a:p>
        </p:txBody>
      </p:sp>
      <p:sp>
        <p:nvSpPr>
          <p:cNvPr id="47" name="Text 41"/>
          <p:cNvSpPr/>
          <p:nvPr/>
        </p:nvSpPr>
        <p:spPr>
          <a:xfrm>
            <a:off x="564356" y="6115050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Sufficient estimators for robust predictions</a:t>
            </a:r>
            <a:endParaRPr lang="en-US" sz="837" dirty="0"/>
          </a:p>
        </p:txBody>
      </p:sp>
      <p:pic>
        <p:nvPicPr>
          <p:cNvPr id="4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0" y="2210991"/>
            <a:ext cx="3571875" cy="2857500"/>
          </a:xfrm>
          <a:prstGeom prst="rect">
            <a:avLst/>
          </a:prstGeom>
        </p:spPr>
      </p:pic>
      <p:sp>
        <p:nvSpPr>
          <p:cNvPr id="49" name="Text 42"/>
          <p:cNvSpPr/>
          <p:nvPr/>
        </p:nvSpPr>
        <p:spPr>
          <a:xfrm>
            <a:off x="285750" y="6386513"/>
            <a:ext cx="233980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| Hyperparameter Tuning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293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5468" y="150019"/>
            <a:ext cx="5089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Presenter: </a:t>
            </a:r>
            <a:endParaRPr lang="en-US" sz="732" dirty="0"/>
          </a:p>
        </p:txBody>
      </p:sp>
      <p:sp>
        <p:nvSpPr>
          <p:cNvPr id="4" name="Text 1"/>
          <p:cNvSpPr/>
          <p:nvPr/>
        </p:nvSpPr>
        <p:spPr>
          <a:xfrm>
            <a:off x="8004432" y="150019"/>
            <a:ext cx="85381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 Venkatesh S</a:t>
            </a:r>
            <a:endParaRPr lang="en-US" sz="732" dirty="0"/>
          </a:p>
        </p:txBody>
      </p:sp>
      <p:sp>
        <p:nvSpPr>
          <p:cNvPr id="5" name="Text 2"/>
          <p:cNvSpPr/>
          <p:nvPr/>
        </p:nvSpPr>
        <p:spPr>
          <a:xfrm>
            <a:off x="7495468" y="292894"/>
            <a:ext cx="136278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 7-Jul-2025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Final Model Performance</a:t>
            </a:r>
            <a:endParaRPr lang="en-US" sz="2025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14400"/>
            <a:ext cx="107156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50056" y="887611"/>
            <a:ext cx="255118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Gradient Boosting Model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285750" y="1171575"/>
            <a:ext cx="37147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After hyperparameter tuning, our final model demonstrates solid performance in loan default prediction.</a:t>
            </a:r>
            <a:endParaRPr lang="en-US" sz="942" dirty="0"/>
          </a:p>
        </p:txBody>
      </p:sp>
      <p:sp>
        <p:nvSpPr>
          <p:cNvPr id="10" name="Shape 6"/>
          <p:cNvSpPr/>
          <p:nvPr/>
        </p:nvSpPr>
        <p:spPr>
          <a:xfrm>
            <a:off x="285750" y="1743075"/>
            <a:ext cx="3714750" cy="110013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285750" y="1743075"/>
            <a:ext cx="28575" cy="110013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1882378"/>
            <a:ext cx="128588" cy="12858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592931" y="1850231"/>
            <a:ext cx="96016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AUC-ROC Score</a:t>
            </a:r>
            <a:endParaRPr lang="en-US" sz="942" dirty="0"/>
          </a:p>
        </p:txBody>
      </p:sp>
      <p:sp>
        <p:nvSpPr>
          <p:cNvPr id="14" name="Text 9"/>
          <p:cNvSpPr/>
          <p:nvPr/>
        </p:nvSpPr>
        <p:spPr>
          <a:xfrm>
            <a:off x="392906" y="2100263"/>
            <a:ext cx="35004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Area Under the ROC curve - measures ability to distinguish between classes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392906" y="2478881"/>
            <a:ext cx="35004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0.7264</a:t>
            </a:r>
            <a:endParaRPr lang="en-US" sz="1350" dirty="0"/>
          </a:p>
        </p:txBody>
      </p:sp>
      <p:sp>
        <p:nvSpPr>
          <p:cNvPr id="16" name="Shape 11"/>
          <p:cNvSpPr/>
          <p:nvPr/>
        </p:nvSpPr>
        <p:spPr>
          <a:xfrm>
            <a:off x="285750" y="2950369"/>
            <a:ext cx="3714750" cy="92868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17" name="Shape 12"/>
          <p:cNvSpPr/>
          <p:nvPr/>
        </p:nvSpPr>
        <p:spPr>
          <a:xfrm>
            <a:off x="285750" y="2950369"/>
            <a:ext cx="28575" cy="92868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3089672"/>
            <a:ext cx="128588" cy="12858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592931" y="3057525"/>
            <a:ext cx="15438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Precision (Default Class)</a:t>
            </a:r>
            <a:endParaRPr lang="en-US" sz="942" dirty="0"/>
          </a:p>
        </p:txBody>
      </p:sp>
      <p:sp>
        <p:nvSpPr>
          <p:cNvPr id="20" name="Text 14"/>
          <p:cNvSpPr/>
          <p:nvPr/>
        </p:nvSpPr>
        <p:spPr>
          <a:xfrm>
            <a:off x="392906" y="3307556"/>
            <a:ext cx="35004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When model predicts default, it's correct 40% of the time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392906" y="3514725"/>
            <a:ext cx="35004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0.40</a:t>
            </a:r>
            <a:endParaRPr lang="en-US" sz="1350" dirty="0"/>
          </a:p>
        </p:txBody>
      </p:sp>
      <p:sp>
        <p:nvSpPr>
          <p:cNvPr id="22" name="Shape 16"/>
          <p:cNvSpPr/>
          <p:nvPr/>
        </p:nvSpPr>
        <p:spPr>
          <a:xfrm>
            <a:off x="285750" y="3986213"/>
            <a:ext cx="3714750" cy="92868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23" name="Shape 17"/>
          <p:cNvSpPr/>
          <p:nvPr/>
        </p:nvSpPr>
        <p:spPr>
          <a:xfrm>
            <a:off x="285750" y="3986213"/>
            <a:ext cx="28575" cy="92868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4125516"/>
            <a:ext cx="128588" cy="128588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592931" y="4093369"/>
            <a:ext cx="13418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Recall (Default Class)</a:t>
            </a:r>
            <a:endParaRPr lang="en-US" sz="942" dirty="0"/>
          </a:p>
        </p:txBody>
      </p:sp>
      <p:sp>
        <p:nvSpPr>
          <p:cNvPr id="26" name="Text 19"/>
          <p:cNvSpPr/>
          <p:nvPr/>
        </p:nvSpPr>
        <p:spPr>
          <a:xfrm>
            <a:off x="392906" y="4343400"/>
            <a:ext cx="35004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identifies 4% of actual defaults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392906" y="4550569"/>
            <a:ext cx="35004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0.04</a:t>
            </a:r>
            <a:endParaRPr lang="en-US" sz="1350" dirty="0"/>
          </a:p>
        </p:txBody>
      </p:sp>
      <p:sp>
        <p:nvSpPr>
          <p:cNvPr id="28" name="Shape 21"/>
          <p:cNvSpPr/>
          <p:nvPr/>
        </p:nvSpPr>
        <p:spPr>
          <a:xfrm>
            <a:off x="285750" y="5022056"/>
            <a:ext cx="3714750" cy="621506"/>
          </a:xfrm>
          <a:prstGeom prst="rect">
            <a:avLst/>
          </a:prstGeom>
          <a:solidFill>
            <a:srgbClr val="E74C3C">
              <a:alpha val="20000"/>
            </a:srgbClr>
          </a:solidFill>
          <a:ln/>
        </p:spPr>
      </p:sp>
      <p:sp>
        <p:nvSpPr>
          <p:cNvPr id="29" name="Shape 22"/>
          <p:cNvSpPr/>
          <p:nvPr/>
        </p:nvSpPr>
        <p:spPr>
          <a:xfrm>
            <a:off x="285750" y="5022056"/>
            <a:ext cx="28575" cy="621506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5132784"/>
            <a:ext cx="100013" cy="100013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528638" y="5114925"/>
            <a:ext cx="59217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Insight:</a:t>
            </a:r>
            <a:endParaRPr lang="en-US" sz="732" dirty="0"/>
          </a:p>
        </p:txBody>
      </p:sp>
      <p:sp>
        <p:nvSpPr>
          <p:cNvPr id="32" name="Text 24"/>
          <p:cNvSpPr/>
          <p:nvPr/>
        </p:nvSpPr>
        <p:spPr>
          <a:xfrm>
            <a:off x="1120815" y="5114925"/>
            <a:ext cx="249442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model is conservative, prioritizing precision over </a:t>
            </a:r>
            <a:endParaRPr lang="en-US" sz="732" dirty="0"/>
          </a:p>
        </p:txBody>
      </p:sp>
      <p:sp>
        <p:nvSpPr>
          <p:cNvPr id="33" name="Text 25"/>
          <p:cNvSpPr/>
          <p:nvPr/>
        </p:nvSpPr>
        <p:spPr>
          <a:xfrm>
            <a:off x="371475" y="5264944"/>
            <a:ext cx="297408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recall. This is typical for highly imbalanced datasets and may be </a:t>
            </a:r>
            <a:endParaRPr lang="en-US" sz="732" dirty="0"/>
          </a:p>
        </p:txBody>
      </p:sp>
      <p:sp>
        <p:nvSpPr>
          <p:cNvPr id="34" name="Text 26"/>
          <p:cNvSpPr/>
          <p:nvPr/>
        </p:nvSpPr>
        <p:spPr>
          <a:xfrm>
            <a:off x="371475" y="5414963"/>
            <a:ext cx="21230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appropriate for risk-averse lending decisions.</a:t>
            </a:r>
            <a:endParaRPr lang="en-US" sz="732" dirty="0"/>
          </a:p>
        </p:txBody>
      </p:sp>
      <p:sp>
        <p:nvSpPr>
          <p:cNvPr id="35" name="Shape 27"/>
          <p:cNvSpPr/>
          <p:nvPr/>
        </p:nvSpPr>
        <p:spPr>
          <a:xfrm>
            <a:off x="4572000" y="1764506"/>
            <a:ext cx="4286250" cy="30003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6" name="Text 28"/>
          <p:cNvSpPr/>
          <p:nvPr/>
        </p:nvSpPr>
        <p:spPr>
          <a:xfrm>
            <a:off x="4679156" y="1871663"/>
            <a:ext cx="40719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Metrics Breakdown</a:t>
            </a:r>
            <a:endParaRPr lang="en-US" sz="1046" dirty="0"/>
          </a:p>
        </p:txBody>
      </p:sp>
      <p:pic>
        <p:nvPicPr>
          <p:cNvPr id="3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156" y="2157413"/>
            <a:ext cx="4071938" cy="2500313"/>
          </a:xfrm>
          <a:prstGeom prst="rect">
            <a:avLst/>
          </a:prstGeom>
        </p:spPr>
      </p:pic>
      <p:sp>
        <p:nvSpPr>
          <p:cNvPr id="38" name="Text 29"/>
          <p:cNvSpPr/>
          <p:nvPr/>
        </p:nvSpPr>
        <p:spPr>
          <a:xfrm>
            <a:off x="285750" y="5636419"/>
            <a:ext cx="23880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| Final Model Performance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76493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 Architecture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4221761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1028700"/>
            <a:ext cx="2143125" cy="3936011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285750" y="5321898"/>
            <a:ext cx="2571750" cy="115728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7" name="Shape 3"/>
          <p:cNvSpPr/>
          <p:nvPr/>
        </p:nvSpPr>
        <p:spPr>
          <a:xfrm>
            <a:off x="285750" y="5321898"/>
            <a:ext cx="28575" cy="115728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5457630"/>
            <a:ext cx="178594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8650" y="5430841"/>
            <a:ext cx="82624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ML Pipeline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392906" y="5686230"/>
            <a:ext cx="235743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Handles data ingestion, preprocessing, feature engineering, and model training with automated workflows for reproducibility.</a:t>
            </a:r>
            <a:endParaRPr lang="en-US" sz="837" dirty="0"/>
          </a:p>
        </p:txBody>
      </p:sp>
      <p:sp>
        <p:nvSpPr>
          <p:cNvPr id="11" name="Shape 6"/>
          <p:cNvSpPr/>
          <p:nvPr/>
        </p:nvSpPr>
        <p:spPr>
          <a:xfrm>
            <a:off x="3286125" y="5321898"/>
            <a:ext cx="2571750" cy="115728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12" name="Shape 7"/>
          <p:cNvSpPr/>
          <p:nvPr/>
        </p:nvSpPr>
        <p:spPr>
          <a:xfrm>
            <a:off x="3286125" y="5321898"/>
            <a:ext cx="28575" cy="115728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281" y="5457630"/>
            <a:ext cx="142875" cy="1428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3593306" y="5430841"/>
            <a:ext cx="159492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Serving Infrastructure</a:t>
            </a:r>
            <a:endParaRPr lang="en-US" sz="1046" dirty="0"/>
          </a:p>
        </p:txBody>
      </p:sp>
      <p:sp>
        <p:nvSpPr>
          <p:cNvPr id="15" name="Text 9"/>
          <p:cNvSpPr/>
          <p:nvPr/>
        </p:nvSpPr>
        <p:spPr>
          <a:xfrm>
            <a:off x="3393281" y="5686230"/>
            <a:ext cx="235743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Manages model versioning, deployment, and API endpoints for real-time loan default predictions in production.</a:t>
            </a:r>
            <a:endParaRPr lang="en-US" sz="837" dirty="0"/>
          </a:p>
        </p:txBody>
      </p:sp>
      <p:sp>
        <p:nvSpPr>
          <p:cNvPr id="16" name="Shape 10"/>
          <p:cNvSpPr/>
          <p:nvPr/>
        </p:nvSpPr>
        <p:spPr>
          <a:xfrm>
            <a:off x="6286500" y="5321898"/>
            <a:ext cx="2571750" cy="1157288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17" name="Shape 11"/>
          <p:cNvSpPr/>
          <p:nvPr/>
        </p:nvSpPr>
        <p:spPr>
          <a:xfrm>
            <a:off x="6286500" y="5321898"/>
            <a:ext cx="28575" cy="115728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656" y="5457630"/>
            <a:ext cx="142875" cy="14287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6593681" y="5430841"/>
            <a:ext cx="80383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Monitoring</a:t>
            </a:r>
            <a:endParaRPr lang="en-US" sz="1046" dirty="0"/>
          </a:p>
        </p:txBody>
      </p:sp>
      <p:sp>
        <p:nvSpPr>
          <p:cNvPr id="20" name="Text 13"/>
          <p:cNvSpPr/>
          <p:nvPr/>
        </p:nvSpPr>
        <p:spPr>
          <a:xfrm>
            <a:off x="6393656" y="5686230"/>
            <a:ext cx="235743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Continuously tracks model performance, data drift, and triggers alerts when metrics fall below thresholds.</a:t>
            </a:r>
            <a:endParaRPr lang="en-US" sz="837" dirty="0"/>
          </a:p>
        </p:txBody>
      </p:sp>
      <p:sp>
        <p:nvSpPr>
          <p:cNvPr id="21" name="Text 14"/>
          <p:cNvSpPr/>
          <p:nvPr/>
        </p:nvSpPr>
        <p:spPr>
          <a:xfrm>
            <a:off x="285750" y="6472042"/>
            <a:ext cx="214817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| System Architecture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650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Solution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14400"/>
            <a:ext cx="107156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0056" y="887611"/>
            <a:ext cx="106014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Value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285750" y="1171575"/>
            <a:ext cx="40719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 loan default prediction model provides significant business value through three key areas:</a:t>
            </a:r>
            <a:endParaRPr lang="en-US" sz="942" dirty="0"/>
          </a:p>
        </p:txBody>
      </p:sp>
      <p:sp>
        <p:nvSpPr>
          <p:cNvPr id="7" name="Shape 3"/>
          <p:cNvSpPr/>
          <p:nvPr/>
        </p:nvSpPr>
        <p:spPr>
          <a:xfrm>
            <a:off x="285750" y="1743075"/>
            <a:ext cx="4071938" cy="1035844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285750" y="1743075"/>
            <a:ext cx="28575" cy="1035844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1882378"/>
            <a:ext cx="144661" cy="1285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9005" y="1850231"/>
            <a:ext cx="170018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Informed Decision Making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564356" y="2107406"/>
            <a:ext cx="5815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Provides a </a:t>
            </a:r>
            <a:endParaRPr lang="en-US" sz="837" dirty="0"/>
          </a:p>
        </p:txBody>
      </p:sp>
      <p:sp>
        <p:nvSpPr>
          <p:cNvPr id="12" name="Text 7"/>
          <p:cNvSpPr/>
          <p:nvPr/>
        </p:nvSpPr>
        <p:spPr>
          <a:xfrm>
            <a:off x="1145930" y="2107406"/>
            <a:ext cx="5476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 score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1693543" y="2107406"/>
            <a:ext cx="12566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each loan applicant</a:t>
            </a:r>
            <a:endParaRPr lang="en-US" sz="837" dirty="0"/>
          </a:p>
        </p:txBody>
      </p:sp>
      <p:sp>
        <p:nvSpPr>
          <p:cNvPr id="14" name="Text 9"/>
          <p:cNvSpPr/>
          <p:nvPr/>
        </p:nvSpPr>
        <p:spPr>
          <a:xfrm>
            <a:off x="564356" y="2300288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Enables data-driven lending decisions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564356" y="2500313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Identifies high-risk applicants early in the process</a:t>
            </a:r>
            <a:endParaRPr lang="en-US" sz="837" dirty="0"/>
          </a:p>
        </p:txBody>
      </p:sp>
      <p:sp>
        <p:nvSpPr>
          <p:cNvPr id="16" name="Shape 11"/>
          <p:cNvSpPr/>
          <p:nvPr/>
        </p:nvSpPr>
        <p:spPr>
          <a:xfrm>
            <a:off x="285750" y="2921794"/>
            <a:ext cx="4071938" cy="1035844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17" name="Shape 12"/>
          <p:cNvSpPr/>
          <p:nvPr/>
        </p:nvSpPr>
        <p:spPr>
          <a:xfrm>
            <a:off x="285750" y="2921794"/>
            <a:ext cx="28575" cy="1035844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3061097"/>
            <a:ext cx="160734" cy="12858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625078" y="3028950"/>
            <a:ext cx="129114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 Automation</a:t>
            </a:r>
            <a:endParaRPr lang="en-US" sz="942" dirty="0"/>
          </a:p>
        </p:txBody>
      </p:sp>
      <p:sp>
        <p:nvSpPr>
          <p:cNvPr id="20" name="Text 14"/>
          <p:cNvSpPr/>
          <p:nvPr/>
        </p:nvSpPr>
        <p:spPr>
          <a:xfrm>
            <a:off x="564356" y="3278981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Automates loan approvals for low-risk applicants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564356" y="3486150"/>
            <a:ext cx="17201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Reduces manual review time by </a:t>
            </a:r>
            <a:endParaRPr lang="en-US" sz="837" dirty="0"/>
          </a:p>
        </p:txBody>
      </p:sp>
      <p:sp>
        <p:nvSpPr>
          <p:cNvPr id="22" name="Text 16"/>
          <p:cNvSpPr/>
          <p:nvPr/>
        </p:nvSpPr>
        <p:spPr>
          <a:xfrm>
            <a:off x="2284465" y="3486150"/>
            <a:ext cx="2337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40%</a:t>
            </a:r>
            <a:endParaRPr lang="en-US" sz="837" dirty="0"/>
          </a:p>
        </p:txBody>
      </p:sp>
      <p:sp>
        <p:nvSpPr>
          <p:cNvPr id="23" name="Text 17"/>
          <p:cNvSpPr/>
          <p:nvPr/>
        </p:nvSpPr>
        <p:spPr>
          <a:xfrm>
            <a:off x="564356" y="3679031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Increases processing capacity without additional staff</a:t>
            </a:r>
            <a:endParaRPr lang="en-US" sz="837" dirty="0"/>
          </a:p>
        </p:txBody>
      </p:sp>
      <p:sp>
        <p:nvSpPr>
          <p:cNvPr id="24" name="Shape 18"/>
          <p:cNvSpPr/>
          <p:nvPr/>
        </p:nvSpPr>
        <p:spPr>
          <a:xfrm>
            <a:off x="285750" y="4100513"/>
            <a:ext cx="4071938" cy="1035844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25" name="Shape 19"/>
          <p:cNvSpPr/>
          <p:nvPr/>
        </p:nvSpPr>
        <p:spPr>
          <a:xfrm>
            <a:off x="285750" y="4100513"/>
            <a:ext cx="28575" cy="1035844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4239816"/>
            <a:ext cx="128588" cy="128588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592931" y="4207669"/>
            <a:ext cx="181668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Improved Risk Management</a:t>
            </a:r>
            <a:endParaRPr lang="en-US" sz="942" dirty="0"/>
          </a:p>
        </p:txBody>
      </p:sp>
      <p:sp>
        <p:nvSpPr>
          <p:cNvPr id="28" name="Text 21"/>
          <p:cNvSpPr/>
          <p:nvPr/>
        </p:nvSpPr>
        <p:spPr>
          <a:xfrm>
            <a:off x="564356" y="4457700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Monitors overall risk of the loan portfolio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564356" y="4664869"/>
            <a:ext cx="12901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Reduces default rate by 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1854473" y="4664869"/>
            <a:ext cx="2337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25%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564356" y="4857750"/>
            <a:ext cx="36861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Enables proactive intervention for at-risk loans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285750" y="5279231"/>
            <a:ext cx="40719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solution integrates seamlessly with existing loan processing systems, providing immediate value with minimal disruption.</a:t>
            </a:r>
            <a:endParaRPr lang="en-US" sz="942" dirty="0"/>
          </a:p>
        </p:txBody>
      </p:sp>
      <p:sp>
        <p:nvSpPr>
          <p:cNvPr id="33" name="Shape 26"/>
          <p:cNvSpPr/>
          <p:nvPr/>
        </p:nvSpPr>
        <p:spPr>
          <a:xfrm>
            <a:off x="5000625" y="1853803"/>
            <a:ext cx="3857625" cy="285750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4" name="Text 27"/>
          <p:cNvSpPr/>
          <p:nvPr/>
        </p:nvSpPr>
        <p:spPr>
          <a:xfrm>
            <a:off x="5107781" y="1960959"/>
            <a:ext cx="36433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Impact</a:t>
            </a:r>
            <a:endParaRPr lang="en-US" sz="1046" dirty="0"/>
          </a:p>
        </p:txBody>
      </p:sp>
      <p:pic>
        <p:nvPicPr>
          <p:cNvPr id="3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781" y="2246709"/>
            <a:ext cx="3643313" cy="2643188"/>
          </a:xfrm>
          <a:prstGeom prst="rect">
            <a:avLst/>
          </a:prstGeom>
        </p:spPr>
      </p:pic>
      <p:sp>
        <p:nvSpPr>
          <p:cNvPr id="36" name="Text 28"/>
          <p:cNvSpPr/>
          <p:nvPr/>
        </p:nvSpPr>
        <p:spPr>
          <a:xfrm>
            <a:off x="285750" y="5672138"/>
            <a:ext cx="20371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CF0F1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Loan Default Prediction | Business Solution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2025-07-07T09:15:04Z</dcterms:created>
  <dcterms:modified xsi:type="dcterms:W3CDTF">2025-07-07T09:15:04Z</dcterms:modified>
</cp:coreProperties>
</file>