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3"/>
  </p:notesMasterIdLst>
  <p:sldIdLst>
    <p:sldId id="270" r:id="rId2"/>
    <p:sldId id="256" r:id="rId3"/>
    <p:sldId id="266" r:id="rId4"/>
    <p:sldId id="267" r:id="rId5"/>
    <p:sldId id="268" r:id="rId6"/>
    <p:sldId id="257" r:id="rId7"/>
    <p:sldId id="271" r:id="rId8"/>
    <p:sldId id="272" r:id="rId9"/>
    <p:sldId id="274" r:id="rId10"/>
    <p:sldId id="275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231F-7249-4B34-923F-82BE63A45AB3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38B4A-6557-429D-A5DF-44A06990E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874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8DF-D52D-48F2-9085-207D1D4FCA83}" type="datetime1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yogi codes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354B-7236-44F1-A33E-205C14B0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35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4732-29DA-4B8E-8880-C1B16D0944C8}" type="datetime1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yogi codes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354B-7236-44F1-A33E-205C14B0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62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D984-4AAD-492B-A99C-B7682BF85DB7}" type="datetime1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yogi codes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354B-7236-44F1-A33E-205C14B0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27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5D7E-C672-4881-A2B1-4AF0F7A1EEDB}" type="datetime1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yogi codes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354B-7236-44F1-A33E-205C14B0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55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508F-ED32-4A1A-9EDB-456E9DE52C01}" type="datetime1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yogi codes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354B-7236-44F1-A33E-205C14B0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18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451D-EEAB-4ACD-8D9C-1BFE8EBD682A}" type="datetime1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yogi codes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354B-7236-44F1-A33E-205C14B0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793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7948-5B22-4DD1-ABB3-5587DAF6B1AA}" type="datetime1">
              <a:rPr lang="en-IN" smtClean="0"/>
              <a:t>22-06-2021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yogi codes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354B-7236-44F1-A33E-205C14B0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95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4333-6B67-45D6-9658-B72F8E0C54DF}" type="datetime1">
              <a:rPr lang="en-IN" smtClean="0"/>
              <a:t>22-06-2021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yogi codes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354B-7236-44F1-A33E-205C14B0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07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B0BE-F036-4384-A93A-0C9AA89FF3BE}" type="datetime1">
              <a:rPr lang="en-IN" smtClean="0"/>
              <a:t>22-06-2021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yogi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354B-7236-44F1-A33E-205C14B0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21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C3F6-F370-48D9-9B0D-B165F796D38E}" type="datetime1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yogi codes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354B-7236-44F1-A33E-205C14B0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57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2613-CEA2-44BC-A5C9-92D749931BF7}" type="datetime1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yogi codes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354B-7236-44F1-A33E-205C14B0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7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EC269-BA45-4D5E-92BA-DBEC6F2B495E}" type="datetime1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yogi codes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9354B-7236-44F1-A33E-205C14B0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22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ullstackpython.com/best-python-resources.html" TargetMode="External"/><Relationship Id="rId2" Type="http://schemas.openxmlformats.org/officeDocument/2006/relationships/hyperlink" Target="http://pythontutor.com/live.html#mode=edit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learnpython.org/" TargetMode="External"/><Relationship Id="rId4" Type="http://schemas.openxmlformats.org/officeDocument/2006/relationships/hyperlink" Target="https://dronebotworkshop.com/python-free-resource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B555A9-9DAE-461F-97E0-277516F96673}"/>
              </a:ext>
            </a:extLst>
          </p:cNvPr>
          <p:cNvSpPr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cap="none" spc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Programming concepts in general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492336-0DB0-4DE8-BE5D-12FA154B2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yogi codes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1E9C52-C644-4071-A1F0-996F19D7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6E89354B-7236-44F1-A33E-205C14B032BA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826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1ED771-7821-4987-B63B-2D50A60F0D67}"/>
              </a:ext>
            </a:extLst>
          </p:cNvPr>
          <p:cNvSpPr/>
          <p:nvPr/>
        </p:nvSpPr>
        <p:spPr>
          <a:xfrm>
            <a:off x="1028700" y="190501"/>
            <a:ext cx="2886075" cy="248602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Important links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C81887-DD15-4C9E-9DEF-F10245CF4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yogi codes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A4A2D7-02A7-407B-8C7F-C6E6D169B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89354B-7236-44F1-A33E-205C14B032BA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DEB89-1298-4227-BF7A-DE8682C50A08}"/>
              </a:ext>
            </a:extLst>
          </p:cNvPr>
          <p:cNvSpPr txBox="1"/>
          <p:nvPr/>
        </p:nvSpPr>
        <p:spPr>
          <a:xfrm>
            <a:off x="4913278" y="2676525"/>
            <a:ext cx="6480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http://pythontutor.com/live.html#mode=edit</a:t>
            </a:r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r>
              <a:rPr lang="en-IN" dirty="0">
                <a:hlinkClick r:id="rId3"/>
              </a:rPr>
              <a:t>https://www.fullstackpython.com/best-python-resources.html</a:t>
            </a:r>
            <a:r>
              <a:rPr lang="en-IN" dirty="0"/>
              <a:t> </a:t>
            </a:r>
          </a:p>
          <a:p>
            <a:pPr marL="342900" indent="-342900">
              <a:buAutoNum type="arabicPeriod"/>
            </a:pPr>
            <a:r>
              <a:rPr lang="en-IN" dirty="0">
                <a:hlinkClick r:id="rId4"/>
              </a:rPr>
              <a:t>https://dronebotworkshop.com/python-free-resources/</a:t>
            </a:r>
            <a:r>
              <a:rPr lang="en-IN" dirty="0"/>
              <a:t> </a:t>
            </a:r>
          </a:p>
          <a:p>
            <a:pPr marL="342900" indent="-342900">
              <a:buAutoNum type="arabicPeriod"/>
            </a:pPr>
            <a:r>
              <a:rPr lang="en-IN" dirty="0">
                <a:hlinkClick r:id="rId5"/>
              </a:rPr>
              <a:t>https://www.learnpython.org/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4549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CA7C43-84F9-4929-9478-F3356BA301A1}"/>
              </a:ext>
            </a:extLst>
          </p:cNvPr>
          <p:cNvSpPr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cap="none" spc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9FB146-4342-4847-8F07-9CCF2F53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yogi codes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753F0-E16F-4CA3-8B23-771959A5E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6E89354B-7236-44F1-A33E-205C14B032BA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11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528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CA7C43-84F9-4929-9478-F3356BA301A1}"/>
              </a:ext>
            </a:extLst>
          </p:cNvPr>
          <p:cNvSpPr/>
          <p:nvPr/>
        </p:nvSpPr>
        <p:spPr>
          <a:xfrm>
            <a:off x="1028700" y="190501"/>
            <a:ext cx="2886075" cy="248602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3831BC-A6DB-4DEB-B577-0DB55542194C}"/>
              </a:ext>
            </a:extLst>
          </p:cNvPr>
          <p:cNvSpPr txBox="1"/>
          <p:nvPr/>
        </p:nvSpPr>
        <p:spPr>
          <a:xfrm>
            <a:off x="6521900" y="2595087"/>
            <a:ext cx="44747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Programming is a skill best acquired by practice and examples rather than from books.</a:t>
            </a:r>
          </a:p>
          <a:p>
            <a:endParaRPr lang="en-US" dirty="0"/>
          </a:p>
          <a:p>
            <a:pPr algn="r"/>
            <a:r>
              <a:rPr lang="en-US" dirty="0"/>
              <a:t>-Alan Turing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9FB146-4342-4847-8F07-9CCF2F53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yogi codes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753F0-E16F-4CA3-8B23-771959A5E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354B-7236-44F1-A33E-205C14B032BA}" type="slidenum">
              <a:rPr lang="en-IN" smtClean="0"/>
              <a:t>2</a:t>
            </a:fld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CEB40D-9AC1-47B5-BEA6-02C3E03E28A1}"/>
              </a:ext>
            </a:extLst>
          </p:cNvPr>
          <p:cNvSpPr/>
          <p:nvPr/>
        </p:nvSpPr>
        <p:spPr>
          <a:xfrm>
            <a:off x="2376204" y="4752717"/>
            <a:ext cx="74396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Logic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</a:t>
            </a:r>
            <a:r>
              <a:rPr lang="en-US" sz="5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Syntax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</a:t>
            </a:r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4034889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B8AA95-5352-4495-9DC0-C23C47E26AC3}"/>
              </a:ext>
            </a:extLst>
          </p:cNvPr>
          <p:cNvSpPr/>
          <p:nvPr/>
        </p:nvSpPr>
        <p:spPr>
          <a:xfrm>
            <a:off x="1028700" y="190501"/>
            <a:ext cx="2886075" cy="248602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Logic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1FDF7-6DE4-4F80-96DB-B6F4598C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yogi codes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73132-F771-4819-BF4D-CE2518C0F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354B-7236-44F1-A33E-205C14B032BA}" type="slidenum">
              <a:rPr lang="en-IN" smtClean="0"/>
              <a:t>3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F1AC38-0DE2-4CA2-83D1-958AC06939E1}"/>
              </a:ext>
            </a:extLst>
          </p:cNvPr>
          <p:cNvSpPr txBox="1"/>
          <p:nvPr/>
        </p:nvSpPr>
        <p:spPr>
          <a:xfrm>
            <a:off x="800100" y="4405226"/>
            <a:ext cx="44747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you solve a problem?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pic>
        <p:nvPicPr>
          <p:cNvPr id="1026" name="Picture 2" descr="My Logic is Undeniable - GIF on Imgur">
            <a:extLst>
              <a:ext uri="{FF2B5EF4-FFF2-40B4-BE49-F238E27FC236}">
                <a16:creationId xmlns:a16="http://schemas.microsoft.com/office/drawing/2014/main" id="{54EF53FC-F2A0-4977-8487-4D76EABD348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43099"/>
            <a:ext cx="5283202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954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A9ACA4-06C5-4073-A15B-96861A3632DB}"/>
              </a:ext>
            </a:extLst>
          </p:cNvPr>
          <p:cNvSpPr/>
          <p:nvPr/>
        </p:nvSpPr>
        <p:spPr>
          <a:xfrm>
            <a:off x="1028700" y="190501"/>
            <a:ext cx="2886075" cy="248602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Syntax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E43BA-601F-48F7-871E-A4C22E5E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yogi codes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4F55B-9313-4DA4-908C-593069E9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354B-7236-44F1-A33E-205C14B032BA}" type="slidenum">
              <a:rPr lang="en-IN" smtClean="0"/>
              <a:t>4</a:t>
            </a:fld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79434FD-8862-4777-B7AA-ADE0A8228C2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324" y="1498588"/>
            <a:ext cx="5984226" cy="367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C24D1E-CA12-49A5-B431-632EF71B2566}"/>
              </a:ext>
            </a:extLst>
          </p:cNvPr>
          <p:cNvSpPr txBox="1"/>
          <p:nvPr/>
        </p:nvSpPr>
        <p:spPr>
          <a:xfrm>
            <a:off x="800100" y="4358573"/>
            <a:ext cx="44747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Structure of the language that computer can understand.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4339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3FEBAE-80BC-44DB-A70F-EAC34CA77781}"/>
              </a:ext>
            </a:extLst>
          </p:cNvPr>
          <p:cNvSpPr/>
          <p:nvPr/>
        </p:nvSpPr>
        <p:spPr>
          <a:xfrm>
            <a:off x="1028700" y="190501"/>
            <a:ext cx="2886075" cy="248602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Language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9174D-A2A5-47C6-9F51-DC90BE34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yogi codes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84AB8-6B28-465C-9004-9D8C9240D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354B-7236-44F1-A33E-205C14B032BA}" type="slidenum">
              <a:rPr lang="en-IN" smtClean="0"/>
              <a:t>5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7C693-E2E6-44DA-A652-348A72E7C762}"/>
              </a:ext>
            </a:extLst>
          </p:cNvPr>
          <p:cNvSpPr txBox="1"/>
          <p:nvPr/>
        </p:nvSpPr>
        <p:spPr>
          <a:xfrm>
            <a:off x="800100" y="4358573"/>
            <a:ext cx="44747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Language to communicate with the computer or any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pic>
        <p:nvPicPr>
          <p:cNvPr id="1026" name="Picture 2" descr="Speaking GIFs - Get the best gif on GIFER">
            <a:extLst>
              <a:ext uri="{FF2B5EF4-FFF2-40B4-BE49-F238E27FC236}">
                <a16:creationId xmlns:a16="http://schemas.microsoft.com/office/drawing/2014/main" id="{E1C84B61-6E5F-4437-8268-98423EF5069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5" y="1695450"/>
            <a:ext cx="3333749" cy="346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093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CFAF72-EB4E-4E36-8020-02709011C36B}"/>
              </a:ext>
            </a:extLst>
          </p:cNvPr>
          <p:cNvSpPr/>
          <p:nvPr/>
        </p:nvSpPr>
        <p:spPr>
          <a:xfrm>
            <a:off x="1028700" y="190501"/>
            <a:ext cx="2886075" cy="248602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Problem solving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F4452-D1D1-49B9-BC4B-22AE8929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yogi codes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5DD7C-F3D6-4A93-AE4F-35262733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354B-7236-44F1-A33E-205C14B032BA}" type="slidenum">
              <a:rPr lang="en-IN" smtClean="0"/>
              <a:t>6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F0026E-D152-4DAD-B5B7-ADF7777C9CDE}"/>
              </a:ext>
            </a:extLst>
          </p:cNvPr>
          <p:cNvSpPr txBox="1"/>
          <p:nvPr/>
        </p:nvSpPr>
        <p:spPr>
          <a:xfrm>
            <a:off x="6096000" y="922199"/>
            <a:ext cx="57943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/>
              <a:t>Understand the problem</a:t>
            </a:r>
          </a:p>
          <a:p>
            <a:pPr marL="342900" indent="-342900">
              <a:buAutoNum type="arabicPeriod"/>
            </a:pPr>
            <a:r>
              <a:rPr lang="en-US" sz="3600" dirty="0"/>
              <a:t>Understand the constraints</a:t>
            </a:r>
          </a:p>
          <a:p>
            <a:pPr marL="342900" indent="-342900">
              <a:buAutoNum type="arabicPeriod"/>
            </a:pPr>
            <a:r>
              <a:rPr lang="en-US" sz="3600" dirty="0"/>
              <a:t>Solve the problem</a:t>
            </a:r>
            <a:endParaRPr lang="en-IN" sz="3600" dirty="0"/>
          </a:p>
        </p:txBody>
      </p:sp>
      <p:pic>
        <p:nvPicPr>
          <p:cNvPr id="1026" name="Picture 2" descr="Solving GIFs | Tenor">
            <a:extLst>
              <a:ext uri="{FF2B5EF4-FFF2-40B4-BE49-F238E27FC236}">
                <a16:creationId xmlns:a16="http://schemas.microsoft.com/office/drawing/2014/main" id="{5258FB1B-2DE3-49A3-BD09-75C5D89F9BD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728" y="3273426"/>
            <a:ext cx="5834544" cy="248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273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9713623-0988-4403-9A36-43E94AD20AE1}"/>
              </a:ext>
            </a:extLst>
          </p:cNvPr>
          <p:cNvSpPr/>
          <p:nvPr/>
        </p:nvSpPr>
        <p:spPr>
          <a:xfrm>
            <a:off x="7227728" y="2677885"/>
            <a:ext cx="1660849" cy="683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Machine code</a:t>
            </a:r>
            <a:endParaRPr lang="en-IN" dirty="0"/>
          </a:p>
        </p:txBody>
      </p:sp>
      <p:sp>
        <p:nvSpPr>
          <p:cNvPr id="9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CA7C43-84F9-4929-9478-F3356BA301A1}"/>
              </a:ext>
            </a:extLst>
          </p:cNvPr>
          <p:cNvSpPr/>
          <p:nvPr/>
        </p:nvSpPr>
        <p:spPr>
          <a:xfrm>
            <a:off x="1028700" y="190501"/>
            <a:ext cx="2886075" cy="248602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Compiler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9FB146-4342-4847-8F07-9CCF2F53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yogi codes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753F0-E16F-4CA3-8B23-771959A5E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354B-7236-44F1-A33E-205C14B032BA}" type="slidenum">
              <a:rPr lang="en-IN" smtClean="0"/>
              <a:t>7</a:t>
            </a:fld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8CD988-225C-44EB-952F-B249C4BCFE5A}"/>
              </a:ext>
            </a:extLst>
          </p:cNvPr>
          <p:cNvSpPr/>
          <p:nvPr/>
        </p:nvSpPr>
        <p:spPr>
          <a:xfrm>
            <a:off x="7227728" y="911936"/>
            <a:ext cx="1660849" cy="683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code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35D710-2445-49A1-B81C-14E62038C899}"/>
              </a:ext>
            </a:extLst>
          </p:cNvPr>
          <p:cNvSpPr/>
          <p:nvPr/>
        </p:nvSpPr>
        <p:spPr>
          <a:xfrm>
            <a:off x="7227728" y="2676525"/>
            <a:ext cx="1660849" cy="683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EB91AB-DE21-44B5-BEFD-7C51BEB59E1F}"/>
              </a:ext>
            </a:extLst>
          </p:cNvPr>
          <p:cNvSpPr txBox="1"/>
          <p:nvPr/>
        </p:nvSpPr>
        <p:spPr>
          <a:xfrm>
            <a:off x="800100" y="3786697"/>
            <a:ext cx="57943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/>
              <a:t>Converts H-L language to machine code.</a:t>
            </a:r>
          </a:p>
          <a:p>
            <a:pPr marL="342900" indent="-342900">
              <a:buAutoNum type="arabicPeriod"/>
            </a:pPr>
            <a:r>
              <a:rPr lang="en-US" sz="3600" dirty="0"/>
              <a:t>Machine code (0s and 1s)</a:t>
            </a:r>
          </a:p>
        </p:txBody>
      </p:sp>
    </p:spTree>
    <p:extLst>
      <p:ext uri="{BB962C8B-B14F-4D97-AF65-F5344CB8AC3E}">
        <p14:creationId xmlns:p14="http://schemas.microsoft.com/office/powerpoint/2010/main" val="2241012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CA7C43-84F9-4929-9478-F3356BA301A1}"/>
              </a:ext>
            </a:extLst>
          </p:cNvPr>
          <p:cNvSpPr/>
          <p:nvPr/>
        </p:nvSpPr>
        <p:spPr>
          <a:xfrm>
            <a:off x="1028700" y="190501"/>
            <a:ext cx="2886075" cy="248602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Interpreter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9FB146-4342-4847-8F07-9CCF2F53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yogi codes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753F0-E16F-4CA3-8B23-771959A5E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354B-7236-44F1-A33E-205C14B032BA}" type="slidenum">
              <a:rPr lang="en-IN" smtClean="0"/>
              <a:t>8</a:t>
            </a:fld>
            <a:endParaRPr lang="en-IN"/>
          </a:p>
        </p:txBody>
      </p:sp>
      <p:pic>
        <p:nvPicPr>
          <p:cNvPr id="3074" name="Picture 2" descr="How Does Python Code Run: CPython And Python Difference">
            <a:extLst>
              <a:ext uri="{FF2B5EF4-FFF2-40B4-BE49-F238E27FC236}">
                <a16:creationId xmlns:a16="http://schemas.microsoft.com/office/drawing/2014/main" id="{59938E69-4028-4566-88ED-4B3EF215B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229" y="1455965"/>
            <a:ext cx="6676571" cy="375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983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61C80EF-2BCE-48DA-B383-2B551DF9C27F}"/>
              </a:ext>
            </a:extLst>
          </p:cNvPr>
          <p:cNvSpPr/>
          <p:nvPr/>
        </p:nvSpPr>
        <p:spPr>
          <a:xfrm>
            <a:off x="7335225" y="2876551"/>
            <a:ext cx="1683006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Spyder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97DEA5-EEBE-4367-8993-2B18049552D9}"/>
              </a:ext>
            </a:extLst>
          </p:cNvPr>
          <p:cNvSpPr/>
          <p:nvPr/>
        </p:nvSpPr>
        <p:spPr>
          <a:xfrm>
            <a:off x="7319673" y="2876551"/>
            <a:ext cx="1683006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Jupyter Notebooks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A97E5C-7F22-43F7-A8B4-E9C04EA4B4F5}"/>
              </a:ext>
            </a:extLst>
          </p:cNvPr>
          <p:cNvSpPr/>
          <p:nvPr/>
        </p:nvSpPr>
        <p:spPr>
          <a:xfrm>
            <a:off x="7319673" y="2876551"/>
            <a:ext cx="1683006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Sublime Text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16E706-2174-43A9-B60B-5D2DC5423E3A}"/>
              </a:ext>
            </a:extLst>
          </p:cNvPr>
          <p:cNvSpPr/>
          <p:nvPr/>
        </p:nvSpPr>
        <p:spPr>
          <a:xfrm>
            <a:off x="7327449" y="2876551"/>
            <a:ext cx="1683006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PyCharm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30CCE2-DD77-4FA3-9233-4A6846D730DB}"/>
              </a:ext>
            </a:extLst>
          </p:cNvPr>
          <p:cNvSpPr/>
          <p:nvPr/>
        </p:nvSpPr>
        <p:spPr>
          <a:xfrm>
            <a:off x="7319673" y="2876551"/>
            <a:ext cx="1683006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 Code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943A68-A4F7-4E73-BC74-757FA3665345}"/>
              </a:ext>
            </a:extLst>
          </p:cNvPr>
          <p:cNvSpPr/>
          <p:nvPr/>
        </p:nvSpPr>
        <p:spPr>
          <a:xfrm>
            <a:off x="7311897" y="2876551"/>
            <a:ext cx="1683006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Pydev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717175-3DDF-4BBE-BF19-70A49DCC2D0A}"/>
              </a:ext>
            </a:extLst>
          </p:cNvPr>
          <p:cNvSpPr/>
          <p:nvPr/>
        </p:nvSpPr>
        <p:spPr>
          <a:xfrm>
            <a:off x="7319673" y="2876551"/>
            <a:ext cx="1683006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Anaconda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525F61-73F0-4022-B22B-D46C1E5B46A5}"/>
              </a:ext>
            </a:extLst>
          </p:cNvPr>
          <p:cNvSpPr/>
          <p:nvPr/>
        </p:nvSpPr>
        <p:spPr>
          <a:xfrm>
            <a:off x="7311897" y="2876551"/>
            <a:ext cx="1683006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Atom</a:t>
            </a:r>
            <a:endParaRPr lang="en-IN" dirty="0"/>
          </a:p>
        </p:txBody>
      </p:sp>
      <p:sp>
        <p:nvSpPr>
          <p:cNvPr id="9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CA7C43-84F9-4929-9478-F3356BA301A1}"/>
              </a:ext>
            </a:extLst>
          </p:cNvPr>
          <p:cNvSpPr/>
          <p:nvPr/>
        </p:nvSpPr>
        <p:spPr>
          <a:xfrm>
            <a:off x="1028700" y="190501"/>
            <a:ext cx="2886075" cy="248602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9FB146-4342-4847-8F07-9CCF2F53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yogi codes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753F0-E16F-4CA3-8B23-771959A5E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354B-7236-44F1-A33E-205C14B032BA}" type="slidenum">
              <a:rPr lang="en-IN" smtClean="0"/>
              <a:t>9</a:t>
            </a:fld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8154AB-1CD4-43CC-ACD3-9C87F5C5ECC3}"/>
              </a:ext>
            </a:extLst>
          </p:cNvPr>
          <p:cNvSpPr/>
          <p:nvPr/>
        </p:nvSpPr>
        <p:spPr>
          <a:xfrm>
            <a:off x="7327449" y="2876551"/>
            <a:ext cx="168300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IDEs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5594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045E-16 -1.11111E-6 L -0.22031 -0.276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16" y="-1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11111E-6 L -0.00065 -0.2766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045E-16 -1.11111E-6 L 0.21445 -0.2766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16" y="-1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11111E-6 L -0.22018 -1.1111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11111E-6 L 0.21771 -1.1111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11111E-6 L -0.21328 0.2731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4" y="1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11111E-6 L -0.00065 0.2770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139 L 0.21328 0.2770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12" y="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  <p:bldP spid="16" grpId="0" animBg="1"/>
      <p:bldP spid="10" grpId="0" animBg="1"/>
      <p:bldP spid="12" grpId="0" animBg="1"/>
      <p:bldP spid="13" grpId="0" animBg="1"/>
      <p:bldP spid="8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</TotalTime>
  <Words>180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Balayogi</dc:creator>
  <cp:lastModifiedBy>Balayogi</cp:lastModifiedBy>
  <cp:revision>41</cp:revision>
  <dcterms:created xsi:type="dcterms:W3CDTF">2021-06-22T03:55:50Z</dcterms:created>
  <dcterms:modified xsi:type="dcterms:W3CDTF">2021-06-22T16:40:39Z</dcterms:modified>
</cp:coreProperties>
</file>