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E440231-8DCC-48AA-ABEF-1F8D29FA8B99}" type="datetimeFigureOut">
              <a:rPr lang="hu-HU" smtClean="0"/>
              <a:t>2023/03/18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156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2023/03/18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26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2023/03/18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9265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2023/03/18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176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2023/03/18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3748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2023/03/18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5027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2023/03/18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9419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2023/03/18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6821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2023/03/18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454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2023/03/18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243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2023/03/18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410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2023/03/18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075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2023/03/18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69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2023/03/18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03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2023/03/18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954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2023/03/18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731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2023/03/18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977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40231-8DCC-48AA-ABEF-1F8D29FA8B99}" type="datetimeFigureOut">
              <a:rPr lang="hu-HU" smtClean="0"/>
              <a:t>2023/03/18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1667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D753A1-2B74-52B7-767E-A35F800404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5400" b="1" i="0" cap="none" dirty="0">
                <a:solidFill>
                  <a:schemeClr val="bg1"/>
                </a:solidFill>
                <a:effectLst/>
              </a:rPr>
              <a:t>DEM generálás és épület detektálás </a:t>
            </a:r>
            <a:r>
              <a:rPr lang="hu-HU" sz="5400" b="1" i="0" cap="none" dirty="0" err="1">
                <a:solidFill>
                  <a:schemeClr val="bg1"/>
                </a:solidFill>
                <a:effectLst/>
              </a:rPr>
              <a:t>LiDAR</a:t>
            </a:r>
            <a:r>
              <a:rPr lang="hu-HU" sz="5400" b="1" i="0" cap="none" dirty="0">
                <a:solidFill>
                  <a:schemeClr val="bg1"/>
                </a:solidFill>
                <a:effectLst/>
              </a:rPr>
              <a:t> alapon</a:t>
            </a:r>
            <a:endParaRPr lang="hu-HU" sz="5400" cap="none" dirty="0">
              <a:solidFill>
                <a:schemeClr val="bg1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4C3876A-708C-A9CD-E2EB-2C038A1B9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3200" cap="none" dirty="0"/>
              <a:t>Készítette: </a:t>
            </a:r>
            <a:r>
              <a:rPr lang="hu-HU" sz="3200" b="1" cap="none" dirty="0" err="1"/>
              <a:t>Yoo</a:t>
            </a:r>
            <a:r>
              <a:rPr lang="hu-HU" sz="3200" b="1" cap="none" dirty="0"/>
              <a:t> </a:t>
            </a:r>
            <a:r>
              <a:rPr lang="hu-HU" sz="3200" b="1" cap="none" dirty="0" err="1"/>
              <a:t>Sungdi</a:t>
            </a:r>
            <a:r>
              <a:rPr lang="hu-HU" sz="3200" b="1" cap="none" dirty="0"/>
              <a:t> Diána</a:t>
            </a:r>
            <a:r>
              <a:rPr lang="hu-HU" sz="3200" cap="none" dirty="0"/>
              <a:t>, </a:t>
            </a:r>
            <a:r>
              <a:rPr lang="hu-HU" sz="3200" b="1" cap="none" dirty="0"/>
              <a:t>Balázs Bálint</a:t>
            </a:r>
          </a:p>
        </p:txBody>
      </p:sp>
    </p:spTree>
    <p:extLst>
      <p:ext uri="{BB962C8B-B14F-4D97-AF65-F5344CB8AC3E}">
        <p14:creationId xmlns:p14="http://schemas.microsoft.com/office/powerpoint/2010/main" val="5640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7E4096-3C34-08E9-FFD7-E36378F99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Bevezetés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1B994F-D026-036C-C2F5-8746F61CA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>
                <a:solidFill>
                  <a:schemeClr val="bg1"/>
                </a:solidFill>
              </a:rPr>
              <a:t>A DEM és a DSM modellek érzékenyek hibákra</a:t>
            </a:r>
          </a:p>
          <a:p>
            <a:r>
              <a:rPr lang="hu-HU" dirty="0">
                <a:solidFill>
                  <a:schemeClr val="bg1"/>
                </a:solidFill>
              </a:rPr>
              <a:t>Új metódus a felszíni pontok megkülönböztetésére</a:t>
            </a:r>
          </a:p>
          <a:p>
            <a:r>
              <a:rPr lang="hu-HU" dirty="0">
                <a:solidFill>
                  <a:schemeClr val="bg1"/>
                </a:solidFill>
              </a:rPr>
              <a:t>A folyamat részei: </a:t>
            </a:r>
            <a:r>
              <a:rPr lang="hu-HU" dirty="0" err="1">
                <a:solidFill>
                  <a:schemeClr val="bg1"/>
                </a:solidFill>
              </a:rPr>
              <a:t>pre</a:t>
            </a:r>
            <a:r>
              <a:rPr lang="hu-HU" dirty="0">
                <a:solidFill>
                  <a:schemeClr val="bg1"/>
                </a:solidFill>
              </a:rPr>
              <a:t>-processzálás, felszíni pontok </a:t>
            </a:r>
            <a:r>
              <a:rPr lang="hu-HU" dirty="0" err="1">
                <a:solidFill>
                  <a:schemeClr val="bg1"/>
                </a:solidFill>
              </a:rPr>
              <a:t>pontok</a:t>
            </a:r>
            <a:r>
              <a:rPr lang="hu-HU" dirty="0">
                <a:solidFill>
                  <a:schemeClr val="bg1"/>
                </a:solidFill>
              </a:rPr>
              <a:t> megkülönböztetése a nem felszíniektől, </a:t>
            </a:r>
            <a:r>
              <a:rPr lang="hu-HU" dirty="0" err="1">
                <a:solidFill>
                  <a:schemeClr val="bg1"/>
                </a:solidFill>
              </a:rPr>
              <a:t>dem</a:t>
            </a:r>
            <a:r>
              <a:rPr lang="hu-HU" dirty="0">
                <a:solidFill>
                  <a:schemeClr val="bg1"/>
                </a:solidFill>
              </a:rPr>
              <a:t> generálás, határvonalak meghatározása</a:t>
            </a:r>
          </a:p>
          <a:p>
            <a:r>
              <a:rPr lang="hu-HU" dirty="0">
                <a:solidFill>
                  <a:schemeClr val="bg1"/>
                </a:solidFill>
              </a:rPr>
              <a:t>Megkülönböztetés: problémás, szükség van egy </a:t>
            </a:r>
            <a:r>
              <a:rPr lang="hu-HU" dirty="0" err="1">
                <a:solidFill>
                  <a:schemeClr val="bg1"/>
                </a:solidFill>
              </a:rPr>
              <a:t>filterező</a:t>
            </a:r>
            <a:r>
              <a:rPr lang="hu-HU" dirty="0">
                <a:solidFill>
                  <a:schemeClr val="bg1"/>
                </a:solidFill>
              </a:rPr>
              <a:t> algoritmusra</a:t>
            </a:r>
          </a:p>
          <a:p>
            <a:r>
              <a:rPr lang="hu-HU" dirty="0">
                <a:solidFill>
                  <a:schemeClr val="bg1"/>
                </a:solidFill>
              </a:rPr>
              <a:t>Ötletek: lineáris </a:t>
            </a:r>
            <a:r>
              <a:rPr lang="hu-HU" dirty="0" err="1">
                <a:solidFill>
                  <a:schemeClr val="bg1"/>
                </a:solidFill>
              </a:rPr>
              <a:t>predikció</a:t>
            </a:r>
            <a:r>
              <a:rPr lang="hu-HU" dirty="0">
                <a:solidFill>
                  <a:schemeClr val="bg1"/>
                </a:solidFill>
              </a:rPr>
              <a:t> (interpolációt használ), magasságok homogenitása</a:t>
            </a:r>
          </a:p>
          <a:p>
            <a:r>
              <a:rPr lang="hu-HU" dirty="0">
                <a:solidFill>
                  <a:schemeClr val="bg1"/>
                </a:solidFill>
              </a:rPr>
              <a:t>2 adathalmaz Texas állam, Harris megyéjéből</a:t>
            </a:r>
          </a:p>
          <a:p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50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7533CD-0524-B016-53D3-F31BE70A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Lidar</a:t>
            </a:r>
            <a:r>
              <a:rPr lang="hu-HU" dirty="0"/>
              <a:t> adat szegmentálás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076594-BAA3-C236-5812-5414ABF4E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7080237" cy="4230827"/>
          </a:xfrm>
        </p:spPr>
        <p:txBody>
          <a:bodyPr>
            <a:normAutofit fontScale="92500" lnSpcReduction="20000"/>
          </a:bodyPr>
          <a:lstStyle/>
          <a:p>
            <a:r>
              <a:rPr lang="hu-HU" dirty="0">
                <a:solidFill>
                  <a:schemeClr val="bg1"/>
                </a:solidFill>
              </a:rPr>
              <a:t>Cél: a nem felszínhez tartozó pontok eliminálása</a:t>
            </a:r>
          </a:p>
          <a:p>
            <a:r>
              <a:rPr lang="hu-HU" dirty="0">
                <a:solidFill>
                  <a:schemeClr val="bg1"/>
                </a:solidFill>
              </a:rPr>
              <a:t>Szomszédos pontokból 3x3-as ablakkal sík felületet képezni, méret vizsgálattal minden egyes pontra</a:t>
            </a:r>
          </a:p>
          <a:p>
            <a:r>
              <a:rPr lang="hu-HU" dirty="0">
                <a:solidFill>
                  <a:schemeClr val="bg1"/>
                </a:solidFill>
              </a:rPr>
              <a:t>Vizsgálatok: RMS, magasság eltérés keresése a képzett felülettel</a:t>
            </a:r>
          </a:p>
          <a:p>
            <a:r>
              <a:rPr lang="hu-HU" dirty="0">
                <a:solidFill>
                  <a:schemeClr val="bg1"/>
                </a:solidFill>
              </a:rPr>
              <a:t>RMS: 30 cm-es küszöbbel (96%-os pontosság)</a:t>
            </a:r>
          </a:p>
          <a:p>
            <a:r>
              <a:rPr lang="hu-HU" dirty="0">
                <a:solidFill>
                  <a:schemeClr val="bg1"/>
                </a:solidFill>
              </a:rPr>
              <a:t>Könnyebb feldolgozás miatt itt </a:t>
            </a:r>
            <a:r>
              <a:rPr lang="hu-HU" dirty="0" err="1">
                <a:solidFill>
                  <a:schemeClr val="bg1"/>
                </a:solidFill>
              </a:rPr>
              <a:t>griddé</a:t>
            </a:r>
            <a:r>
              <a:rPr lang="hu-HU" dirty="0">
                <a:solidFill>
                  <a:schemeClr val="bg1"/>
                </a:solidFill>
              </a:rPr>
              <a:t> alakítják a pontokat</a:t>
            </a:r>
          </a:p>
          <a:p>
            <a:r>
              <a:rPr lang="hu-HU" dirty="0">
                <a:solidFill>
                  <a:schemeClr val="bg1"/>
                </a:solidFill>
              </a:rPr>
              <a:t>Minden pont eliminálva lesz, amelyekből képzett kapcsolódó sík felület nagyobb mint a legnagyobb vizsgált épület</a:t>
            </a:r>
          </a:p>
          <a:p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0BEAB61-C4A7-4420-A2F7-E5607229B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649" y="1648028"/>
            <a:ext cx="3039016" cy="500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05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7533CD-0524-B016-53D3-F31BE70A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Dem</a:t>
            </a:r>
            <a:r>
              <a:rPr lang="hu-HU" dirty="0"/>
              <a:t> generálás és épület detektálás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076594-BAA3-C236-5812-5414ABF4E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>
                <a:solidFill>
                  <a:schemeClr val="bg1"/>
                </a:solidFill>
              </a:rPr>
              <a:t>Lépések: </a:t>
            </a:r>
            <a:r>
              <a:rPr lang="hu-HU" dirty="0" err="1">
                <a:solidFill>
                  <a:schemeClr val="bg1"/>
                </a:solidFill>
              </a:rPr>
              <a:t>Triangulated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Irregular</a:t>
            </a:r>
            <a:r>
              <a:rPr lang="hu-HU" dirty="0">
                <a:solidFill>
                  <a:schemeClr val="bg1"/>
                </a:solidFill>
              </a:rPr>
              <a:t> Network, DEM a TIN modellből</a:t>
            </a:r>
          </a:p>
          <a:p>
            <a:r>
              <a:rPr lang="hu-HU" dirty="0">
                <a:solidFill>
                  <a:schemeClr val="bg1"/>
                </a:solidFill>
              </a:rPr>
              <a:t>Finomítás: a DEM összehasonlítása az osztályozott pontokkal, az így módosított csoportok alapján a DEM </a:t>
            </a:r>
            <a:r>
              <a:rPr lang="hu-HU" dirty="0" err="1">
                <a:solidFill>
                  <a:schemeClr val="bg1"/>
                </a:solidFill>
              </a:rPr>
              <a:t>újragenerálása</a:t>
            </a:r>
            <a:r>
              <a:rPr lang="hu-HU" dirty="0">
                <a:solidFill>
                  <a:schemeClr val="bg1"/>
                </a:solidFill>
              </a:rPr>
              <a:t> (ismétlések)</a:t>
            </a:r>
          </a:p>
          <a:p>
            <a:pPr algn="l"/>
            <a:r>
              <a:rPr lang="hu-HU" dirty="0">
                <a:solidFill>
                  <a:schemeClr val="bg1"/>
                </a:solidFill>
              </a:rPr>
              <a:t>Probléma: épületekre szűrés, Megoldás: NDSM (</a:t>
            </a:r>
            <a:r>
              <a:rPr lang="hu-HU" sz="1800" b="0" i="0" u="none" strike="noStrike" baseline="0" dirty="0" err="1">
                <a:solidFill>
                  <a:schemeClr val="bg1"/>
                </a:solidFill>
                <a:latin typeface="Tw Cen MT (Szövegtörzs)"/>
              </a:rPr>
              <a:t>Normalized</a:t>
            </a:r>
            <a:r>
              <a:rPr lang="hu-HU" sz="1800" b="0" i="0" u="none" strike="noStrike" baseline="0" dirty="0">
                <a:solidFill>
                  <a:schemeClr val="bg1"/>
                </a:solidFill>
                <a:latin typeface="Tw Cen MT (Szövegtörzs)"/>
              </a:rPr>
              <a:t> Digital Surface </a:t>
            </a:r>
            <a:r>
              <a:rPr lang="hu-HU" sz="1800" b="0" i="0" u="none" strike="noStrike" baseline="0" dirty="0" err="1">
                <a:solidFill>
                  <a:schemeClr val="bg1"/>
                </a:solidFill>
                <a:latin typeface="Tw Cen MT (Szövegtörzs)"/>
              </a:rPr>
              <a:t>Model</a:t>
            </a:r>
            <a:r>
              <a:rPr lang="hu-HU" dirty="0">
                <a:solidFill>
                  <a:schemeClr val="bg1"/>
                </a:solidFill>
                <a:latin typeface="Tw Cen MT (Szövegtörzs)"/>
              </a:rPr>
              <a:t>) </a:t>
            </a:r>
            <a:r>
              <a:rPr lang="hu-HU" dirty="0">
                <a:solidFill>
                  <a:schemeClr val="bg1"/>
                </a:solidFill>
              </a:rPr>
              <a:t>generálással</a:t>
            </a:r>
          </a:p>
          <a:p>
            <a:r>
              <a:rPr lang="hu-HU" dirty="0">
                <a:solidFill>
                  <a:schemeClr val="bg1"/>
                </a:solidFill>
              </a:rPr>
              <a:t>Szűrés: 3 m felett minden fának/épületnek számít, épületnek az számít melynek sík felülete nagyobb mint az előzetesen ismert legkisebb épület felülete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301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041569E9-DEFB-CE71-E599-5209EA708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613" y="251969"/>
            <a:ext cx="4429743" cy="6354062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C0A3828-E04C-B621-9E71-78BC7FA58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275" y="251969"/>
            <a:ext cx="4382112" cy="63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70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7533CD-0524-B016-53D3-F31BE70A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Megvalósítás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076594-BAA3-C236-5812-5414ABF4E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Adat és/vagy gyorsaság függő</a:t>
            </a:r>
          </a:p>
          <a:p>
            <a:r>
              <a:rPr lang="hu-HU" dirty="0">
                <a:solidFill>
                  <a:schemeClr val="bg1"/>
                </a:solidFill>
              </a:rPr>
              <a:t>Cél: Python </a:t>
            </a:r>
            <a:r>
              <a:rPr lang="hu-HU" dirty="0" err="1">
                <a:solidFill>
                  <a:schemeClr val="bg1"/>
                </a:solidFill>
              </a:rPr>
              <a:t>libekkel</a:t>
            </a:r>
            <a:r>
              <a:rPr lang="hu-HU" dirty="0">
                <a:solidFill>
                  <a:schemeClr val="bg1"/>
                </a:solidFill>
              </a:rPr>
              <a:t>: </a:t>
            </a:r>
            <a:r>
              <a:rPr lang="hu-HU" dirty="0" err="1">
                <a:solidFill>
                  <a:schemeClr val="bg1"/>
                </a:solidFill>
              </a:rPr>
              <a:t>Laspy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hu-HU" dirty="0" err="1">
                <a:solidFill>
                  <a:schemeClr val="bg1"/>
                </a:solidFill>
              </a:rPr>
              <a:t>PyLidar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hu-HU" dirty="0" err="1">
                <a:solidFill>
                  <a:schemeClr val="bg1"/>
                </a:solidFill>
              </a:rPr>
              <a:t>lidar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Ha lassúak lennének a </a:t>
            </a:r>
            <a:r>
              <a:rPr lang="hu-HU" dirty="0" err="1">
                <a:solidFill>
                  <a:schemeClr val="bg1"/>
                </a:solidFill>
              </a:rPr>
              <a:t>Pythonos</a:t>
            </a:r>
            <a:r>
              <a:rPr lang="hu-HU" dirty="0">
                <a:solidFill>
                  <a:schemeClr val="bg1"/>
                </a:solidFill>
              </a:rPr>
              <a:t> eszközök: C++ </a:t>
            </a:r>
            <a:r>
              <a:rPr lang="hu-HU" dirty="0" err="1">
                <a:solidFill>
                  <a:schemeClr val="bg1"/>
                </a:solidFill>
              </a:rPr>
              <a:t>libekkel</a:t>
            </a:r>
            <a:r>
              <a:rPr lang="hu-HU" dirty="0">
                <a:solidFill>
                  <a:schemeClr val="bg1"/>
                </a:solidFill>
              </a:rPr>
              <a:t> (</a:t>
            </a:r>
            <a:r>
              <a:rPr lang="hu-HU" dirty="0" err="1">
                <a:solidFill>
                  <a:schemeClr val="bg1"/>
                </a:solidFill>
              </a:rPr>
              <a:t>libLas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hu-HU" dirty="0" err="1">
                <a:solidFill>
                  <a:schemeClr val="bg1"/>
                </a:solidFill>
              </a:rPr>
              <a:t>RichDEM</a:t>
            </a:r>
            <a:r>
              <a:rPr lang="hu-HU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4787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CF87B8-EB43-7FD2-13B3-BBA1B5F3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5400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334283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Áramkör</Template>
  <TotalTime>101</TotalTime>
  <Words>255</Words>
  <Application>Microsoft Office PowerPoint</Application>
  <PresentationFormat>Szélesvásznú</PresentationFormat>
  <Paragraphs>27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Tw Cen MT</vt:lpstr>
      <vt:lpstr>Tw Cen MT (Szövegtörzs)</vt:lpstr>
      <vt:lpstr>Áramkör</vt:lpstr>
      <vt:lpstr>DEM generálás és épület detektálás LiDAR alapon</vt:lpstr>
      <vt:lpstr>Bevezetés</vt:lpstr>
      <vt:lpstr>Lidar adat szegmentálás</vt:lpstr>
      <vt:lpstr>Dem generálás és épület detektálás</vt:lpstr>
      <vt:lpstr>PowerPoint-bemutató</vt:lpstr>
      <vt:lpstr>Megvalósítás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 generálás és épület detektálás LiDAR alapon</dc:title>
  <dc:creator>Bálint Balázs</dc:creator>
  <cp:lastModifiedBy>Bálint Balázs</cp:lastModifiedBy>
  <cp:revision>20</cp:revision>
  <dcterms:created xsi:type="dcterms:W3CDTF">2023-03-18T19:47:25Z</dcterms:created>
  <dcterms:modified xsi:type="dcterms:W3CDTF">2023-03-18T21:49:41Z</dcterms:modified>
</cp:coreProperties>
</file>