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3" r:id="rId7"/>
    <p:sldId id="269" r:id="rId8"/>
    <p:sldId id="268" r:id="rId9"/>
    <p:sldId id="264" r:id="rId10"/>
    <p:sldId id="265" r:id="rId11"/>
    <p:sldId id="266" r:id="rId12"/>
    <p:sldId id="267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13D9-638E-1942-BF6D-A0101D8AE78E}" type="datetimeFigureOut">
              <a:rPr lang="en-HU" smtClean="0"/>
              <a:t>2023. 03. 21.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19D86-F408-F043-8393-069A9EF2529F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23865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19D86-F408-F043-8393-069A9EF2529F}" type="slidenum">
              <a:rPr lang="en-HU" smtClean="0"/>
              <a:t>9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067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56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2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6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6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74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02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41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82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54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43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41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07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9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0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5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3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77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0231-8DCC-48AA-ABEF-1F8D29FA8B99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0A4D-AC92-40C8-8077-1D812F1543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66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D753A1-2B74-52B7-767E-A35F80040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b="1" i="0" cap="none" dirty="0">
                <a:solidFill>
                  <a:schemeClr val="bg1"/>
                </a:solidFill>
                <a:effectLst/>
              </a:rPr>
              <a:t>DEM generálás és épület detektálás </a:t>
            </a:r>
            <a:r>
              <a:rPr lang="hu-HU" sz="5400" b="1" i="0" cap="none" dirty="0" err="1">
                <a:solidFill>
                  <a:schemeClr val="bg1"/>
                </a:solidFill>
                <a:effectLst/>
              </a:rPr>
              <a:t>LiDAR</a:t>
            </a:r>
            <a:r>
              <a:rPr lang="hu-HU" sz="5400" b="1" i="0" cap="none" dirty="0">
                <a:solidFill>
                  <a:schemeClr val="bg1"/>
                </a:solidFill>
                <a:effectLst/>
              </a:rPr>
              <a:t> alapon</a:t>
            </a:r>
            <a:endParaRPr lang="hu-HU" sz="5400" cap="none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C3876A-708C-A9CD-E2EB-2C038A1B9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cap="none" dirty="0"/>
              <a:t>Készítette: </a:t>
            </a:r>
            <a:r>
              <a:rPr lang="hu-HU" sz="3200" b="1" cap="none" dirty="0" err="1"/>
              <a:t>Yoo</a:t>
            </a:r>
            <a:r>
              <a:rPr lang="hu-HU" sz="3200" b="1" cap="none" dirty="0"/>
              <a:t> </a:t>
            </a:r>
            <a:r>
              <a:rPr lang="hu-HU" sz="3200" b="1" cap="none" dirty="0" err="1"/>
              <a:t>Sungdi</a:t>
            </a:r>
            <a:r>
              <a:rPr lang="hu-HU" sz="3200" b="1" cap="none" dirty="0"/>
              <a:t> Diána</a:t>
            </a:r>
            <a:r>
              <a:rPr lang="hu-HU" sz="3200" cap="none" dirty="0"/>
              <a:t>, </a:t>
            </a:r>
            <a:r>
              <a:rPr lang="hu-HU" sz="3200" b="1" cap="none" dirty="0"/>
              <a:t>Balázs Bálint</a:t>
            </a:r>
          </a:p>
        </p:txBody>
      </p:sp>
    </p:spTree>
    <p:extLst>
      <p:ext uri="{BB962C8B-B14F-4D97-AF65-F5344CB8AC3E}">
        <p14:creationId xmlns:p14="http://schemas.microsoft.com/office/powerpoint/2010/main" val="564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EF51-9774-51DC-992C-CC806785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Eredmények és analízis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C330-F025-B79C-4858-AA893389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HU" dirty="0">
                <a:solidFill>
                  <a:schemeClr val="bg1"/>
                </a:solidFill>
              </a:rPr>
              <a:t>Az épületek detektálásának eredménye (ebbe nem tartozik bele a fákkal eltakart épületek):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1-es adathalmaz: ~80%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2-es adathalmaz: ~93%</a:t>
            </a:r>
          </a:p>
          <a:p>
            <a:r>
              <a:rPr lang="en-HU" dirty="0">
                <a:solidFill>
                  <a:schemeClr val="bg1"/>
                </a:solidFill>
              </a:rPr>
              <a:t>Az 1-es adathalmaz több “íves” épületet tartalmaz, így ezért kaptunk gyengébb eredeményt.</a:t>
            </a:r>
          </a:p>
          <a:p>
            <a:r>
              <a:rPr lang="en-HU" dirty="0">
                <a:solidFill>
                  <a:schemeClr val="bg1"/>
                </a:solidFill>
              </a:rPr>
              <a:t>Megoldás: 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A síkbeli aspektus-meghatározás küszöbe lazítható =&gt; elzárási hibát fog okozni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Összetett felületi modellek alkalmazása a nem sík tetők észlelésére</a:t>
            </a:r>
          </a:p>
        </p:txBody>
      </p:sp>
    </p:spTree>
    <p:extLst>
      <p:ext uri="{BB962C8B-B14F-4D97-AF65-F5344CB8AC3E}">
        <p14:creationId xmlns:p14="http://schemas.microsoft.com/office/powerpoint/2010/main" val="195614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AB8-4CE8-A630-E3F8-9681D480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 dirty="0"/>
              <a:t>Konklúzió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77B3-648B-BC2E-2D8B-E5A94465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A tanulmányban bemutatott új módszer DEM generálásra és épületek detektálására: hatékony és eredményes (városi és elővárosi területeken)</a:t>
            </a:r>
          </a:p>
          <a:p>
            <a:r>
              <a:rPr lang="en-HU" dirty="0">
                <a:solidFill>
                  <a:schemeClr val="bg1"/>
                </a:solidFill>
              </a:rPr>
              <a:t> Határregulációs módszer (globális információkat is figyelembe veszi):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 Ígéretes eredményeket hoz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</a:t>
            </a:r>
            <a:r>
              <a:rPr lang="en-HU" dirty="0">
                <a:solidFill>
                  <a:schemeClr val="bg1"/>
                </a:solidFill>
              </a:rPr>
              <a:t> számítási költség jobb, mint az MDL módszernél</a:t>
            </a:r>
          </a:p>
        </p:txBody>
      </p:sp>
    </p:spTree>
    <p:extLst>
      <p:ext uri="{BB962C8B-B14F-4D97-AF65-F5344CB8AC3E}">
        <p14:creationId xmlns:p14="http://schemas.microsoft.com/office/powerpoint/2010/main" val="110943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DA03-E06D-1A5B-3DAC-2E606DDF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További tanulmányok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2F5D-17E4-4326-BE5B-3A412D9E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3D-s épületmodell rekonstrukció</a:t>
            </a:r>
          </a:p>
          <a:p>
            <a:r>
              <a:rPr lang="en-HU" dirty="0">
                <a:solidFill>
                  <a:schemeClr val="bg1"/>
                </a:solidFill>
              </a:rPr>
              <a:t>Nem sík felületű épületek észlelése</a:t>
            </a:r>
          </a:p>
          <a:p>
            <a:r>
              <a:rPr lang="en-HU" dirty="0">
                <a:solidFill>
                  <a:schemeClr val="bg1"/>
                </a:solidFill>
              </a:rPr>
              <a:t>Épület detektálás és rekonstrukció több adatforrásból, mint például: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Lidar</a:t>
            </a:r>
          </a:p>
          <a:p>
            <a:pPr lvl="1"/>
            <a:r>
              <a:rPr lang="en-HU" dirty="0">
                <a:solidFill>
                  <a:schemeClr val="bg1"/>
                </a:solidFill>
              </a:rPr>
              <a:t>Színes és </a:t>
            </a:r>
            <a:r>
              <a:rPr lang="hu-HU" dirty="0" err="1">
                <a:solidFill>
                  <a:schemeClr val="bg1"/>
                </a:solidFill>
              </a:rPr>
              <a:t>hiperspektrális</a:t>
            </a:r>
            <a:r>
              <a:rPr lang="hu-HU" dirty="0">
                <a:solidFill>
                  <a:schemeClr val="bg1"/>
                </a:solidFill>
              </a:rPr>
              <a:t> képek</a:t>
            </a:r>
          </a:p>
        </p:txBody>
      </p:sp>
    </p:spTree>
    <p:extLst>
      <p:ext uri="{BB962C8B-B14F-4D97-AF65-F5344CB8AC3E}">
        <p14:creationId xmlns:p14="http://schemas.microsoft.com/office/powerpoint/2010/main" val="65424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Adat és/vagy gyorsaság függő</a:t>
            </a:r>
          </a:p>
          <a:p>
            <a:r>
              <a:rPr lang="hu-HU" dirty="0">
                <a:solidFill>
                  <a:schemeClr val="bg1"/>
                </a:solidFill>
              </a:rPr>
              <a:t>Cél: Python </a:t>
            </a:r>
            <a:r>
              <a:rPr lang="hu-HU" dirty="0" err="1">
                <a:solidFill>
                  <a:schemeClr val="bg1"/>
                </a:solidFill>
              </a:rPr>
              <a:t>libekkel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 err="1">
                <a:solidFill>
                  <a:schemeClr val="bg1"/>
                </a:solidFill>
              </a:rPr>
              <a:t>Laspy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PyLidar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lidar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Ha lassúak lennének a </a:t>
            </a:r>
            <a:r>
              <a:rPr lang="hu-HU" dirty="0" err="1">
                <a:solidFill>
                  <a:schemeClr val="bg1"/>
                </a:solidFill>
              </a:rPr>
              <a:t>Pythonos</a:t>
            </a:r>
            <a:r>
              <a:rPr lang="hu-HU" dirty="0">
                <a:solidFill>
                  <a:schemeClr val="bg1"/>
                </a:solidFill>
              </a:rPr>
              <a:t> eszközök: C++ </a:t>
            </a:r>
            <a:r>
              <a:rPr lang="hu-HU" dirty="0" err="1">
                <a:solidFill>
                  <a:schemeClr val="bg1"/>
                </a:solidFill>
              </a:rPr>
              <a:t>libekkel</a:t>
            </a:r>
            <a:r>
              <a:rPr lang="hu-HU" dirty="0">
                <a:solidFill>
                  <a:schemeClr val="bg1"/>
                </a:solidFill>
              </a:rPr>
              <a:t> (</a:t>
            </a:r>
            <a:r>
              <a:rPr lang="hu-HU" dirty="0" err="1">
                <a:solidFill>
                  <a:schemeClr val="bg1"/>
                </a:solidFill>
              </a:rPr>
              <a:t>libLas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RichDEM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78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F87B8-EB43-7FD2-13B3-BBA1B5F3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3428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E4096-3C34-08E9-FFD7-E36378F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1B994F-D026-036C-C2F5-8746F61C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A DEM és a DSM modellek érzékenyek hibákra</a:t>
            </a:r>
          </a:p>
          <a:p>
            <a:r>
              <a:rPr lang="hu-HU" dirty="0">
                <a:solidFill>
                  <a:schemeClr val="bg1"/>
                </a:solidFill>
              </a:rPr>
              <a:t>Új metódus a felszíni pontok megkülönböztetésére</a:t>
            </a:r>
          </a:p>
          <a:p>
            <a:r>
              <a:rPr lang="hu-HU" dirty="0">
                <a:solidFill>
                  <a:schemeClr val="bg1"/>
                </a:solidFill>
              </a:rPr>
              <a:t>A folyamat részei: </a:t>
            </a:r>
            <a:r>
              <a:rPr lang="hu-HU" dirty="0" err="1">
                <a:solidFill>
                  <a:schemeClr val="bg1"/>
                </a:solidFill>
              </a:rPr>
              <a:t>pre</a:t>
            </a:r>
            <a:r>
              <a:rPr lang="hu-HU" dirty="0">
                <a:solidFill>
                  <a:schemeClr val="bg1"/>
                </a:solidFill>
              </a:rPr>
              <a:t>-processzálás, felszíni pontok </a:t>
            </a:r>
            <a:r>
              <a:rPr lang="hu-HU" dirty="0" err="1">
                <a:solidFill>
                  <a:schemeClr val="bg1"/>
                </a:solidFill>
              </a:rPr>
              <a:t>pontok</a:t>
            </a:r>
            <a:r>
              <a:rPr lang="hu-HU" dirty="0">
                <a:solidFill>
                  <a:schemeClr val="bg1"/>
                </a:solidFill>
              </a:rPr>
              <a:t> megkülönböztetése a nem felszíniektől, </a:t>
            </a:r>
            <a:r>
              <a:rPr lang="hu-HU" dirty="0" err="1">
                <a:solidFill>
                  <a:schemeClr val="bg1"/>
                </a:solidFill>
              </a:rPr>
              <a:t>dem</a:t>
            </a:r>
            <a:r>
              <a:rPr lang="hu-HU" dirty="0">
                <a:solidFill>
                  <a:schemeClr val="bg1"/>
                </a:solidFill>
              </a:rPr>
              <a:t> generálás, határvonalak meghatározása</a:t>
            </a:r>
          </a:p>
          <a:p>
            <a:r>
              <a:rPr lang="hu-HU" dirty="0">
                <a:solidFill>
                  <a:schemeClr val="bg1"/>
                </a:solidFill>
              </a:rPr>
              <a:t>Megkülönböztetés: problémás, szükség van egy </a:t>
            </a:r>
            <a:r>
              <a:rPr lang="hu-HU" dirty="0" err="1">
                <a:solidFill>
                  <a:schemeClr val="bg1"/>
                </a:solidFill>
              </a:rPr>
              <a:t>filterező</a:t>
            </a:r>
            <a:r>
              <a:rPr lang="hu-HU" dirty="0">
                <a:solidFill>
                  <a:schemeClr val="bg1"/>
                </a:solidFill>
              </a:rPr>
              <a:t> algoritmusra</a:t>
            </a:r>
          </a:p>
          <a:p>
            <a:r>
              <a:rPr lang="hu-HU" dirty="0">
                <a:solidFill>
                  <a:schemeClr val="bg1"/>
                </a:solidFill>
              </a:rPr>
              <a:t>Ötletek: lineáris </a:t>
            </a:r>
            <a:r>
              <a:rPr lang="hu-HU" dirty="0" err="1">
                <a:solidFill>
                  <a:schemeClr val="bg1"/>
                </a:solidFill>
              </a:rPr>
              <a:t>predikció</a:t>
            </a:r>
            <a:r>
              <a:rPr lang="hu-HU" dirty="0">
                <a:solidFill>
                  <a:schemeClr val="bg1"/>
                </a:solidFill>
              </a:rPr>
              <a:t> (interpolációt használ), magasságok homogenitása</a:t>
            </a:r>
          </a:p>
          <a:p>
            <a:r>
              <a:rPr lang="hu-HU" dirty="0">
                <a:solidFill>
                  <a:schemeClr val="bg1"/>
                </a:solidFill>
              </a:rPr>
              <a:t>2 adathalmaz Texas állam, Harris megyéjéből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0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Lidar</a:t>
            </a:r>
            <a:r>
              <a:rPr lang="hu-HU" dirty="0"/>
              <a:t> adat szegmentálás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7080237" cy="4230827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</a:rPr>
              <a:t>Cél: a nem felszínhez tartozó pontok eliminálása</a:t>
            </a:r>
          </a:p>
          <a:p>
            <a:r>
              <a:rPr lang="hu-HU" dirty="0">
                <a:solidFill>
                  <a:schemeClr val="bg1"/>
                </a:solidFill>
              </a:rPr>
              <a:t>Szomszédos pontokból 3x3-as ablakkal sík felületet képezni, méret vizsgálattal minden egyes pontra</a:t>
            </a:r>
          </a:p>
          <a:p>
            <a:r>
              <a:rPr lang="hu-HU" dirty="0">
                <a:solidFill>
                  <a:schemeClr val="bg1"/>
                </a:solidFill>
              </a:rPr>
              <a:t>Vizsgálatok: RMS, magasság eltérés keresése a képzett felülettel</a:t>
            </a:r>
          </a:p>
          <a:p>
            <a:r>
              <a:rPr lang="hu-HU" dirty="0">
                <a:solidFill>
                  <a:schemeClr val="bg1"/>
                </a:solidFill>
              </a:rPr>
              <a:t>RMS: 30 cm-es küszöbbel (96%-os pontosság)</a:t>
            </a:r>
          </a:p>
          <a:p>
            <a:r>
              <a:rPr lang="hu-HU" dirty="0">
                <a:solidFill>
                  <a:schemeClr val="bg1"/>
                </a:solidFill>
              </a:rPr>
              <a:t>Könnyebb feldolgozás miatt itt </a:t>
            </a:r>
            <a:r>
              <a:rPr lang="hu-HU" dirty="0" err="1">
                <a:solidFill>
                  <a:schemeClr val="bg1"/>
                </a:solidFill>
              </a:rPr>
              <a:t>griddé</a:t>
            </a:r>
            <a:r>
              <a:rPr lang="hu-HU" dirty="0">
                <a:solidFill>
                  <a:schemeClr val="bg1"/>
                </a:solidFill>
              </a:rPr>
              <a:t> alakítják a pontokat</a:t>
            </a:r>
          </a:p>
          <a:p>
            <a:r>
              <a:rPr lang="hu-HU" dirty="0">
                <a:solidFill>
                  <a:schemeClr val="bg1"/>
                </a:solidFill>
              </a:rPr>
              <a:t>Minden pont eliminálva lesz, amelyekből képzett kapcsolódó sík felület nagyobb mint a legnagyobb vizsgált épület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BEAB61-C4A7-4420-A2F7-E5607229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49" y="1648028"/>
            <a:ext cx="3039016" cy="50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0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533CD-0524-B016-53D3-F31BE70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Dem</a:t>
            </a:r>
            <a:r>
              <a:rPr lang="hu-HU" dirty="0"/>
              <a:t> generálás és épület detektálás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76594-BAA3-C236-5812-5414ABF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solidFill>
                  <a:schemeClr val="bg1"/>
                </a:solidFill>
              </a:rPr>
              <a:t>Lépések: </a:t>
            </a:r>
            <a:r>
              <a:rPr lang="hu-HU" dirty="0" err="1">
                <a:solidFill>
                  <a:schemeClr val="bg1"/>
                </a:solidFill>
              </a:rPr>
              <a:t>Triangulated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Irregular</a:t>
            </a:r>
            <a:r>
              <a:rPr lang="hu-HU" dirty="0">
                <a:solidFill>
                  <a:schemeClr val="bg1"/>
                </a:solidFill>
              </a:rPr>
              <a:t> Network, DEM a TIN modellből</a:t>
            </a:r>
          </a:p>
          <a:p>
            <a:r>
              <a:rPr lang="hu-HU" dirty="0">
                <a:solidFill>
                  <a:schemeClr val="bg1"/>
                </a:solidFill>
              </a:rPr>
              <a:t>Finomítás: a DEM összehasonlítása az osztályozott pontokkal, az így módosított csoportok alapján a DEM </a:t>
            </a:r>
            <a:r>
              <a:rPr lang="hu-HU" dirty="0" err="1">
                <a:solidFill>
                  <a:schemeClr val="bg1"/>
                </a:solidFill>
              </a:rPr>
              <a:t>újragenerálása</a:t>
            </a:r>
            <a:r>
              <a:rPr lang="hu-HU" dirty="0">
                <a:solidFill>
                  <a:schemeClr val="bg1"/>
                </a:solidFill>
              </a:rPr>
              <a:t> (ismétlések)</a:t>
            </a:r>
          </a:p>
          <a:p>
            <a:pPr algn="l"/>
            <a:r>
              <a:rPr lang="hu-HU" dirty="0">
                <a:solidFill>
                  <a:schemeClr val="bg1"/>
                </a:solidFill>
              </a:rPr>
              <a:t>Probléma: épületekre szűrés, Megoldás: NDSM (</a:t>
            </a:r>
            <a:r>
              <a:rPr lang="hu-HU" sz="1800" b="0" i="0" u="none" strike="noStrike" baseline="0" dirty="0" err="1">
                <a:solidFill>
                  <a:schemeClr val="bg1"/>
                </a:solidFill>
                <a:latin typeface="Tw Cen MT (Szövegtörzs)"/>
              </a:rPr>
              <a:t>Normalized</a:t>
            </a:r>
            <a:r>
              <a:rPr lang="hu-HU" sz="1800" b="0" i="0" u="none" strike="noStrike" baseline="0" dirty="0">
                <a:solidFill>
                  <a:schemeClr val="bg1"/>
                </a:solidFill>
                <a:latin typeface="Tw Cen MT (Szövegtörzs)"/>
              </a:rPr>
              <a:t> Digital Surface </a:t>
            </a:r>
            <a:r>
              <a:rPr lang="hu-HU" sz="1800" b="0" i="0" u="none" strike="noStrike" baseline="0" dirty="0" err="1">
                <a:solidFill>
                  <a:schemeClr val="bg1"/>
                </a:solidFill>
                <a:latin typeface="Tw Cen MT (Szövegtörzs)"/>
              </a:rPr>
              <a:t>Model</a:t>
            </a:r>
            <a:r>
              <a:rPr lang="hu-HU" dirty="0">
                <a:solidFill>
                  <a:schemeClr val="bg1"/>
                </a:solidFill>
                <a:latin typeface="Tw Cen MT (Szövegtörzs)"/>
              </a:rPr>
              <a:t>) </a:t>
            </a:r>
            <a:r>
              <a:rPr lang="hu-HU" dirty="0">
                <a:solidFill>
                  <a:schemeClr val="bg1"/>
                </a:solidFill>
              </a:rPr>
              <a:t>generálással</a:t>
            </a:r>
          </a:p>
          <a:p>
            <a:r>
              <a:rPr lang="hu-HU" dirty="0">
                <a:solidFill>
                  <a:schemeClr val="bg1"/>
                </a:solidFill>
              </a:rPr>
              <a:t>Szűrés: 3 m felett minden fának/épületnek számít, épületnek az számít melynek sík felülete nagyobb mint az előzetesen ismert legkisebb épület felülete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30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41569E9-DEFB-CE71-E599-5209EA70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13" y="251969"/>
            <a:ext cx="4429743" cy="63540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C0A3828-E04C-B621-9E71-78BC7FA5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75" y="251969"/>
            <a:ext cx="4382112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CA44-98D3-23F7-38FC-803DB6D5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U"/>
              <a:t>ÉpületHatárok Szabályozása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BC84-031C-3234-50F7-188627F6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U" dirty="0">
                <a:solidFill>
                  <a:schemeClr val="bg1"/>
                </a:solidFill>
              </a:rPr>
              <a:t>MDL (Minimum Description Length) – épülethatárok szabályozása, statisztikai módszer (túl költséges)</a:t>
            </a:r>
          </a:p>
          <a:p>
            <a:r>
              <a:rPr lang="en-HU" dirty="0">
                <a:solidFill>
                  <a:schemeClr val="bg1"/>
                </a:solidFill>
              </a:rPr>
              <a:t>Új módszer a téglalap alakú épülethatárok meghatározása</a:t>
            </a:r>
          </a:p>
          <a:p>
            <a:r>
              <a:rPr lang="hu-HU" dirty="0">
                <a:solidFill>
                  <a:schemeClr val="bg1"/>
                </a:solidFill>
              </a:rPr>
              <a:t>Épülethatárokat először általánosították, hogy elkerüljék a töredezett vonalszakaszokat és a redundáns pontokat. Ezután az általánosított épülethatárokon megtörtént a szabályozás.</a:t>
            </a:r>
          </a:p>
        </p:txBody>
      </p:sp>
    </p:spTree>
    <p:extLst>
      <p:ext uri="{BB962C8B-B14F-4D97-AF65-F5344CB8AC3E}">
        <p14:creationId xmlns:p14="http://schemas.microsoft.com/office/powerpoint/2010/main" val="24357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4E40-67BF-440D-C09A-8D1C93A9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Épülethatárok Szabályozása - folyamatábra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D40851-1A0B-E599-680E-6DDF7E20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34" y="2249488"/>
            <a:ext cx="7560958" cy="3541712"/>
          </a:xfrm>
        </p:spPr>
      </p:pic>
    </p:spTree>
    <p:extLst>
      <p:ext uri="{BB962C8B-B14F-4D97-AF65-F5344CB8AC3E}">
        <p14:creationId xmlns:p14="http://schemas.microsoft.com/office/powerpoint/2010/main" val="38747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B117-5E56-6BCE-C50F-3BA79375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HU"/>
              <a:t>Példa az épületHatárok szabályozására</a:t>
            </a:r>
            <a:endParaRPr lang="en-HU" dirty="0"/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99E2212-E84B-43B0-2226-303561799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89295"/>
            <a:ext cx="4689234" cy="347003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CDFD1419-F7D8-4E70-A5DD-306B79B7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7" y="2995961"/>
            <a:ext cx="4710683" cy="20566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Globális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információkat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figyelembe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veszi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azimutok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kiszámításával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beállításával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vonalszakasz-hosszak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súlyozásával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90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A4BA62A-90C3-46AC-ABF1-DB38976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8308F883-1FF9-4FB4-B09D-354C5819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247AA389-59A7-40B9-9A8D-BD7594E8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7B8DEE-168E-4768-9E4D-658261B0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HU" dirty="0"/>
              <a:t>Eredmények és analízis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08D6736-4ACB-3C60-58DA-FA54A07865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" r="1" b="929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99BB957-1ECA-4DD2-AF2D-84C4D94B6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116985-07B6-4432-A7C6-129152D1B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FF5C267-0D36-47E2-AF2A-8ADDA0A0C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C0A8A87-09EE-4153-ACBA-34BCD738F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8845CA-636E-4D43-982F-60A69EBC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6E2981B-3779-4C07-B094-022D36D7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F68AF7A-09BB-405A-97E2-54B63642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0B046C9-B134-4B2D-A72D-EE872671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7BDCF20A-0928-4450-A706-38EC67A43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A9B8658-6A08-43AE-90A6-6DC58EE9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0E09D33C-4BEF-4E3D-9D05-7C3E204A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C144127-0703-4638-BA33-F27F2746E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4BA113B-51FC-4ACC-B554-442D6013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85614A2-022E-4370-8387-439F3510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655F15B6-A731-4942-9BF5-E84042263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2637AC00-EDD0-4AB2-BB46-92261D4C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49CA14E2-2ACD-4C73-B26C-17681580F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7BE7C3D8-CC9A-43FB-938C-8125D25B1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1ECB971-ADF8-48CB-A78C-166DDF6D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B8D398E-DB17-415A-B93E-DA60EE00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A2B49D3-85EC-4DEA-BBB9-0CE7A2D16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9F6B8E8-A133-4250-A247-BD827119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C5D839A-A5A2-4B72-80E4-ADB4F2F4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E66DD74-C5E3-4762-8F37-C798159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2CBFCFF-60D3-49AD-8F8D-634480B7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04E9448D-8796-4687-B7F3-B669D828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C6D7D4E7-1C3B-488A-891B-B278DE0A0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9A361889-2948-4D64-8FF8-69586FC72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02D653C-475F-42DD-B57D-A91633AA7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41F9AF-C366-462E-BCA3-AB9B3BB21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E7FA82A-E66F-46F3-BE37-61D6BA9E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0646D37-C2A3-4F20-8F6E-2D2A54B7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F0B484D8-05F9-4BB7-97D5-FF4ED4BE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3F14E50-F3C1-4EFB-9251-BDEF30E0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B96CF9CA-5C40-428E-B9C1-CE897046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9C38B4E1-B1E5-4C84-AA06-E0082733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05D173AA-5B2D-4244-8430-44CD01EDA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82D98822-894A-496C-B32F-06DB6014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1B432746-B63F-4BF0-871B-B482FFADA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AFD61CC4-F10D-4243-8F2C-EDBEDC63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A9D33800-5C44-4D40-A048-3A7A5D1D5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0FE60E-0643-4AB3-B009-8B857A9B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D4F681A9-E543-490E-8CD3-E87A823B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49283399-4EE4-4FD7-B3F0-F0CD376A6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338C3E08-CA77-4D8D-8271-7B0D5DA54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CEE46AD-ABD8-42D2-A88E-6C9B009B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76F66B20-4D5D-49D7-A33A-46749A156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3246E8BC-BF6E-4E1B-B6DE-7834CE5C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61636B0-9E03-4DDB-956A-57929A4D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150D2B7B-FD5D-4108-8637-D6967376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A56D9FF-4177-416F-A8A5-B8C8B33C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E7FFBC9E-D28A-4C56-8489-77CBC051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9D33B26A-F967-4863-AC3C-9972CD4D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73ECA63D-D3C2-460B-A352-58A4B0718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E6108A80-2A55-473F-8197-E21F1A2A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42AECA-26E6-1B85-C7EB-CC32528A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Van olyan épület, aminek hiányzik a határa: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Az adathatárhoz kapcsolódó épületek feldolgozása nem történt meg, mert nem voltak teljesek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Íves tetővel rendelkező épületek (az épület teteje sík kell legyen)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Néhány épületet fák takarnak el</a:t>
            </a:r>
          </a:p>
          <a:p>
            <a:pPr lvl="1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59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528</TotalTime>
  <Words>502</Words>
  <Application>Microsoft Macintosh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Tw Cen MT</vt:lpstr>
      <vt:lpstr>Tw Cen MT (Szövegtörzs)</vt:lpstr>
      <vt:lpstr>Áramkör</vt:lpstr>
      <vt:lpstr>DEM generálás és épület detektálás LiDAR alapon</vt:lpstr>
      <vt:lpstr>Bevezetés</vt:lpstr>
      <vt:lpstr>Lidar adat szegmentálás</vt:lpstr>
      <vt:lpstr>Dem generálás és épület detektálás</vt:lpstr>
      <vt:lpstr>PowerPoint Presentation</vt:lpstr>
      <vt:lpstr>ÉpületHatárok Szabályozása</vt:lpstr>
      <vt:lpstr>Épülethatárok Szabályozása - folyamatábra</vt:lpstr>
      <vt:lpstr>Példa az épületHatárok szabályozására</vt:lpstr>
      <vt:lpstr>Eredmények és analízis</vt:lpstr>
      <vt:lpstr>Eredmények és analízis</vt:lpstr>
      <vt:lpstr>Konklúzió</vt:lpstr>
      <vt:lpstr>További tanulmányok</vt:lpstr>
      <vt:lpstr>Megvalósítás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 generálás és épület detektálás LiDAR alapon</dc:title>
  <dc:creator>Bálint Balázs</dc:creator>
  <cp:lastModifiedBy>Diána Yoo</cp:lastModifiedBy>
  <cp:revision>66</cp:revision>
  <dcterms:created xsi:type="dcterms:W3CDTF">2023-03-18T19:47:25Z</dcterms:created>
  <dcterms:modified xsi:type="dcterms:W3CDTF">2023-03-21T11:19:27Z</dcterms:modified>
</cp:coreProperties>
</file>