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FCD6DFA1-DFC2-401A-95A7-E4A82797239C}">
          <p14:sldIdLst>
            <p14:sldId id="256"/>
            <p14:sldId id="257"/>
            <p14:sldId id="258"/>
            <p14:sldId id="259"/>
            <p14:sldId id="260"/>
            <p14:sldId id="266"/>
            <p14:sldId id="261"/>
            <p14:sldId id="265"/>
            <p14:sldId id="262"/>
            <p14:sldId id="263"/>
            <p14:sldId id="267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0994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ázs Horváth" userId="d208d054a1164427" providerId="LiveId" clId="{7F8CABE7-C749-425F-BFA3-38F6BD867D4F}"/>
    <pc:docChg chg="custSel modSld">
      <pc:chgData name="Balázs Horváth" userId="d208d054a1164427" providerId="LiveId" clId="{7F8CABE7-C749-425F-BFA3-38F6BD867D4F}" dt="2018-04-18T20:34:28.465" v="72" actId="20577"/>
      <pc:docMkLst>
        <pc:docMk/>
      </pc:docMkLst>
      <pc:sldChg chg="modSp">
        <pc:chgData name="Balázs Horváth" userId="d208d054a1164427" providerId="LiveId" clId="{7F8CABE7-C749-425F-BFA3-38F6BD867D4F}" dt="2018-04-18T20:34:28.465" v="72" actId="20577"/>
        <pc:sldMkLst>
          <pc:docMk/>
          <pc:sldMk cId="162014661" sldId="268"/>
        </pc:sldMkLst>
        <pc:spChg chg="mod">
          <ac:chgData name="Balázs Horváth" userId="d208d054a1164427" providerId="LiveId" clId="{7F8CABE7-C749-425F-BFA3-38F6BD867D4F}" dt="2018-04-18T20:34:28.465" v="72" actId="20577"/>
          <ac:spMkLst>
            <pc:docMk/>
            <pc:sldMk cId="162014661" sldId="268"/>
            <ac:spMk id="2" creationId="{C16AE807-7309-45DD-B291-35418C08D0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A604-834E-4905-A782-B44CD204717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3021-53A9-44E5-8725-7DB69228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Homogén </a:t>
            </a:r>
            <a:r>
              <a:rPr lang="hu-HU" dirty="0" err="1"/>
              <a:t>markov</a:t>
            </a:r>
            <a:r>
              <a:rPr lang="hu-HU" dirty="0"/>
              <a:t> lánc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73021-53A9-44E5-8725-7DB6922829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2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0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6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99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19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643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5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95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40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0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72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08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4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0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1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zshorvath/AdvEffectivenessMarkovCh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markov-chain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Markov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chains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 Balázs Horváth </a:t>
            </a:r>
          </a:p>
          <a:p>
            <a:r>
              <a:rPr lang="hu-HU" dirty="0">
                <a:cs typeface="Calibri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69E1C1-9023-481C-B1A9-6086AFB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r>
              <a:rPr lang="hu-HU" dirty="0"/>
              <a:t> - </a:t>
            </a:r>
            <a:r>
              <a:rPr lang="hu-HU" dirty="0" err="1"/>
              <a:t>Advertising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650B93C-9FA8-45E8-9F59-AFAD7514D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43738" cy="40878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Yixun Shi</a:t>
                </a:r>
                <a:r>
                  <a:rPr lang="hu-HU" dirty="0"/>
                  <a:t>: </a:t>
                </a:r>
                <a:r>
                  <a:rPr lang="en-US" dirty="0"/>
                  <a:t>Markov Chain Models for Estimating Advertising Effectiveness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Markov</a:t>
                </a:r>
                <a:r>
                  <a:rPr lang="hu-HU" dirty="0"/>
                  <a:t> </a:t>
                </a:r>
                <a:r>
                  <a:rPr lang="hu-HU" dirty="0" err="1"/>
                  <a:t>chains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also</a:t>
                </a:r>
                <a:r>
                  <a:rPr lang="hu-HU" dirty="0"/>
                  <a:t> be </a:t>
                </a:r>
                <a:r>
                  <a:rPr lang="hu-HU" dirty="0" err="1"/>
                  <a:t>applied</a:t>
                </a:r>
                <a:endParaRPr lang="hu-HU" dirty="0"/>
              </a:p>
              <a:p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time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more </a:t>
                </a:r>
                <a:r>
                  <a:rPr lang="hu-HU" dirty="0" err="1"/>
                  <a:t>accurate</a:t>
                </a:r>
                <a:r>
                  <a:rPr lang="hu-HU" dirty="0"/>
                  <a:t> </a:t>
                </a:r>
                <a:r>
                  <a:rPr lang="hu-HU" dirty="0" err="1"/>
                  <a:t>prediction</a:t>
                </a:r>
                <a:r>
                  <a:rPr lang="hu-HU" dirty="0"/>
                  <a:t>!</a:t>
                </a:r>
              </a:p>
              <a:p>
                <a:r>
                  <a:rPr lang="hu-HU" dirty="0"/>
                  <a:t>p</a:t>
                </a:r>
                <a:r>
                  <a:rPr lang="hu-HU" baseline="-25000" dirty="0"/>
                  <a:t>11</a:t>
                </a:r>
                <a:r>
                  <a:rPr lang="hu-HU" dirty="0"/>
                  <a:t>(k) – </a:t>
                </a:r>
                <a:r>
                  <a:rPr lang="hu-HU" dirty="0" err="1"/>
                  <a:t>people</a:t>
                </a:r>
                <a:r>
                  <a:rPr lang="hu-HU" dirty="0"/>
                  <a:t>, </a:t>
                </a:r>
                <a:r>
                  <a:rPr lang="hu-HU" dirty="0" err="1"/>
                  <a:t>who</a:t>
                </a:r>
                <a:r>
                  <a:rPr lang="hu-HU" dirty="0"/>
                  <a:t> </a:t>
                </a:r>
                <a:r>
                  <a:rPr lang="hu-HU" dirty="0" err="1"/>
                  <a:t>keep</a:t>
                </a:r>
                <a:r>
                  <a:rPr lang="hu-HU" dirty="0"/>
                  <a:t> </a:t>
                </a:r>
                <a:r>
                  <a:rPr lang="hu-HU" dirty="0" err="1"/>
                  <a:t>using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product</a:t>
                </a:r>
                <a:endParaRPr lang="hu-HU" dirty="0"/>
              </a:p>
              <a:p>
                <a:pPr lvl="1"/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beginning</a:t>
                </a:r>
                <a:r>
                  <a:rPr lang="hu-HU" dirty="0"/>
                  <a:t>, </a:t>
                </a:r>
                <a:r>
                  <a:rPr lang="hu-HU" dirty="0" err="1"/>
                  <a:t>try</a:t>
                </a:r>
                <a:r>
                  <a:rPr lang="hu-HU" dirty="0"/>
                  <a:t> </a:t>
                </a:r>
                <a:r>
                  <a:rPr lang="hu-HU" dirty="0" err="1"/>
                  <a:t>it</a:t>
                </a:r>
                <a:r>
                  <a:rPr lang="hu-HU" dirty="0"/>
                  <a:t> out </a:t>
                </a:r>
                <a:r>
                  <a:rPr lang="hu-HU" dirty="0" err="1"/>
                  <a:t>won’t</a:t>
                </a:r>
                <a:r>
                  <a:rPr lang="hu-HU" dirty="0"/>
                  <a:t> </a:t>
                </a:r>
                <a:r>
                  <a:rPr lang="hu-HU" dirty="0" err="1"/>
                  <a:t>drop</a:t>
                </a:r>
                <a:r>
                  <a:rPr lang="hu-HU" dirty="0"/>
                  <a:t> </a:t>
                </a:r>
                <a:r>
                  <a:rPr lang="hu-HU" dirty="0" err="1"/>
                  <a:t>it</a:t>
                </a:r>
                <a:r>
                  <a:rPr lang="hu-HU" dirty="0"/>
                  <a:t> </a:t>
                </a:r>
                <a:r>
                  <a:rPr lang="hu-HU" dirty="0" err="1"/>
                  <a:t>immediately</a:t>
                </a:r>
                <a:endParaRPr lang="hu-HU" dirty="0"/>
              </a:p>
              <a:p>
                <a:pPr lvl="1"/>
                <a:r>
                  <a:rPr lang="hu-HU" dirty="0" err="1"/>
                  <a:t>After</a:t>
                </a:r>
                <a:r>
                  <a:rPr lang="hu-HU" dirty="0"/>
                  <a:t> </a:t>
                </a:r>
                <a:r>
                  <a:rPr lang="hu-HU" dirty="0" err="1"/>
                  <a:t>some</a:t>
                </a:r>
                <a:r>
                  <a:rPr lang="hu-HU" dirty="0"/>
                  <a:t> </a:t>
                </a:r>
                <a:r>
                  <a:rPr lang="hu-HU" dirty="0" err="1"/>
                  <a:t>time</a:t>
                </a:r>
                <a:r>
                  <a:rPr lang="hu-HU" dirty="0"/>
                  <a:t>, </a:t>
                </a:r>
                <a:r>
                  <a:rPr lang="hu-HU" dirty="0" err="1"/>
                  <a:t>only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satisfied</a:t>
                </a:r>
                <a:r>
                  <a:rPr lang="hu-HU" dirty="0"/>
                  <a:t> </a:t>
                </a:r>
                <a:r>
                  <a:rPr lang="hu-HU" dirty="0" err="1"/>
                  <a:t>customers</a:t>
                </a:r>
                <a:r>
                  <a:rPr lang="hu-HU" dirty="0"/>
                  <a:t> </a:t>
                </a:r>
                <a:r>
                  <a:rPr lang="hu-HU" dirty="0" err="1"/>
                  <a:t>stay</a:t>
                </a:r>
                <a:endParaRPr lang="hu-HU" dirty="0"/>
              </a:p>
              <a:p>
                <a:r>
                  <a:rPr lang="hu-HU" dirty="0"/>
                  <a:t>p</a:t>
                </a:r>
                <a:r>
                  <a:rPr lang="hu-HU" baseline="-25000" dirty="0"/>
                  <a:t>12</a:t>
                </a:r>
                <a:r>
                  <a:rPr lang="hu-HU" dirty="0"/>
                  <a:t>(k) – </a:t>
                </a:r>
                <a:r>
                  <a:rPr lang="hu-HU" dirty="0" err="1"/>
                  <a:t>people</a:t>
                </a:r>
                <a:r>
                  <a:rPr lang="hu-HU" dirty="0"/>
                  <a:t>, </a:t>
                </a:r>
                <a:r>
                  <a:rPr lang="hu-HU" dirty="0" err="1"/>
                  <a:t>who</a:t>
                </a:r>
                <a:r>
                  <a:rPr lang="hu-HU" dirty="0"/>
                  <a:t> </a:t>
                </a:r>
                <a:r>
                  <a:rPr lang="hu-HU" dirty="0" err="1"/>
                  <a:t>switch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another</a:t>
                </a:r>
                <a:r>
                  <a:rPr lang="hu-HU" dirty="0"/>
                  <a:t> </a:t>
                </a:r>
                <a:r>
                  <a:rPr lang="hu-HU" dirty="0" err="1"/>
                  <a:t>product</a:t>
                </a:r>
                <a:endParaRPr lang="hu-HU" dirty="0"/>
              </a:p>
              <a:p>
                <a:pPr lvl="1"/>
                <a:r>
                  <a:rPr lang="hu-HU" dirty="0"/>
                  <a:t>The </a:t>
                </a:r>
                <a:r>
                  <a:rPr lang="hu-HU" dirty="0" err="1"/>
                  <a:t>exact</a:t>
                </a:r>
                <a:r>
                  <a:rPr lang="hu-HU" dirty="0"/>
                  <a:t> </a:t>
                </a:r>
                <a:r>
                  <a:rPr lang="hu-HU" dirty="0" err="1"/>
                  <a:t>opposite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11(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1(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650B93C-9FA8-45E8-9F59-AFAD7514D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43738" cy="4087811"/>
              </a:xfrm>
              <a:blipFill>
                <a:blip r:embed="rId2"/>
                <a:stretch>
                  <a:fillRect l="-138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3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890ADF-0A73-42D8-A20D-47485D32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r>
              <a:rPr lang="hu-HU" dirty="0"/>
              <a:t> - </a:t>
            </a:r>
            <a:r>
              <a:rPr lang="hu-HU" dirty="0" err="1"/>
              <a:t>Advertising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30B5FE0-42CF-40CD-837A-CFECFB989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p</a:t>
                </a:r>
                <a:r>
                  <a:rPr lang="hu-HU" baseline="-25000" dirty="0"/>
                  <a:t>11</a:t>
                </a:r>
                <a:r>
                  <a:rPr lang="hu-HU" dirty="0"/>
                  <a:t>(k) – </a:t>
                </a:r>
                <a:r>
                  <a:rPr lang="hu-HU" dirty="0" err="1"/>
                  <a:t>upside</a:t>
                </a:r>
                <a:r>
                  <a:rPr lang="hu-HU" dirty="0"/>
                  <a:t>-down </a:t>
                </a:r>
                <a:r>
                  <a:rPr lang="hu-HU" dirty="0" err="1"/>
                  <a:t>normal</a:t>
                </a:r>
                <a:r>
                  <a:rPr lang="hu-HU" dirty="0"/>
                  <a:t> </a:t>
                </a:r>
                <a:r>
                  <a:rPr lang="hu-HU" dirty="0" err="1"/>
                  <a:t>distribution</a:t>
                </a:r>
                <a:endParaRPr lang="hu-H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p</a:t>
                </a:r>
                <a:r>
                  <a:rPr lang="hu-HU" baseline="-25000" dirty="0"/>
                  <a:t>12</a:t>
                </a:r>
                <a:r>
                  <a:rPr lang="hu-HU" dirty="0"/>
                  <a:t>(k) – </a:t>
                </a:r>
                <a:r>
                  <a:rPr lang="hu-HU" dirty="0" err="1"/>
                  <a:t>normal</a:t>
                </a:r>
                <a:r>
                  <a:rPr lang="hu-HU" dirty="0"/>
                  <a:t> </a:t>
                </a:r>
                <a:r>
                  <a:rPr lang="hu-HU" dirty="0" err="1"/>
                  <a:t>distribution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After</a:t>
                </a:r>
                <a:r>
                  <a:rPr lang="hu-HU" dirty="0"/>
                  <a:t> </a:t>
                </a:r>
                <a:r>
                  <a:rPr lang="hu-HU" dirty="0" err="1"/>
                  <a:t>couple</a:t>
                </a:r>
                <a:r>
                  <a:rPr lang="hu-HU" dirty="0"/>
                  <a:t> of </a:t>
                </a:r>
                <a:r>
                  <a:rPr lang="hu-HU" dirty="0" err="1"/>
                  <a:t>surveys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parameters</a:t>
                </a:r>
                <a:r>
                  <a:rPr lang="hu-HU" dirty="0"/>
                  <a:t> and </a:t>
                </a:r>
                <a:r>
                  <a:rPr lang="hu-HU" dirty="0" err="1"/>
                  <a:t>give</a:t>
                </a:r>
                <a:r>
                  <a:rPr lang="hu-HU" dirty="0"/>
                  <a:t> an </a:t>
                </a:r>
                <a:r>
                  <a:rPr lang="hu-HU" dirty="0" err="1"/>
                  <a:t>estimate</a:t>
                </a:r>
                <a:r>
                  <a:rPr lang="hu-HU" dirty="0"/>
                  <a:t> </a:t>
                </a:r>
                <a:r>
                  <a:rPr lang="hu-HU" dirty="0" err="1"/>
                  <a:t>result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dirty="0" err="1"/>
                  <a:t>time</a:t>
                </a:r>
                <a:r>
                  <a:rPr lang="hu-HU" dirty="0"/>
                  <a:t> in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future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30B5FE0-42CF-40CD-837A-CFECFB98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24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FB7272-5953-48F5-AAD1-B354AF84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Let’s do this also in Python!</a:t>
            </a:r>
          </a:p>
        </p:txBody>
      </p:sp>
    </p:spTree>
    <p:extLst>
      <p:ext uri="{BB962C8B-B14F-4D97-AF65-F5344CB8AC3E}">
        <p14:creationId xmlns:p14="http://schemas.microsoft.com/office/powerpoint/2010/main" val="321396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6AE807-7309-45DD-B291-35418C08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you!</a:t>
            </a:r>
            <a:br>
              <a:rPr lang="hu-HU" sz="5400" dirty="0"/>
            </a:br>
            <a:r>
              <a:rPr lang="hu-HU" sz="1800" dirty="0" err="1"/>
              <a:t>Source</a:t>
            </a:r>
            <a:r>
              <a:rPr lang="hu-HU" sz="1800" dirty="0"/>
              <a:t> </a:t>
            </a:r>
            <a:r>
              <a:rPr lang="hu-HU" sz="1800" dirty="0" err="1"/>
              <a:t>code</a:t>
            </a:r>
            <a:r>
              <a:rPr lang="hu-HU" sz="1800" dirty="0"/>
              <a:t> and </a:t>
            </a:r>
            <a:r>
              <a:rPr lang="hu-HU" sz="1800" dirty="0" err="1"/>
              <a:t>this</a:t>
            </a:r>
            <a:r>
              <a:rPr lang="hu-HU" sz="1800" dirty="0"/>
              <a:t> file is </a:t>
            </a:r>
            <a:r>
              <a:rPr lang="hu-HU" sz="1800" dirty="0" err="1"/>
              <a:t>available</a:t>
            </a:r>
            <a:r>
              <a:rPr lang="hu-HU" sz="1800" dirty="0"/>
              <a:t> </a:t>
            </a:r>
            <a:r>
              <a:rPr lang="hu-HU" sz="1800" dirty="0">
                <a:hlinkClick r:id="rId2"/>
              </a:rPr>
              <a:t>here</a:t>
            </a:r>
            <a:r>
              <a:rPr lang="hu-HU" sz="1800" dirty="0"/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01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Overview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History</a:t>
            </a:r>
            <a:endParaRPr lang="hu-HU" dirty="0"/>
          </a:p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chains</a:t>
            </a:r>
            <a:endParaRPr lang="hu-HU" dirty="0"/>
          </a:p>
          <a:p>
            <a:r>
              <a:rPr lang="hu-HU" dirty="0" err="1"/>
              <a:t>Examples</a:t>
            </a:r>
            <a:endParaRPr lang="hu-HU" dirty="0"/>
          </a:p>
          <a:p>
            <a:pPr lvl="1"/>
            <a:r>
              <a:rPr lang="hu-HU" dirty="0" err="1"/>
              <a:t>Dam</a:t>
            </a:r>
            <a:r>
              <a:rPr lang="hu-HU" dirty="0"/>
              <a:t> overflow </a:t>
            </a:r>
            <a:r>
              <a:rPr lang="hu-HU" dirty="0" err="1"/>
              <a:t>prediction</a:t>
            </a:r>
            <a:endParaRPr lang="hu-HU" dirty="0"/>
          </a:p>
          <a:p>
            <a:pPr lvl="1"/>
            <a:r>
              <a:rPr lang="hu-HU" dirty="0" err="1"/>
              <a:t>Estimating</a:t>
            </a:r>
            <a:r>
              <a:rPr lang="hu-HU" dirty="0"/>
              <a:t> </a:t>
            </a:r>
            <a:r>
              <a:rPr lang="hu-HU" dirty="0" err="1"/>
              <a:t>advertisement</a:t>
            </a:r>
            <a:r>
              <a:rPr lang="hu-HU" dirty="0"/>
              <a:t> </a:t>
            </a:r>
            <a:r>
              <a:rPr lang="hu-HU" dirty="0" err="1"/>
              <a:t>effictiveness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c/c9/Lawoflargenumbers.svg/540px-Lawoflargenumbers.svg.png">
            <a:extLst>
              <a:ext uri="{FF2B5EF4-FFF2-40B4-BE49-F238E27FC236}">
                <a16:creationId xmlns:a16="http://schemas.microsoft.com/office/drawing/2014/main" id="{6536E896-2D80-409E-BF36-C60C2707D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 r="3292" b="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 err="1"/>
              <a:t>History</a:t>
            </a:r>
            <a:r>
              <a:rPr lang="hu-HU" dirty="0"/>
              <a:t> - Bernoulli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Law of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- Jacob Bernoulli (</a:t>
            </a:r>
            <a:r>
              <a:rPr lang="en-US" dirty="0"/>
              <a:t>1689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 err="1"/>
              <a:t>Cup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black</a:t>
            </a:r>
            <a:r>
              <a:rPr lang="hu-HU" dirty="0"/>
              <a:t> and </a:t>
            </a:r>
            <a:r>
              <a:rPr lang="hu-HU" dirty="0" err="1"/>
              <a:t>white</a:t>
            </a:r>
            <a:r>
              <a:rPr lang="hu-HU" dirty="0"/>
              <a:t> </a:t>
            </a:r>
            <a:r>
              <a:rPr lang="hu-HU" dirty="0" err="1"/>
              <a:t>balls</a:t>
            </a:r>
          </a:p>
          <a:p>
            <a:pPr lvl="1"/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ratio</a:t>
            </a:r>
          </a:p>
          <a:p>
            <a:r>
              <a:rPr lang="hu-HU" dirty="0" err="1"/>
              <a:t>Ability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calculate</a:t>
            </a:r>
            <a:r>
              <a:rPr lang="hu-HU" dirty="0"/>
              <a:t> </a:t>
            </a:r>
            <a:r>
              <a:rPr lang="hu-HU" dirty="0" err="1"/>
              <a:t>probabilities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466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EF15A-6E15-4D59-8DC9-F8CB75F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History</a:t>
            </a:r>
            <a:r>
              <a:rPr lang="hu-HU" dirty="0"/>
              <a:t> – </a:t>
            </a:r>
            <a:r>
              <a:rPr lang="hu-HU" dirty="0" err="1"/>
              <a:t>Nekrasov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C8B97-B628-42CB-AD03-86C73A82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observations</a:t>
            </a:r>
            <a:r>
              <a:rPr lang="hu-HU" dirty="0"/>
              <a:t> of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events</a:t>
            </a:r>
            <a:r>
              <a:rPr lang="hu-HU" dirty="0"/>
              <a:t> be </a:t>
            </a:r>
            <a:r>
              <a:rPr lang="hu-HU" dirty="0" err="1"/>
              <a:t>continued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entire</a:t>
            </a:r>
            <a:r>
              <a:rPr lang="hu-HU" dirty="0"/>
              <a:t> </a:t>
            </a:r>
            <a:r>
              <a:rPr lang="hu-HU" dirty="0" err="1"/>
              <a:t>infinity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noticed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everything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 is </a:t>
            </a:r>
            <a:r>
              <a:rPr lang="hu-HU" dirty="0" err="1"/>
              <a:t>govenred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precise</a:t>
            </a:r>
            <a:r>
              <a:rPr lang="hu-HU" dirty="0"/>
              <a:t> ratios and a </a:t>
            </a:r>
            <a:br>
              <a:rPr lang="hu-HU" dirty="0"/>
            </a:br>
            <a:r>
              <a:rPr lang="hu-HU" dirty="0"/>
              <a:t>constant </a:t>
            </a:r>
            <a:r>
              <a:rPr lang="hu-HU" dirty="0" err="1"/>
              <a:t>law</a:t>
            </a:r>
            <a:r>
              <a:rPr lang="hu-HU" dirty="0"/>
              <a:t> of </a:t>
            </a:r>
            <a:r>
              <a:rPr lang="hu-HU" dirty="0" err="1"/>
              <a:t>change</a:t>
            </a:r>
            <a:r>
              <a:rPr lang="hu-HU" dirty="0"/>
              <a:t>”</a:t>
            </a:r>
          </a:p>
          <a:p>
            <a:r>
              <a:rPr lang="hu-HU" dirty="0" err="1"/>
              <a:t>Seems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en-US" dirty="0"/>
              <a:t>true</a:t>
            </a:r>
            <a:r>
              <a:rPr lang="hu-HU" dirty="0"/>
              <a:t> </a:t>
            </a:r>
          </a:p>
          <a:p>
            <a:pPr lvl="1"/>
            <a:r>
              <a:rPr lang="en-US" dirty="0"/>
              <a:t>Convergence</a:t>
            </a:r>
          </a:p>
          <a:p>
            <a:pPr lvl="1"/>
            <a:r>
              <a:rPr lang="hu-HU" dirty="0" err="1"/>
              <a:t>Distribution</a:t>
            </a:r>
            <a:r>
              <a:rPr lang="hu-HU" dirty="0"/>
              <a:t> (</a:t>
            </a:r>
            <a:r>
              <a:rPr lang="hu-HU" dirty="0" err="1"/>
              <a:t>binomial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Pavel </a:t>
            </a:r>
            <a:r>
              <a:rPr lang="hu-HU" dirty="0" err="1"/>
              <a:t>Nekrasov</a:t>
            </a:r>
            <a:r>
              <a:rPr lang="hu-HU" dirty="0"/>
              <a:t> – </a:t>
            </a:r>
            <a:r>
              <a:rPr lang="hu-HU" dirty="0" err="1"/>
              <a:t>russian</a:t>
            </a:r>
            <a:r>
              <a:rPr lang="hu-HU" dirty="0"/>
              <a:t> </a:t>
            </a:r>
            <a:r>
              <a:rPr lang="hu-HU" dirty="0" err="1"/>
              <a:t>teologian</a:t>
            </a:r>
            <a:r>
              <a:rPr lang="hu-HU" dirty="0"/>
              <a:t>, </a:t>
            </a:r>
            <a:r>
              <a:rPr lang="hu-HU" dirty="0" err="1"/>
              <a:t>mathematician</a:t>
            </a:r>
            <a:endParaRPr lang="hu-HU" dirty="0"/>
          </a:p>
          <a:p>
            <a:pPr lvl="1"/>
            <a:r>
              <a:rPr lang="hu-HU" dirty="0"/>
              <a:t>The </a:t>
            </a:r>
            <a:r>
              <a:rPr lang="hu-HU" dirty="0" err="1"/>
              <a:t>law</a:t>
            </a:r>
            <a:r>
              <a:rPr lang="hu-HU" dirty="0"/>
              <a:t> of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doesn’t</a:t>
            </a:r>
            <a:r>
              <a:rPr lang="hu-HU" dirty="0"/>
              <a:t> </a:t>
            </a:r>
            <a:r>
              <a:rPr lang="hu-HU" dirty="0" err="1"/>
              <a:t>apply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world</a:t>
            </a:r>
            <a:endParaRPr lang="hu-HU" dirty="0"/>
          </a:p>
          <a:p>
            <a:pPr lvl="1"/>
            <a:r>
              <a:rPr lang="hu-HU" dirty="0" err="1"/>
              <a:t>Independence</a:t>
            </a:r>
            <a:r>
              <a:rPr lang="hu-HU" dirty="0"/>
              <a:t> is a </a:t>
            </a:r>
            <a:r>
              <a:rPr lang="hu-HU" dirty="0" err="1"/>
              <a:t>necessity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0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9561E-DB05-4A0B-B2C6-3391BD0B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History</a:t>
            </a:r>
            <a:r>
              <a:rPr lang="hu-HU" dirty="0"/>
              <a:t> - </a:t>
            </a:r>
            <a:r>
              <a:rPr lang="hu-HU" dirty="0" err="1"/>
              <a:t>Markov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77A1E-7C99-4BA4-A24F-BFB47937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Andrey</a:t>
            </a:r>
            <a:r>
              <a:rPr lang="hu-HU" dirty="0"/>
              <a:t> </a:t>
            </a:r>
            <a:r>
              <a:rPr lang="hu-HU" dirty="0" err="1"/>
              <a:t>Markov</a:t>
            </a:r>
            <a:r>
              <a:rPr lang="hu-HU" dirty="0"/>
              <a:t> – </a:t>
            </a:r>
            <a:r>
              <a:rPr lang="hu-HU" dirty="0" err="1"/>
              <a:t>russian</a:t>
            </a:r>
            <a:r>
              <a:rPr lang="hu-HU" dirty="0"/>
              <a:t> </a:t>
            </a:r>
            <a:r>
              <a:rPr lang="hu-HU" dirty="0" err="1"/>
              <a:t>mathematician</a:t>
            </a:r>
            <a:endParaRPr lang="hu-HU" dirty="0"/>
          </a:p>
          <a:p>
            <a:r>
              <a:rPr lang="hu-HU" dirty="0" err="1"/>
              <a:t>Extends</a:t>
            </a:r>
            <a:r>
              <a:rPr lang="hu-HU" dirty="0"/>
              <a:t> </a:t>
            </a:r>
            <a:r>
              <a:rPr lang="hu-HU" dirty="0" err="1"/>
              <a:t>Bernoulli’s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hu-HU" dirty="0"/>
          </a:p>
          <a:p>
            <a:pPr lvl="1"/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cups</a:t>
            </a:r>
            <a:endParaRPr lang="hu-HU" dirty="0"/>
          </a:p>
          <a:p>
            <a:pPr lvl="1"/>
            <a:r>
              <a:rPr lang="hu-HU" dirty="0" err="1"/>
              <a:t>Different</a:t>
            </a:r>
            <a:r>
              <a:rPr lang="hu-HU" dirty="0"/>
              <a:t> ratios</a:t>
            </a:r>
          </a:p>
          <a:p>
            <a:pPr lvl="1"/>
            <a:r>
              <a:rPr lang="hu-HU" dirty="0"/>
              <a:t>An </a:t>
            </a: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decides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cup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endParaRPr lang="hu-HU" dirty="0"/>
          </a:p>
          <a:p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converge</a:t>
            </a:r>
            <a:endParaRPr lang="hu-HU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E3086F1D-9F9D-4349-B0A4-AC0DF072BFAC}"/>
              </a:ext>
            </a:extLst>
          </p:cNvPr>
          <p:cNvGrpSpPr/>
          <p:nvPr/>
        </p:nvGrpSpPr>
        <p:grpSpPr>
          <a:xfrm>
            <a:off x="1451284" y="4977504"/>
            <a:ext cx="3764794" cy="1308230"/>
            <a:chOff x="1602286" y="4306430"/>
            <a:chExt cx="3764794" cy="1308230"/>
          </a:xfrm>
        </p:grpSpPr>
        <p:sp>
          <p:nvSpPr>
            <p:cNvPr id="4" name="Ellipszis 3">
              <a:extLst>
                <a:ext uri="{FF2B5EF4-FFF2-40B4-BE49-F238E27FC236}">
                  <a16:creationId xmlns:a16="http://schemas.microsoft.com/office/drawing/2014/main" id="{B0F1A671-51CD-4F8D-ACFB-070C7D1F5102}"/>
                </a:ext>
              </a:extLst>
            </p:cNvPr>
            <p:cNvSpPr/>
            <p:nvPr/>
          </p:nvSpPr>
          <p:spPr>
            <a:xfrm>
              <a:off x="2000250" y="4781550"/>
              <a:ext cx="571500" cy="571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0</a:t>
              </a:r>
            </a:p>
          </p:txBody>
        </p:sp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9AE654E7-7D05-4D4D-B3CF-B6827F27BA02}"/>
                </a:ext>
              </a:extLst>
            </p:cNvPr>
            <p:cNvSpPr/>
            <p:nvPr/>
          </p:nvSpPr>
          <p:spPr>
            <a:xfrm>
              <a:off x="4404168" y="4781550"/>
              <a:ext cx="571500" cy="571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CAB1B89A-CED3-4083-BCC3-B76AE59474AF}"/>
                </a:ext>
              </a:extLst>
            </p:cNvPr>
            <p:cNvSpPr txBox="1"/>
            <p:nvPr/>
          </p:nvSpPr>
          <p:spPr>
            <a:xfrm>
              <a:off x="5062188" y="4920500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dirty="0"/>
                <a:t>W</a:t>
              </a:r>
              <a:endParaRPr lang="en-US" sz="1100" dirty="0"/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29C083B4-8A22-47FD-A369-EBE12B321149}"/>
                </a:ext>
              </a:extLst>
            </p:cNvPr>
            <p:cNvSpPr txBox="1"/>
            <p:nvPr/>
          </p:nvSpPr>
          <p:spPr>
            <a:xfrm>
              <a:off x="3361901" y="535305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dirty="0"/>
                <a:t>B</a:t>
              </a:r>
              <a:endParaRPr lang="en-US" sz="1100" dirty="0"/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B34B587A-AF36-4F20-A8A4-BB14D5E5B735}"/>
                </a:ext>
              </a:extLst>
            </p:cNvPr>
            <p:cNvSpPr txBox="1"/>
            <p:nvPr/>
          </p:nvSpPr>
          <p:spPr>
            <a:xfrm>
              <a:off x="1602286" y="4942845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dirty="0"/>
                <a:t>B</a:t>
              </a:r>
              <a:endParaRPr lang="en-US" sz="1100" dirty="0"/>
            </a:p>
          </p:txBody>
        </p:sp>
        <p:cxnSp>
          <p:nvCxnSpPr>
            <p:cNvPr id="16" name="Összekötő: görbe 15">
              <a:extLst>
                <a:ext uri="{FF2B5EF4-FFF2-40B4-BE49-F238E27FC236}">
                  <a16:creationId xmlns:a16="http://schemas.microsoft.com/office/drawing/2014/main" id="{F406B718-CDCD-4E09-9708-4CCFC1495D0C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 rot="16200000" flipH="1">
              <a:off x="1881888" y="5067300"/>
              <a:ext cx="404112" cy="12700"/>
            </a:xfrm>
            <a:prstGeom prst="curvedConnector5">
              <a:avLst>
                <a:gd name="adj1" fmla="val -56568"/>
                <a:gd name="adj2" fmla="val -3540992"/>
                <a:gd name="adj3" fmla="val 1565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Összekötő: görbe 18">
              <a:extLst>
                <a:ext uri="{FF2B5EF4-FFF2-40B4-BE49-F238E27FC236}">
                  <a16:creationId xmlns:a16="http://schemas.microsoft.com/office/drawing/2014/main" id="{AC84FBE4-A2F0-4C1B-971E-8F31DE6C59BC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487959" y="3865341"/>
              <a:ext cx="12700" cy="1999806"/>
            </a:xfrm>
            <a:prstGeom prst="curvedConnector3">
              <a:avLst>
                <a:gd name="adj1" fmla="val 24590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Összekötő: görbe 19">
              <a:extLst>
                <a:ext uri="{FF2B5EF4-FFF2-40B4-BE49-F238E27FC236}">
                  <a16:creationId xmlns:a16="http://schemas.microsoft.com/office/drawing/2014/main" id="{6189CE6E-A4D2-457E-BACB-EC463087CE84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4689918" y="5067300"/>
              <a:ext cx="404112" cy="12700"/>
            </a:xfrm>
            <a:prstGeom prst="curvedConnector5">
              <a:avLst>
                <a:gd name="adj1" fmla="val -56568"/>
                <a:gd name="adj2" fmla="val 3465992"/>
                <a:gd name="adj3" fmla="val 1565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D66D038-73BC-451B-8D18-03ECC2B3BEB6}"/>
                </a:ext>
              </a:extLst>
            </p:cNvPr>
            <p:cNvSpPr txBox="1"/>
            <p:nvPr/>
          </p:nvSpPr>
          <p:spPr>
            <a:xfrm>
              <a:off x="3335512" y="4306430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dirty="0"/>
                <a:t>W</a:t>
              </a:r>
              <a:endParaRPr lang="en-US" sz="1100" dirty="0"/>
            </a:p>
          </p:txBody>
        </p:sp>
        <p:cxnSp>
          <p:nvCxnSpPr>
            <p:cNvPr id="28" name="Összekötő: görbe 27">
              <a:extLst>
                <a:ext uri="{FF2B5EF4-FFF2-40B4-BE49-F238E27FC236}">
                  <a16:creationId xmlns:a16="http://schemas.microsoft.com/office/drawing/2014/main" id="{9827AA11-5E16-4D3B-95CD-E5944C5A4108}"/>
                </a:ext>
              </a:extLst>
            </p:cNvPr>
            <p:cNvCxnSpPr>
              <a:stCxn id="4" idx="5"/>
              <a:endCxn id="5" idx="3"/>
            </p:cNvCxnSpPr>
            <p:nvPr/>
          </p:nvCxnSpPr>
          <p:spPr>
            <a:xfrm rot="16200000" flipH="1">
              <a:off x="3487959" y="4269453"/>
              <a:ext cx="12700" cy="1999806"/>
            </a:xfrm>
            <a:prstGeom prst="curvedConnector3">
              <a:avLst>
                <a:gd name="adj1" fmla="val 24590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Kép 30">
            <a:extLst>
              <a:ext uri="{FF2B5EF4-FFF2-40B4-BE49-F238E27FC236}">
                <a16:creationId xmlns:a16="http://schemas.microsoft.com/office/drawing/2014/main" id="{2BA8E494-92C8-4F98-BAB9-B5DC5642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78" y="1304925"/>
            <a:ext cx="4350820" cy="3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FF6EEC-FF5F-4424-B959-A2E4594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5400" i="1" dirty="0" err="1"/>
              <a:t>Let’s</a:t>
            </a:r>
            <a:r>
              <a:rPr lang="hu-HU" sz="5400" i="1" dirty="0"/>
              <a:t> </a:t>
            </a:r>
            <a:r>
              <a:rPr lang="hu-HU" sz="5400" i="1" dirty="0" err="1"/>
              <a:t>check</a:t>
            </a:r>
            <a:r>
              <a:rPr lang="hu-HU" sz="5400" i="1" dirty="0"/>
              <a:t> </a:t>
            </a:r>
            <a:r>
              <a:rPr lang="en-US" sz="5400" i="1" dirty="0"/>
              <a:t>markov_cups.py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708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EBEFA-BAB6-434A-98C0-3259167F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chains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AF2FA-94D9-4CFC-ACB7-25B106C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:		An </a:t>
            </a:r>
            <a:r>
              <a:rPr lang="hu-HU" dirty="0" err="1"/>
              <a:t>event</a:t>
            </a:r>
            <a:r>
              <a:rPr lang="hu-HU" dirty="0"/>
              <a:t> is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dependent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state</a:t>
            </a:r>
            <a:endParaRPr lang="hu-HU" dirty="0"/>
          </a:p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:		</a:t>
            </a:r>
            <a:r>
              <a:rPr lang="hu-HU" dirty="0" err="1"/>
              <a:t>Stochatic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satisfies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  <a:p>
            <a:r>
              <a:rPr lang="hu-HU" dirty="0" err="1"/>
              <a:t>Transition</a:t>
            </a:r>
            <a:r>
              <a:rPr lang="hu-HU" dirty="0"/>
              <a:t> </a:t>
            </a:r>
            <a:r>
              <a:rPr lang="hu-HU" dirty="0" err="1"/>
              <a:t>matrix</a:t>
            </a:r>
            <a:r>
              <a:rPr lang="hu-HU" dirty="0"/>
              <a:t>:		</a:t>
            </a:r>
            <a:r>
              <a:rPr lang="hu-HU" dirty="0" err="1"/>
              <a:t>Probalilities</a:t>
            </a:r>
            <a:r>
              <a:rPr lang="hu-HU" dirty="0"/>
              <a:t> of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another</a:t>
            </a:r>
            <a:endParaRPr lang="hu-HU" dirty="0"/>
          </a:p>
          <a:p>
            <a:r>
              <a:rPr lang="hu-HU" dirty="0" err="1"/>
              <a:t>Stationary</a:t>
            </a:r>
            <a:r>
              <a:rPr lang="hu-HU" dirty="0"/>
              <a:t> </a:t>
            </a:r>
            <a:r>
              <a:rPr lang="hu-HU" dirty="0" err="1"/>
              <a:t>matrix</a:t>
            </a:r>
            <a:r>
              <a:rPr lang="hu-HU" dirty="0"/>
              <a:t>:		</a:t>
            </a:r>
            <a:r>
              <a:rPr lang="hu-HU" dirty="0" err="1"/>
              <a:t>Final</a:t>
            </a:r>
            <a:r>
              <a:rPr lang="hu-HU" dirty="0"/>
              <a:t>, </a:t>
            </a:r>
            <a:r>
              <a:rPr lang="hu-HU" dirty="0" err="1"/>
              <a:t>stable</a:t>
            </a:r>
            <a:r>
              <a:rPr lang="hu-HU" dirty="0"/>
              <a:t> </a:t>
            </a:r>
            <a:r>
              <a:rPr lang="hu-HU" dirty="0" err="1"/>
              <a:t>state</a:t>
            </a:r>
            <a:endParaRPr lang="hu-HU" dirty="0"/>
          </a:p>
          <a:p>
            <a:r>
              <a:rPr lang="hu-HU" dirty="0" err="1">
                <a:hlinkClick r:id="rId3"/>
              </a:rPr>
              <a:t>Fancy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visual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chains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75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E59C9-3ABE-4FFC-BBC1-EE22198F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chains</a:t>
            </a:r>
            <a:r>
              <a:rPr lang="hu-HU" dirty="0"/>
              <a:t> - </a:t>
            </a:r>
            <a:r>
              <a:rPr lang="hu-HU" dirty="0" err="1"/>
              <a:t>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F09507-BC2F-4453-948C-1586C2C17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0989"/>
                <a:ext cx="8596668" cy="53070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0" dirty="0"/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hu-HU" b="0" i="0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be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transition</a:t>
                </a:r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 and </a:t>
                </a:r>
                <a:r>
                  <a:rPr lang="hu-HU" dirty="0" err="1"/>
                  <a:t>initial</a:t>
                </a:r>
                <a:r>
                  <a:rPr lang="hu-HU" dirty="0"/>
                  <a:t> status </a:t>
                </a:r>
                <a:r>
                  <a:rPr lang="hu-HU" dirty="0" err="1"/>
                  <a:t>vector</a:t>
                </a:r>
                <a:r>
                  <a:rPr lang="hu-HU" dirty="0"/>
                  <a:t> </a:t>
                </a:r>
                <a:r>
                  <a:rPr lang="hu-HU" dirty="0" err="1"/>
                  <a:t>respectively</a:t>
                </a:r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r>
                  <a:rPr lang="hu-HU" dirty="0" err="1"/>
                  <a:t>Let</a:t>
                </a:r>
                <a:r>
                  <a:rPr lang="hu-HU" dirty="0"/>
                  <a:t> </a:t>
                </a:r>
                <a:r>
                  <a:rPr lang="hu-HU" dirty="0" err="1"/>
                  <a:t>our</a:t>
                </a:r>
                <a:r>
                  <a:rPr lang="hu-HU" dirty="0"/>
                  <a:t> </a:t>
                </a:r>
                <a:r>
                  <a:rPr lang="hu-HU" dirty="0" err="1"/>
                  <a:t>model</a:t>
                </a:r>
                <a:r>
                  <a:rPr lang="hu-HU" dirty="0"/>
                  <a:t> be </a:t>
                </a:r>
                <a:r>
                  <a:rPr lang="hu-HU" dirty="0" err="1"/>
                  <a:t>homogenic</a:t>
                </a:r>
                <a:r>
                  <a:rPr lang="hu-HU" dirty="0"/>
                  <a:t>, </a:t>
                </a:r>
                <a:r>
                  <a:rPr lang="hu-HU" dirty="0" err="1"/>
                  <a:t>which</a:t>
                </a:r>
                <a:r>
                  <a:rPr lang="hu-HU" dirty="0"/>
                  <a:t> </a:t>
                </a:r>
                <a:r>
                  <a:rPr lang="hu-HU" dirty="0" err="1"/>
                  <a:t>means</a:t>
                </a:r>
                <a:r>
                  <a:rPr lang="hu-HU" dirty="0"/>
                  <a:t> </a:t>
                </a:r>
                <a:r>
                  <a:rPr lang="hu-HU" i="1" dirty="0"/>
                  <a:t>P</a:t>
                </a:r>
                <a:r>
                  <a:rPr lang="hu-HU" dirty="0"/>
                  <a:t> </a:t>
                </a:r>
                <a:r>
                  <a:rPr lang="hu-HU" dirty="0" err="1"/>
                  <a:t>does</a:t>
                </a:r>
                <a:r>
                  <a:rPr lang="hu-HU" dirty="0"/>
                  <a:t>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change</a:t>
                </a:r>
                <a:r>
                  <a:rPr lang="hu-HU" dirty="0"/>
                  <a:t> over </a:t>
                </a:r>
                <a:r>
                  <a:rPr lang="hu-HU" dirty="0" err="1"/>
                  <a:t>time</a:t>
                </a:r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0.79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Stable</a:t>
                </a:r>
                <a:r>
                  <a:rPr lang="hu-HU" dirty="0"/>
                  <a:t> </a:t>
                </a:r>
                <a:r>
                  <a:rPr lang="hu-HU" dirty="0" err="1"/>
                  <a:t>state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hu-HU" i="1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Note</a:t>
                </a:r>
                <a:r>
                  <a:rPr lang="hu-HU" dirty="0"/>
                  <a:t>,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i="1" dirty="0"/>
                  <a:t>n-</a:t>
                </a:r>
                <a:r>
                  <a:rPr lang="hu-HU" i="1" dirty="0" err="1"/>
                  <a:t>th</a:t>
                </a:r>
                <a:r>
                  <a:rPr lang="hu-HU" dirty="0"/>
                  <a:t> </a:t>
                </a:r>
                <a:r>
                  <a:rPr lang="hu-HU" dirty="0" err="1"/>
                  <a:t>state</a:t>
                </a:r>
                <a:r>
                  <a:rPr lang="hu-HU" dirty="0"/>
                  <a:t> </a:t>
                </a:r>
                <a:r>
                  <a:rPr lang="hu-HU" dirty="0" err="1"/>
                  <a:t>does</a:t>
                </a:r>
                <a:r>
                  <a:rPr lang="hu-HU" dirty="0"/>
                  <a:t>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depend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initial</a:t>
                </a:r>
                <a:r>
                  <a:rPr lang="hu-HU" dirty="0"/>
                  <a:t> </a:t>
                </a:r>
                <a:r>
                  <a:rPr lang="hu-HU" dirty="0" err="1"/>
                  <a:t>state</a:t>
                </a:r>
                <a:r>
                  <a:rPr lang="hu-HU" dirty="0"/>
                  <a:t>, </a:t>
                </a:r>
                <a:r>
                  <a:rPr lang="hu-HU" dirty="0" err="1"/>
                  <a:t>which</a:t>
                </a:r>
                <a:r>
                  <a:rPr lang="hu-HU" dirty="0"/>
                  <a:t> </a:t>
                </a:r>
                <a:r>
                  <a:rPr lang="hu-HU" dirty="0" err="1"/>
                  <a:t>means</a:t>
                </a:r>
                <a:r>
                  <a:rPr lang="hu-HU" dirty="0"/>
                  <a:t> </a:t>
                </a:r>
                <a:r>
                  <a:rPr lang="hu-HU" dirty="0" err="1"/>
                  <a:t>this</a:t>
                </a:r>
                <a:r>
                  <a:rPr lang="hu-HU" dirty="0"/>
                  <a:t> is </a:t>
                </a:r>
                <a:r>
                  <a:rPr lang="hu-HU" dirty="0" err="1"/>
                  <a:t>true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i="1" dirty="0"/>
                  <a:t>S</a:t>
                </a:r>
                <a:r>
                  <a:rPr lang="hu-HU" i="1" baseline="-25000" dirty="0"/>
                  <a:t>0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F09507-BC2F-4453-948C-1586C2C17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0989"/>
                <a:ext cx="8596668" cy="5307011"/>
              </a:xfrm>
              <a:blipFill>
                <a:blip r:embed="rId2"/>
                <a:stretch>
                  <a:fillRect l="-567" t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1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597D8-0E57-4546-9D5E-A32D0D15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r>
              <a:rPr lang="hu-HU" dirty="0"/>
              <a:t> - </a:t>
            </a:r>
            <a:r>
              <a:rPr lang="hu-HU" dirty="0" err="1"/>
              <a:t>Dam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F38C21-B11F-47DA-9776-74BF0348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Example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previous</a:t>
                </a:r>
                <a:r>
                  <a:rPr lang="hu-HU" dirty="0"/>
                  <a:t> website.</a:t>
                </a:r>
              </a:p>
              <a:p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frequently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dam</a:t>
                </a:r>
                <a:r>
                  <a:rPr lang="hu-HU" dirty="0"/>
                  <a:t> overflow?</a:t>
                </a:r>
              </a:p>
              <a:p>
                <a:r>
                  <a:rPr lang="hu-HU" dirty="0" err="1"/>
                  <a:t>Measure</a:t>
                </a:r>
                <a:r>
                  <a:rPr lang="hu-HU" dirty="0"/>
                  <a:t> in </a:t>
                </a:r>
                <a:r>
                  <a:rPr lang="hu-HU" dirty="0" err="1"/>
                  <a:t>rainy</a:t>
                </a:r>
                <a:r>
                  <a:rPr lang="hu-HU" dirty="0"/>
                  <a:t> </a:t>
                </a:r>
                <a:r>
                  <a:rPr lang="hu-HU" dirty="0" err="1"/>
                  <a:t>day</a:t>
                </a:r>
                <a:r>
                  <a:rPr lang="hu-HU" dirty="0"/>
                  <a:t> in a </a:t>
                </a:r>
                <a:r>
                  <a:rPr lang="hu-HU" dirty="0" err="1"/>
                  <a:t>row</a:t>
                </a:r>
                <a:endParaRPr lang="hu-HU" dirty="0"/>
              </a:p>
              <a:p>
                <a:r>
                  <a:rPr lang="hu-HU" dirty="0"/>
                  <a:t>50/50 is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accurate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endParaRPr lang="hu-HU" dirty="0"/>
              </a:p>
              <a:p>
                <a:r>
                  <a:rPr lang="hu-HU" dirty="0"/>
                  <a:t>A </a:t>
                </a:r>
                <a:r>
                  <a:rPr lang="hu-HU" dirty="0" err="1"/>
                  <a:t>sunny</a:t>
                </a:r>
                <a:r>
                  <a:rPr lang="hu-HU" dirty="0"/>
                  <a:t> </a:t>
                </a:r>
                <a:r>
                  <a:rPr lang="hu-HU" dirty="0" err="1"/>
                  <a:t>day</a:t>
                </a:r>
                <a:r>
                  <a:rPr lang="hu-HU" dirty="0"/>
                  <a:t> is more </a:t>
                </a:r>
                <a:r>
                  <a:rPr lang="hu-HU" dirty="0" err="1"/>
                  <a:t>likely</a:t>
                </a:r>
                <a:r>
                  <a:rPr lang="hu-HU" dirty="0"/>
                  <a:t> </a:t>
                </a:r>
                <a:r>
                  <a:rPr lang="hu-HU" dirty="0" err="1"/>
                  <a:t>being</a:t>
                </a:r>
                <a:r>
                  <a:rPr lang="hu-HU" dirty="0"/>
                  <a:t> </a:t>
                </a:r>
                <a:r>
                  <a:rPr lang="hu-HU" dirty="0" err="1"/>
                  <a:t>followed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another</a:t>
                </a:r>
                <a:r>
                  <a:rPr lang="hu-HU" dirty="0"/>
                  <a:t> and vice versa</a:t>
                </a:r>
              </a:p>
              <a:p>
                <a:pPr marL="0" indent="0">
                  <a:buNone/>
                </a:pP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Markov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say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F38C21-B11F-47DA-9776-74BF0348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0245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398</Words>
  <Application>Microsoft Office PowerPoint</Application>
  <PresentationFormat>Szélesvásznú</PresentationFormat>
  <Paragraphs>82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Trebuchet MS</vt:lpstr>
      <vt:lpstr>Wingdings 3</vt:lpstr>
      <vt:lpstr>Fazetta</vt:lpstr>
      <vt:lpstr>Markov chains</vt:lpstr>
      <vt:lpstr>Overview</vt:lpstr>
      <vt:lpstr>History - Bernoulli</vt:lpstr>
      <vt:lpstr>History – Nekrasov</vt:lpstr>
      <vt:lpstr>History - Markov</vt:lpstr>
      <vt:lpstr>Let’s check markov_cups.py</vt:lpstr>
      <vt:lpstr>Markov chains</vt:lpstr>
      <vt:lpstr>Markov chains - Calculations</vt:lpstr>
      <vt:lpstr>Examples - Dam</vt:lpstr>
      <vt:lpstr>Examples - Advertising</vt:lpstr>
      <vt:lpstr>Examples - Advertising</vt:lpstr>
      <vt:lpstr>Let’s do this also in Python!</vt:lpstr>
      <vt:lpstr>Thank you! Source code and this file is available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cahins</dc:title>
  <dc:creator>Balázs Horváth</dc:creator>
  <cp:lastModifiedBy>Balázs Horváth</cp:lastModifiedBy>
  <cp:revision>12</cp:revision>
  <dcterms:created xsi:type="dcterms:W3CDTF">2012-08-15T22:11:07Z</dcterms:created>
  <dcterms:modified xsi:type="dcterms:W3CDTF">2018-04-18T20:34:38Z</dcterms:modified>
</cp:coreProperties>
</file>