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4" r:id="rId6"/>
    <p:sldId id="309" r:id="rId7"/>
    <p:sldId id="310" r:id="rId8"/>
    <p:sldId id="316" r:id="rId9"/>
    <p:sldId id="262" r:id="rId10"/>
    <p:sldId id="312" r:id="rId11"/>
    <p:sldId id="313" r:id="rId12"/>
    <p:sldId id="318" r:id="rId13"/>
    <p:sldId id="319" r:id="rId14"/>
    <p:sldId id="317" r:id="rId1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Copperplate Gothic Bold" panose="020E0705020206020404" pitchFamily="34" charset="0"/>
      <p:regular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151639-4B2A-4892-8F79-FA1FF155E666}">
  <a:tblStyle styleId="{4D151639-4B2A-4892-8F79-FA1FF155E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APPLE Data Analysis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Turnover/ Billion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Beauty &amp; Wellbeing </c:v>
                </c:pt>
                <c:pt idx="1">
                  <c:v>Personal Care</c:v>
                </c:pt>
                <c:pt idx="2">
                  <c:v>Nutrition</c:v>
                </c:pt>
                <c:pt idx="3">
                  <c:v>Home Care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6.5</c:v>
                </c:pt>
                <c:pt idx="1">
                  <c:v>7</c:v>
                </c:pt>
                <c:pt idx="2">
                  <c:v>6.7</c:v>
                </c:pt>
                <c:pt idx="3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02-4A86-83FE-3FF3EDF8B4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USG/ %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Beauty &amp; Wellbeing </c:v>
                </c:pt>
                <c:pt idx="1">
                  <c:v>Personal Care</c:v>
                </c:pt>
                <c:pt idx="2">
                  <c:v>Nutrition</c:v>
                </c:pt>
                <c:pt idx="3">
                  <c:v>Home Care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7.1</c:v>
                </c:pt>
                <c:pt idx="1">
                  <c:v>5.6</c:v>
                </c:pt>
                <c:pt idx="2">
                  <c:v>3.2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02-4A86-83FE-3FF3EDF8B4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Beauty &amp; Wellbeing </c:v>
                </c:pt>
                <c:pt idx="1">
                  <c:v>Personal Care</c:v>
                </c:pt>
                <c:pt idx="2">
                  <c:v>Nutrition</c:v>
                </c:pt>
                <c:pt idx="3">
                  <c:v>Home Care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C602-4A86-83FE-3FF3EDF8B4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59171744"/>
        <c:axId val="1959172224"/>
      </c:barChart>
      <c:catAx>
        <c:axId val="195917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172224"/>
        <c:crosses val="autoZero"/>
        <c:auto val="1"/>
        <c:lblAlgn val="ctr"/>
        <c:lblOffset val="100"/>
        <c:noMultiLvlLbl val="0"/>
      </c:catAx>
      <c:valAx>
        <c:axId val="19591722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17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77E9C-A3B0-468E-9050-E1FA5A814AD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9D0C46-24AE-47B5-9144-BD9E3D4B06D7}">
      <dgm:prSet phldrT="[Text]"/>
      <dgm:spPr/>
      <dgm:t>
        <a:bodyPr/>
        <a:lstStyle/>
        <a:p>
          <a:r>
            <a:rPr lang="en-US" dirty="0"/>
            <a:t>Apple</a:t>
          </a:r>
        </a:p>
      </dgm:t>
    </dgm:pt>
    <dgm:pt modelId="{F279BAE2-301D-452F-91A4-A2E14F18ED9C}" type="parTrans" cxnId="{C856DCB0-A48A-4670-B6AF-131D77AD3CDA}">
      <dgm:prSet/>
      <dgm:spPr/>
      <dgm:t>
        <a:bodyPr/>
        <a:lstStyle/>
        <a:p>
          <a:endParaRPr lang="en-US"/>
        </a:p>
      </dgm:t>
    </dgm:pt>
    <dgm:pt modelId="{5E57B5B4-E65E-418F-8F63-A9D8D245572B}" type="sibTrans" cxnId="{C856DCB0-A48A-4670-B6AF-131D77AD3CDA}">
      <dgm:prSet/>
      <dgm:spPr/>
      <dgm:t>
        <a:bodyPr/>
        <a:lstStyle/>
        <a:p>
          <a:endParaRPr lang="en-US"/>
        </a:p>
      </dgm:t>
    </dgm:pt>
    <dgm:pt modelId="{A3C5F5BE-24DD-4AF0-8701-7E381839C594}">
      <dgm:prSet phldrT="[Text]"/>
      <dgm:spPr/>
      <dgm:t>
        <a:bodyPr/>
        <a:lstStyle/>
        <a:p>
          <a:r>
            <a:rPr lang="en-US" dirty="0"/>
            <a:t>MACBOOK</a:t>
          </a:r>
        </a:p>
      </dgm:t>
    </dgm:pt>
    <dgm:pt modelId="{0822F0A7-13AF-4C3A-8C8B-A0659862DCB9}" type="parTrans" cxnId="{C1C007A6-430B-44D2-9DA9-3BCFD8F6ED28}">
      <dgm:prSet/>
      <dgm:spPr/>
      <dgm:t>
        <a:bodyPr/>
        <a:lstStyle/>
        <a:p>
          <a:endParaRPr lang="en-US"/>
        </a:p>
      </dgm:t>
    </dgm:pt>
    <dgm:pt modelId="{F2D4FC7A-D848-4A6F-9953-0A9A358E7610}" type="sibTrans" cxnId="{C1C007A6-430B-44D2-9DA9-3BCFD8F6ED28}">
      <dgm:prSet/>
      <dgm:spPr/>
      <dgm:t>
        <a:bodyPr/>
        <a:lstStyle/>
        <a:p>
          <a:endParaRPr lang="en-US"/>
        </a:p>
      </dgm:t>
    </dgm:pt>
    <dgm:pt modelId="{FB3C2164-797E-432B-8748-79285E5F3157}">
      <dgm:prSet phldrT="[Text]"/>
      <dgm:spPr/>
      <dgm:t>
        <a:bodyPr/>
        <a:lstStyle/>
        <a:p>
          <a:r>
            <a:rPr lang="en-US" dirty="0"/>
            <a:t>LAPTOP</a:t>
          </a:r>
        </a:p>
      </dgm:t>
    </dgm:pt>
    <dgm:pt modelId="{73250B60-29F1-4F59-8391-8BF961DA5018}" type="parTrans" cxnId="{20C30D0C-4CE5-4C93-B531-5D73F087DFD4}">
      <dgm:prSet/>
      <dgm:spPr/>
      <dgm:t>
        <a:bodyPr/>
        <a:lstStyle/>
        <a:p>
          <a:endParaRPr lang="en-US"/>
        </a:p>
      </dgm:t>
    </dgm:pt>
    <dgm:pt modelId="{BBD90BFF-676F-4609-943E-7E5FC4F7DF3A}" type="sibTrans" cxnId="{20C30D0C-4CE5-4C93-B531-5D73F087DFD4}">
      <dgm:prSet/>
      <dgm:spPr/>
      <dgm:t>
        <a:bodyPr/>
        <a:lstStyle/>
        <a:p>
          <a:endParaRPr lang="en-US"/>
        </a:p>
      </dgm:t>
    </dgm:pt>
    <dgm:pt modelId="{65BEC0A8-638A-48B6-B615-403CD1B4C445}">
      <dgm:prSet phldrT="[Text]"/>
      <dgm:spPr/>
      <dgm:t>
        <a:bodyPr/>
        <a:lstStyle/>
        <a:p>
          <a:r>
            <a:rPr lang="en-US" dirty="0"/>
            <a:t>IPHONE</a:t>
          </a:r>
        </a:p>
      </dgm:t>
    </dgm:pt>
    <dgm:pt modelId="{3B57CD0B-77DF-43FB-AC0F-F9DA10E9F71F}" type="parTrans" cxnId="{6AA2AC1D-CFD3-4E11-92C6-8946A02532AA}">
      <dgm:prSet/>
      <dgm:spPr/>
      <dgm:t>
        <a:bodyPr/>
        <a:lstStyle/>
        <a:p>
          <a:endParaRPr lang="en-US"/>
        </a:p>
      </dgm:t>
    </dgm:pt>
    <dgm:pt modelId="{88D0D481-FFFC-407D-B36A-90D56CDCE226}" type="sibTrans" cxnId="{6AA2AC1D-CFD3-4E11-92C6-8946A02532AA}">
      <dgm:prSet/>
      <dgm:spPr/>
      <dgm:t>
        <a:bodyPr/>
        <a:lstStyle/>
        <a:p>
          <a:endParaRPr lang="en-US"/>
        </a:p>
      </dgm:t>
    </dgm:pt>
    <dgm:pt modelId="{4A71B201-0C31-4B9D-9AA0-04390EDE7047}" type="pres">
      <dgm:prSet presAssocID="{6E077E9C-A3B0-468E-9050-E1FA5A814A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8A7F97-5EA2-4BEB-BA35-437B92604484}" type="pres">
      <dgm:prSet presAssocID="{159D0C46-24AE-47B5-9144-BD9E3D4B06D7}" presName="hierRoot1" presStyleCnt="0">
        <dgm:presLayoutVars>
          <dgm:hierBranch val="init"/>
        </dgm:presLayoutVars>
      </dgm:prSet>
      <dgm:spPr/>
    </dgm:pt>
    <dgm:pt modelId="{9A987F9C-7565-4679-B1B6-5CEA4ABF80B4}" type="pres">
      <dgm:prSet presAssocID="{159D0C46-24AE-47B5-9144-BD9E3D4B06D7}" presName="rootComposite1" presStyleCnt="0"/>
      <dgm:spPr/>
    </dgm:pt>
    <dgm:pt modelId="{542E3E30-F509-4440-A005-8CEB39C29A4F}" type="pres">
      <dgm:prSet presAssocID="{159D0C46-24AE-47B5-9144-BD9E3D4B06D7}" presName="rootText1" presStyleLbl="node0" presStyleIdx="0" presStyleCnt="1">
        <dgm:presLayoutVars>
          <dgm:chPref val="3"/>
        </dgm:presLayoutVars>
      </dgm:prSet>
      <dgm:spPr/>
    </dgm:pt>
    <dgm:pt modelId="{3FAA236F-17B2-4758-8358-35BBEB040849}" type="pres">
      <dgm:prSet presAssocID="{159D0C46-24AE-47B5-9144-BD9E3D4B06D7}" presName="rootConnector1" presStyleLbl="node1" presStyleIdx="0" presStyleCnt="0"/>
      <dgm:spPr/>
    </dgm:pt>
    <dgm:pt modelId="{B2FD949E-4969-4499-8FC7-FA2F78B8E5E4}" type="pres">
      <dgm:prSet presAssocID="{159D0C46-24AE-47B5-9144-BD9E3D4B06D7}" presName="hierChild2" presStyleCnt="0"/>
      <dgm:spPr/>
    </dgm:pt>
    <dgm:pt modelId="{F9721F66-1160-4645-A39C-EBA12AB3AB45}" type="pres">
      <dgm:prSet presAssocID="{0822F0A7-13AF-4C3A-8C8B-A0659862DCB9}" presName="Name37" presStyleLbl="parChTrans1D2" presStyleIdx="0" presStyleCnt="3"/>
      <dgm:spPr/>
    </dgm:pt>
    <dgm:pt modelId="{D3881347-4144-42DC-96DE-2EC0FCC010DE}" type="pres">
      <dgm:prSet presAssocID="{A3C5F5BE-24DD-4AF0-8701-7E381839C594}" presName="hierRoot2" presStyleCnt="0">
        <dgm:presLayoutVars>
          <dgm:hierBranch val="init"/>
        </dgm:presLayoutVars>
      </dgm:prSet>
      <dgm:spPr/>
    </dgm:pt>
    <dgm:pt modelId="{C65213B1-53E8-43AA-8462-88EFAD44E24F}" type="pres">
      <dgm:prSet presAssocID="{A3C5F5BE-24DD-4AF0-8701-7E381839C594}" presName="rootComposite" presStyleCnt="0"/>
      <dgm:spPr/>
    </dgm:pt>
    <dgm:pt modelId="{BFD91F2A-4ED2-4A8E-B4D8-33874C44B10D}" type="pres">
      <dgm:prSet presAssocID="{A3C5F5BE-24DD-4AF0-8701-7E381839C594}" presName="rootText" presStyleLbl="node2" presStyleIdx="0" presStyleCnt="3">
        <dgm:presLayoutVars>
          <dgm:chPref val="3"/>
        </dgm:presLayoutVars>
      </dgm:prSet>
      <dgm:spPr/>
    </dgm:pt>
    <dgm:pt modelId="{5364ABE7-E118-4BE9-8526-8E8D4E4592B8}" type="pres">
      <dgm:prSet presAssocID="{A3C5F5BE-24DD-4AF0-8701-7E381839C594}" presName="rootConnector" presStyleLbl="node2" presStyleIdx="0" presStyleCnt="3"/>
      <dgm:spPr/>
    </dgm:pt>
    <dgm:pt modelId="{ADE465D3-1394-447D-8235-7AEF27774801}" type="pres">
      <dgm:prSet presAssocID="{A3C5F5BE-24DD-4AF0-8701-7E381839C594}" presName="hierChild4" presStyleCnt="0"/>
      <dgm:spPr/>
    </dgm:pt>
    <dgm:pt modelId="{7754441D-E641-4BD6-B2B3-F792C5F805B9}" type="pres">
      <dgm:prSet presAssocID="{A3C5F5BE-24DD-4AF0-8701-7E381839C594}" presName="hierChild5" presStyleCnt="0"/>
      <dgm:spPr/>
    </dgm:pt>
    <dgm:pt modelId="{146F7A11-CECB-4123-A8A4-86AAB261C781}" type="pres">
      <dgm:prSet presAssocID="{73250B60-29F1-4F59-8391-8BF961DA5018}" presName="Name37" presStyleLbl="parChTrans1D2" presStyleIdx="1" presStyleCnt="3"/>
      <dgm:spPr/>
    </dgm:pt>
    <dgm:pt modelId="{7D2010A6-7C46-475C-898A-57D2B5F66F86}" type="pres">
      <dgm:prSet presAssocID="{FB3C2164-797E-432B-8748-79285E5F3157}" presName="hierRoot2" presStyleCnt="0">
        <dgm:presLayoutVars>
          <dgm:hierBranch val="init"/>
        </dgm:presLayoutVars>
      </dgm:prSet>
      <dgm:spPr/>
    </dgm:pt>
    <dgm:pt modelId="{9ED8ACFA-67E4-4B4E-A2E7-F337E503CB64}" type="pres">
      <dgm:prSet presAssocID="{FB3C2164-797E-432B-8748-79285E5F3157}" presName="rootComposite" presStyleCnt="0"/>
      <dgm:spPr/>
    </dgm:pt>
    <dgm:pt modelId="{1460675B-A413-44A7-864E-9A2D6469AABB}" type="pres">
      <dgm:prSet presAssocID="{FB3C2164-797E-432B-8748-79285E5F3157}" presName="rootText" presStyleLbl="node2" presStyleIdx="1" presStyleCnt="3">
        <dgm:presLayoutVars>
          <dgm:chPref val="3"/>
        </dgm:presLayoutVars>
      </dgm:prSet>
      <dgm:spPr/>
    </dgm:pt>
    <dgm:pt modelId="{DCF21452-8B14-4948-8848-1A02B3786591}" type="pres">
      <dgm:prSet presAssocID="{FB3C2164-797E-432B-8748-79285E5F3157}" presName="rootConnector" presStyleLbl="node2" presStyleIdx="1" presStyleCnt="3"/>
      <dgm:spPr/>
    </dgm:pt>
    <dgm:pt modelId="{4DE6DC1D-90BA-4677-A249-D9CFBD06F5AC}" type="pres">
      <dgm:prSet presAssocID="{FB3C2164-797E-432B-8748-79285E5F3157}" presName="hierChild4" presStyleCnt="0"/>
      <dgm:spPr/>
    </dgm:pt>
    <dgm:pt modelId="{13536797-2C36-46C2-94B1-A09A4DC05E60}" type="pres">
      <dgm:prSet presAssocID="{FB3C2164-797E-432B-8748-79285E5F3157}" presName="hierChild5" presStyleCnt="0"/>
      <dgm:spPr/>
    </dgm:pt>
    <dgm:pt modelId="{1FEF57B4-5687-4CC2-A5A8-F6E65B7442F3}" type="pres">
      <dgm:prSet presAssocID="{3B57CD0B-77DF-43FB-AC0F-F9DA10E9F71F}" presName="Name37" presStyleLbl="parChTrans1D2" presStyleIdx="2" presStyleCnt="3"/>
      <dgm:spPr/>
    </dgm:pt>
    <dgm:pt modelId="{EA0DC19D-A859-4ED3-9FD7-1EDE8DE1E8B0}" type="pres">
      <dgm:prSet presAssocID="{65BEC0A8-638A-48B6-B615-403CD1B4C445}" presName="hierRoot2" presStyleCnt="0">
        <dgm:presLayoutVars>
          <dgm:hierBranch val="init"/>
        </dgm:presLayoutVars>
      </dgm:prSet>
      <dgm:spPr/>
    </dgm:pt>
    <dgm:pt modelId="{58719611-4C9A-46C1-BDAA-A390AAA3AEBB}" type="pres">
      <dgm:prSet presAssocID="{65BEC0A8-638A-48B6-B615-403CD1B4C445}" presName="rootComposite" presStyleCnt="0"/>
      <dgm:spPr/>
    </dgm:pt>
    <dgm:pt modelId="{81B67A8F-0ADB-4426-A1DF-987C0256EAEA}" type="pres">
      <dgm:prSet presAssocID="{65BEC0A8-638A-48B6-B615-403CD1B4C445}" presName="rootText" presStyleLbl="node2" presStyleIdx="2" presStyleCnt="3">
        <dgm:presLayoutVars>
          <dgm:chPref val="3"/>
        </dgm:presLayoutVars>
      </dgm:prSet>
      <dgm:spPr/>
    </dgm:pt>
    <dgm:pt modelId="{C209510F-904C-4F14-A4B7-4C071A7ED67F}" type="pres">
      <dgm:prSet presAssocID="{65BEC0A8-638A-48B6-B615-403CD1B4C445}" presName="rootConnector" presStyleLbl="node2" presStyleIdx="2" presStyleCnt="3"/>
      <dgm:spPr/>
    </dgm:pt>
    <dgm:pt modelId="{15E3154C-4F6D-4A84-B52F-1C0CA75C5374}" type="pres">
      <dgm:prSet presAssocID="{65BEC0A8-638A-48B6-B615-403CD1B4C445}" presName="hierChild4" presStyleCnt="0"/>
      <dgm:spPr/>
    </dgm:pt>
    <dgm:pt modelId="{CD9F4811-56F2-47BF-82BC-D409A5C73B21}" type="pres">
      <dgm:prSet presAssocID="{65BEC0A8-638A-48B6-B615-403CD1B4C445}" presName="hierChild5" presStyleCnt="0"/>
      <dgm:spPr/>
    </dgm:pt>
    <dgm:pt modelId="{B79C5F06-DB2C-49FC-99C4-2E840E9C0BD4}" type="pres">
      <dgm:prSet presAssocID="{159D0C46-24AE-47B5-9144-BD9E3D4B06D7}" presName="hierChild3" presStyleCnt="0"/>
      <dgm:spPr/>
    </dgm:pt>
  </dgm:ptLst>
  <dgm:cxnLst>
    <dgm:cxn modelId="{20C30D0C-4CE5-4C93-B531-5D73F087DFD4}" srcId="{159D0C46-24AE-47B5-9144-BD9E3D4B06D7}" destId="{FB3C2164-797E-432B-8748-79285E5F3157}" srcOrd="1" destOrd="0" parTransId="{73250B60-29F1-4F59-8391-8BF961DA5018}" sibTransId="{BBD90BFF-676F-4609-943E-7E5FC4F7DF3A}"/>
    <dgm:cxn modelId="{6AA2AC1D-CFD3-4E11-92C6-8946A02532AA}" srcId="{159D0C46-24AE-47B5-9144-BD9E3D4B06D7}" destId="{65BEC0A8-638A-48B6-B615-403CD1B4C445}" srcOrd="2" destOrd="0" parTransId="{3B57CD0B-77DF-43FB-AC0F-F9DA10E9F71F}" sibTransId="{88D0D481-FFFC-407D-B36A-90D56CDCE226}"/>
    <dgm:cxn modelId="{9097062A-4406-45DB-8909-5AE7A24399ED}" type="presOf" srcId="{FB3C2164-797E-432B-8748-79285E5F3157}" destId="{DCF21452-8B14-4948-8848-1A02B3786591}" srcOrd="1" destOrd="0" presId="urn:microsoft.com/office/officeart/2005/8/layout/orgChart1"/>
    <dgm:cxn modelId="{65E6DE2C-C0C8-4C98-B0C6-7921C21BAE33}" type="presOf" srcId="{3B57CD0B-77DF-43FB-AC0F-F9DA10E9F71F}" destId="{1FEF57B4-5687-4CC2-A5A8-F6E65B7442F3}" srcOrd="0" destOrd="0" presId="urn:microsoft.com/office/officeart/2005/8/layout/orgChart1"/>
    <dgm:cxn modelId="{1AD53030-B941-41CF-9D24-EFA8DD5C0B8A}" type="presOf" srcId="{65BEC0A8-638A-48B6-B615-403CD1B4C445}" destId="{C209510F-904C-4F14-A4B7-4C071A7ED67F}" srcOrd="1" destOrd="0" presId="urn:microsoft.com/office/officeart/2005/8/layout/orgChart1"/>
    <dgm:cxn modelId="{0C0D2639-7E37-433A-A75D-B488AF29C35C}" type="presOf" srcId="{73250B60-29F1-4F59-8391-8BF961DA5018}" destId="{146F7A11-CECB-4123-A8A4-86AAB261C781}" srcOrd="0" destOrd="0" presId="urn:microsoft.com/office/officeart/2005/8/layout/orgChart1"/>
    <dgm:cxn modelId="{175AD643-64A6-44B6-BD90-64B18B02658F}" type="presOf" srcId="{159D0C46-24AE-47B5-9144-BD9E3D4B06D7}" destId="{542E3E30-F509-4440-A005-8CEB39C29A4F}" srcOrd="0" destOrd="0" presId="urn:microsoft.com/office/officeart/2005/8/layout/orgChart1"/>
    <dgm:cxn modelId="{CEB7426B-4FD7-4E03-BA19-4BED702F755D}" type="presOf" srcId="{159D0C46-24AE-47B5-9144-BD9E3D4B06D7}" destId="{3FAA236F-17B2-4758-8358-35BBEB040849}" srcOrd="1" destOrd="0" presId="urn:microsoft.com/office/officeart/2005/8/layout/orgChart1"/>
    <dgm:cxn modelId="{8645898E-818D-43EE-AB8A-D8D54FD18B35}" type="presOf" srcId="{65BEC0A8-638A-48B6-B615-403CD1B4C445}" destId="{81B67A8F-0ADB-4426-A1DF-987C0256EAEA}" srcOrd="0" destOrd="0" presId="urn:microsoft.com/office/officeart/2005/8/layout/orgChart1"/>
    <dgm:cxn modelId="{A71D5599-3DF0-47A0-A4A0-0F69261B4577}" type="presOf" srcId="{A3C5F5BE-24DD-4AF0-8701-7E381839C594}" destId="{5364ABE7-E118-4BE9-8526-8E8D4E4592B8}" srcOrd="1" destOrd="0" presId="urn:microsoft.com/office/officeart/2005/8/layout/orgChart1"/>
    <dgm:cxn modelId="{C1C007A6-430B-44D2-9DA9-3BCFD8F6ED28}" srcId="{159D0C46-24AE-47B5-9144-BD9E3D4B06D7}" destId="{A3C5F5BE-24DD-4AF0-8701-7E381839C594}" srcOrd="0" destOrd="0" parTransId="{0822F0A7-13AF-4C3A-8C8B-A0659862DCB9}" sibTransId="{F2D4FC7A-D848-4A6F-9953-0A9A358E7610}"/>
    <dgm:cxn modelId="{AF6891AD-E6C0-4545-8062-FBCF784910B8}" type="presOf" srcId="{0822F0A7-13AF-4C3A-8C8B-A0659862DCB9}" destId="{F9721F66-1160-4645-A39C-EBA12AB3AB45}" srcOrd="0" destOrd="0" presId="urn:microsoft.com/office/officeart/2005/8/layout/orgChart1"/>
    <dgm:cxn modelId="{C856DCB0-A48A-4670-B6AF-131D77AD3CDA}" srcId="{6E077E9C-A3B0-468E-9050-E1FA5A814AD7}" destId="{159D0C46-24AE-47B5-9144-BD9E3D4B06D7}" srcOrd="0" destOrd="0" parTransId="{F279BAE2-301D-452F-91A4-A2E14F18ED9C}" sibTransId="{5E57B5B4-E65E-418F-8F63-A9D8D245572B}"/>
    <dgm:cxn modelId="{03F69DE2-D0BE-43AF-9DA8-97B4CD77EA6E}" type="presOf" srcId="{6E077E9C-A3B0-468E-9050-E1FA5A814AD7}" destId="{4A71B201-0C31-4B9D-9AA0-04390EDE7047}" srcOrd="0" destOrd="0" presId="urn:microsoft.com/office/officeart/2005/8/layout/orgChart1"/>
    <dgm:cxn modelId="{242740EE-90F7-4683-84B3-13DE5777D2C7}" type="presOf" srcId="{FB3C2164-797E-432B-8748-79285E5F3157}" destId="{1460675B-A413-44A7-864E-9A2D6469AABB}" srcOrd="0" destOrd="0" presId="urn:microsoft.com/office/officeart/2005/8/layout/orgChart1"/>
    <dgm:cxn modelId="{8C24F2F5-4A46-4009-BD7E-4FF61EAD316A}" type="presOf" srcId="{A3C5F5BE-24DD-4AF0-8701-7E381839C594}" destId="{BFD91F2A-4ED2-4A8E-B4D8-33874C44B10D}" srcOrd="0" destOrd="0" presId="urn:microsoft.com/office/officeart/2005/8/layout/orgChart1"/>
    <dgm:cxn modelId="{380273EA-D047-49A1-8A54-83D2539DC779}" type="presParOf" srcId="{4A71B201-0C31-4B9D-9AA0-04390EDE7047}" destId="{898A7F97-5EA2-4BEB-BA35-437B92604484}" srcOrd="0" destOrd="0" presId="urn:microsoft.com/office/officeart/2005/8/layout/orgChart1"/>
    <dgm:cxn modelId="{028BA74E-BDC9-4323-93E9-449A96EA60E4}" type="presParOf" srcId="{898A7F97-5EA2-4BEB-BA35-437B92604484}" destId="{9A987F9C-7565-4679-B1B6-5CEA4ABF80B4}" srcOrd="0" destOrd="0" presId="urn:microsoft.com/office/officeart/2005/8/layout/orgChart1"/>
    <dgm:cxn modelId="{91286C72-CDFD-4C8C-8B3C-BF1C348C9381}" type="presParOf" srcId="{9A987F9C-7565-4679-B1B6-5CEA4ABF80B4}" destId="{542E3E30-F509-4440-A005-8CEB39C29A4F}" srcOrd="0" destOrd="0" presId="urn:microsoft.com/office/officeart/2005/8/layout/orgChart1"/>
    <dgm:cxn modelId="{A5A11463-0E27-4B03-8E5D-FDA87005359E}" type="presParOf" srcId="{9A987F9C-7565-4679-B1B6-5CEA4ABF80B4}" destId="{3FAA236F-17B2-4758-8358-35BBEB040849}" srcOrd="1" destOrd="0" presId="urn:microsoft.com/office/officeart/2005/8/layout/orgChart1"/>
    <dgm:cxn modelId="{41450953-235A-48E0-AB13-54AD7EC13E4E}" type="presParOf" srcId="{898A7F97-5EA2-4BEB-BA35-437B92604484}" destId="{B2FD949E-4969-4499-8FC7-FA2F78B8E5E4}" srcOrd="1" destOrd="0" presId="urn:microsoft.com/office/officeart/2005/8/layout/orgChart1"/>
    <dgm:cxn modelId="{D6682B07-6BC0-4D3B-8E26-309C4780AC42}" type="presParOf" srcId="{B2FD949E-4969-4499-8FC7-FA2F78B8E5E4}" destId="{F9721F66-1160-4645-A39C-EBA12AB3AB45}" srcOrd="0" destOrd="0" presId="urn:microsoft.com/office/officeart/2005/8/layout/orgChart1"/>
    <dgm:cxn modelId="{8DE33581-C8B8-46A6-A53E-28C1E124CB77}" type="presParOf" srcId="{B2FD949E-4969-4499-8FC7-FA2F78B8E5E4}" destId="{D3881347-4144-42DC-96DE-2EC0FCC010DE}" srcOrd="1" destOrd="0" presId="urn:microsoft.com/office/officeart/2005/8/layout/orgChart1"/>
    <dgm:cxn modelId="{680BDE94-1B0A-4C74-B8E4-4B09B3711DB5}" type="presParOf" srcId="{D3881347-4144-42DC-96DE-2EC0FCC010DE}" destId="{C65213B1-53E8-43AA-8462-88EFAD44E24F}" srcOrd="0" destOrd="0" presId="urn:microsoft.com/office/officeart/2005/8/layout/orgChart1"/>
    <dgm:cxn modelId="{C7306287-0156-4933-A07B-B4C471C79701}" type="presParOf" srcId="{C65213B1-53E8-43AA-8462-88EFAD44E24F}" destId="{BFD91F2A-4ED2-4A8E-B4D8-33874C44B10D}" srcOrd="0" destOrd="0" presId="urn:microsoft.com/office/officeart/2005/8/layout/orgChart1"/>
    <dgm:cxn modelId="{2FBB06D5-E6D3-4789-B5E9-957B2DBA95C1}" type="presParOf" srcId="{C65213B1-53E8-43AA-8462-88EFAD44E24F}" destId="{5364ABE7-E118-4BE9-8526-8E8D4E4592B8}" srcOrd="1" destOrd="0" presId="urn:microsoft.com/office/officeart/2005/8/layout/orgChart1"/>
    <dgm:cxn modelId="{3FA8055F-7BCD-4B35-9B49-39DCA9025A39}" type="presParOf" srcId="{D3881347-4144-42DC-96DE-2EC0FCC010DE}" destId="{ADE465D3-1394-447D-8235-7AEF27774801}" srcOrd="1" destOrd="0" presId="urn:microsoft.com/office/officeart/2005/8/layout/orgChart1"/>
    <dgm:cxn modelId="{A82EC610-888C-42A2-8941-A57DE186571E}" type="presParOf" srcId="{D3881347-4144-42DC-96DE-2EC0FCC010DE}" destId="{7754441D-E641-4BD6-B2B3-F792C5F805B9}" srcOrd="2" destOrd="0" presId="urn:microsoft.com/office/officeart/2005/8/layout/orgChart1"/>
    <dgm:cxn modelId="{AD6C4FE5-A541-4FC5-AE4C-1A4054268B8C}" type="presParOf" srcId="{B2FD949E-4969-4499-8FC7-FA2F78B8E5E4}" destId="{146F7A11-CECB-4123-A8A4-86AAB261C781}" srcOrd="2" destOrd="0" presId="urn:microsoft.com/office/officeart/2005/8/layout/orgChart1"/>
    <dgm:cxn modelId="{5B0558E9-041D-4E57-BD7B-E44252402B55}" type="presParOf" srcId="{B2FD949E-4969-4499-8FC7-FA2F78B8E5E4}" destId="{7D2010A6-7C46-475C-898A-57D2B5F66F86}" srcOrd="3" destOrd="0" presId="urn:microsoft.com/office/officeart/2005/8/layout/orgChart1"/>
    <dgm:cxn modelId="{5B03DB2C-F9B7-4281-B52F-92EEAABC80C7}" type="presParOf" srcId="{7D2010A6-7C46-475C-898A-57D2B5F66F86}" destId="{9ED8ACFA-67E4-4B4E-A2E7-F337E503CB64}" srcOrd="0" destOrd="0" presId="urn:microsoft.com/office/officeart/2005/8/layout/orgChart1"/>
    <dgm:cxn modelId="{A58A8CA1-C67A-4EE2-A966-4CCC0AFAC80D}" type="presParOf" srcId="{9ED8ACFA-67E4-4B4E-A2E7-F337E503CB64}" destId="{1460675B-A413-44A7-864E-9A2D6469AABB}" srcOrd="0" destOrd="0" presId="urn:microsoft.com/office/officeart/2005/8/layout/orgChart1"/>
    <dgm:cxn modelId="{65AE192B-89C0-4658-BDD1-0F2C85A6F66F}" type="presParOf" srcId="{9ED8ACFA-67E4-4B4E-A2E7-F337E503CB64}" destId="{DCF21452-8B14-4948-8848-1A02B3786591}" srcOrd="1" destOrd="0" presId="urn:microsoft.com/office/officeart/2005/8/layout/orgChart1"/>
    <dgm:cxn modelId="{E92F0A43-F9B8-4676-A5C7-C8D0C218FF0D}" type="presParOf" srcId="{7D2010A6-7C46-475C-898A-57D2B5F66F86}" destId="{4DE6DC1D-90BA-4677-A249-D9CFBD06F5AC}" srcOrd="1" destOrd="0" presId="urn:microsoft.com/office/officeart/2005/8/layout/orgChart1"/>
    <dgm:cxn modelId="{31F8D86F-D2A6-4B9A-9EEC-99AE465BFEED}" type="presParOf" srcId="{7D2010A6-7C46-475C-898A-57D2B5F66F86}" destId="{13536797-2C36-46C2-94B1-A09A4DC05E60}" srcOrd="2" destOrd="0" presId="urn:microsoft.com/office/officeart/2005/8/layout/orgChart1"/>
    <dgm:cxn modelId="{E650588E-FB31-467E-8AA4-C42C5A931D35}" type="presParOf" srcId="{B2FD949E-4969-4499-8FC7-FA2F78B8E5E4}" destId="{1FEF57B4-5687-4CC2-A5A8-F6E65B7442F3}" srcOrd="4" destOrd="0" presId="urn:microsoft.com/office/officeart/2005/8/layout/orgChart1"/>
    <dgm:cxn modelId="{5BC8D56F-CFF2-429B-9B24-C319977C2D19}" type="presParOf" srcId="{B2FD949E-4969-4499-8FC7-FA2F78B8E5E4}" destId="{EA0DC19D-A859-4ED3-9FD7-1EDE8DE1E8B0}" srcOrd="5" destOrd="0" presId="urn:microsoft.com/office/officeart/2005/8/layout/orgChart1"/>
    <dgm:cxn modelId="{30FD33B3-0775-4CA8-8A34-B99D2FF5FF4E}" type="presParOf" srcId="{EA0DC19D-A859-4ED3-9FD7-1EDE8DE1E8B0}" destId="{58719611-4C9A-46C1-BDAA-A390AAA3AEBB}" srcOrd="0" destOrd="0" presId="urn:microsoft.com/office/officeart/2005/8/layout/orgChart1"/>
    <dgm:cxn modelId="{828A021F-7CBD-453A-9853-21469A0B9C73}" type="presParOf" srcId="{58719611-4C9A-46C1-BDAA-A390AAA3AEBB}" destId="{81B67A8F-0ADB-4426-A1DF-987C0256EAEA}" srcOrd="0" destOrd="0" presId="urn:microsoft.com/office/officeart/2005/8/layout/orgChart1"/>
    <dgm:cxn modelId="{D2CF6590-A4F1-4A43-A51B-74B78553EAC2}" type="presParOf" srcId="{58719611-4C9A-46C1-BDAA-A390AAA3AEBB}" destId="{C209510F-904C-4F14-A4B7-4C071A7ED67F}" srcOrd="1" destOrd="0" presId="urn:microsoft.com/office/officeart/2005/8/layout/orgChart1"/>
    <dgm:cxn modelId="{EC5133ED-4184-4D79-A403-134A008216EF}" type="presParOf" srcId="{EA0DC19D-A859-4ED3-9FD7-1EDE8DE1E8B0}" destId="{15E3154C-4F6D-4A84-B52F-1C0CA75C5374}" srcOrd="1" destOrd="0" presId="urn:microsoft.com/office/officeart/2005/8/layout/orgChart1"/>
    <dgm:cxn modelId="{86709264-E116-415D-999B-68AC798AFE36}" type="presParOf" srcId="{EA0DC19D-A859-4ED3-9FD7-1EDE8DE1E8B0}" destId="{CD9F4811-56F2-47BF-82BC-D409A5C73B21}" srcOrd="2" destOrd="0" presId="urn:microsoft.com/office/officeart/2005/8/layout/orgChart1"/>
    <dgm:cxn modelId="{732F3EF7-ED20-433C-86E0-2AF18A3A2AA9}" type="presParOf" srcId="{898A7F97-5EA2-4BEB-BA35-437B92604484}" destId="{B79C5F06-DB2C-49FC-99C4-2E840E9C0B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F57B4-5687-4CC2-A5A8-F6E65B7442F3}">
      <dsp:nvSpPr>
        <dsp:cNvPr id="0" name=""/>
        <dsp:cNvSpPr/>
      </dsp:nvSpPr>
      <dsp:spPr>
        <a:xfrm>
          <a:off x="3627120" y="1741753"/>
          <a:ext cx="2566213" cy="445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687"/>
              </a:lnTo>
              <a:lnTo>
                <a:pt x="2566213" y="222687"/>
              </a:lnTo>
              <a:lnTo>
                <a:pt x="2566213" y="4453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F7A11-CECB-4123-A8A4-86AAB261C781}">
      <dsp:nvSpPr>
        <dsp:cNvPr id="0" name=""/>
        <dsp:cNvSpPr/>
      </dsp:nvSpPr>
      <dsp:spPr>
        <a:xfrm>
          <a:off x="3581400" y="1741753"/>
          <a:ext cx="91440" cy="445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3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21F66-1160-4645-A39C-EBA12AB3AB45}">
      <dsp:nvSpPr>
        <dsp:cNvPr id="0" name=""/>
        <dsp:cNvSpPr/>
      </dsp:nvSpPr>
      <dsp:spPr>
        <a:xfrm>
          <a:off x="1060906" y="1741753"/>
          <a:ext cx="2566213" cy="445375"/>
        </a:xfrm>
        <a:custGeom>
          <a:avLst/>
          <a:gdLst/>
          <a:ahLst/>
          <a:cxnLst/>
          <a:rect l="0" t="0" r="0" b="0"/>
          <a:pathLst>
            <a:path>
              <a:moveTo>
                <a:pt x="2566213" y="0"/>
              </a:moveTo>
              <a:lnTo>
                <a:pt x="2566213" y="222687"/>
              </a:lnTo>
              <a:lnTo>
                <a:pt x="0" y="222687"/>
              </a:lnTo>
              <a:lnTo>
                <a:pt x="0" y="4453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E3E30-F509-4440-A005-8CEB39C29A4F}">
      <dsp:nvSpPr>
        <dsp:cNvPr id="0" name=""/>
        <dsp:cNvSpPr/>
      </dsp:nvSpPr>
      <dsp:spPr>
        <a:xfrm>
          <a:off x="2566701" y="681334"/>
          <a:ext cx="2120837" cy="1060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Apple</a:t>
          </a:r>
        </a:p>
      </dsp:txBody>
      <dsp:txXfrm>
        <a:off x="2566701" y="681334"/>
        <a:ext cx="2120837" cy="1060418"/>
      </dsp:txXfrm>
    </dsp:sp>
    <dsp:sp modelId="{BFD91F2A-4ED2-4A8E-B4D8-33874C44B10D}">
      <dsp:nvSpPr>
        <dsp:cNvPr id="0" name=""/>
        <dsp:cNvSpPr/>
      </dsp:nvSpPr>
      <dsp:spPr>
        <a:xfrm>
          <a:off x="487" y="2187129"/>
          <a:ext cx="2120837" cy="1060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MACBOOK</a:t>
          </a:r>
        </a:p>
      </dsp:txBody>
      <dsp:txXfrm>
        <a:off x="487" y="2187129"/>
        <a:ext cx="2120837" cy="1060418"/>
      </dsp:txXfrm>
    </dsp:sp>
    <dsp:sp modelId="{1460675B-A413-44A7-864E-9A2D6469AABB}">
      <dsp:nvSpPr>
        <dsp:cNvPr id="0" name=""/>
        <dsp:cNvSpPr/>
      </dsp:nvSpPr>
      <dsp:spPr>
        <a:xfrm>
          <a:off x="2566701" y="2187129"/>
          <a:ext cx="2120837" cy="1060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LAPTOP</a:t>
          </a:r>
        </a:p>
      </dsp:txBody>
      <dsp:txXfrm>
        <a:off x="2566701" y="2187129"/>
        <a:ext cx="2120837" cy="1060418"/>
      </dsp:txXfrm>
    </dsp:sp>
    <dsp:sp modelId="{81B67A8F-0ADB-4426-A1DF-987C0256EAEA}">
      <dsp:nvSpPr>
        <dsp:cNvPr id="0" name=""/>
        <dsp:cNvSpPr/>
      </dsp:nvSpPr>
      <dsp:spPr>
        <a:xfrm>
          <a:off x="5132914" y="2187129"/>
          <a:ext cx="2120837" cy="1060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IPHONE</a:t>
          </a:r>
        </a:p>
      </dsp:txBody>
      <dsp:txXfrm>
        <a:off x="5132914" y="2187129"/>
        <a:ext cx="2120837" cy="106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3758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3076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79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341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777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443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9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83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08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12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03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96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55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9fa940987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9fa940987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75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63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7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9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68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hyperlink" Target="https://www.picswallpaper.com/background-design-can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picswallpaper.com/background-design-can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https://www.picswallpaper.com/background-design-canv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en.wikipedia.org/wiki/Steve_Job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hyperlink" Target="https://en.wikipedia.org/wiki/Steve_Wozniak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fif"/><Relationship Id="rId4" Type="http://schemas.openxmlformats.org/officeDocument/2006/relationships/image" Target="../media/image8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212273" y="1267320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Welcome to My Presentation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10ADB0D-3C2B-27FC-743F-F684217D2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182138"/>
              </p:ext>
            </p:extLst>
          </p:nvPr>
        </p:nvGraphicFramePr>
        <p:xfrm>
          <a:off x="1524000" y="42843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174203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blue and green cloud&#10;&#10;Description automatically generated">
            <a:extLst>
              <a:ext uri="{FF2B5EF4-FFF2-40B4-BE49-F238E27FC236}">
                <a16:creationId xmlns:a16="http://schemas.microsoft.com/office/drawing/2014/main" id="{77C11A2E-DBD4-3197-7FCF-0F390698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579F9-4AF9-DFA1-71FA-8867ED4F35EB}"/>
              </a:ext>
            </a:extLst>
          </p:cNvPr>
          <p:cNvSpPr txBox="1"/>
          <p:nvPr/>
        </p:nvSpPr>
        <p:spPr>
          <a:xfrm>
            <a:off x="139147" y="516835"/>
            <a:ext cx="29499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 Black" panose="020B0A04020102020204" pitchFamily="34" charset="0"/>
              </a:rPr>
              <a:t>Solid Revenue Growth</a:t>
            </a:r>
            <a:endParaRPr lang="en-US" sz="26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D563C-D757-16A5-4878-602061BA9E95}"/>
              </a:ext>
            </a:extLst>
          </p:cNvPr>
          <p:cNvSpPr txBox="1"/>
          <p:nvPr/>
        </p:nvSpPr>
        <p:spPr>
          <a:xfrm>
            <a:off x="1272288" y="3660632"/>
            <a:ext cx="606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Black" panose="020B0A04020102020204" pitchFamily="34" charset="0"/>
              </a:rPr>
              <a:t>APPLE achieved a turnover of €31.1 billion in the first half of 2024, marking a 2.3% year-over-year increase. This growth highlights its ability to maintain steady market momentum.</a:t>
            </a:r>
          </a:p>
        </p:txBody>
      </p:sp>
      <p:pic>
        <p:nvPicPr>
          <p:cNvPr id="11" name="Picture 10" descr="A large building with a curved roof&#10;&#10;Description automatically generated with medium confidence">
            <a:extLst>
              <a:ext uri="{FF2B5EF4-FFF2-40B4-BE49-F238E27FC236}">
                <a16:creationId xmlns:a16="http://schemas.microsoft.com/office/drawing/2014/main" id="{96C9E5BD-D4D5-F0D6-8D0B-0DC6E32F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953" y="1899616"/>
            <a:ext cx="2423469" cy="1344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B9E62-DF2A-7D94-09D6-D878ACC5730E}"/>
              </a:ext>
            </a:extLst>
          </p:cNvPr>
          <p:cNvSpPr txBox="1"/>
          <p:nvPr/>
        </p:nvSpPr>
        <p:spPr>
          <a:xfrm>
            <a:off x="604378" y="1786920"/>
            <a:ext cx="3701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 Black" panose="020B0A04020102020204" pitchFamily="34" charset="0"/>
              </a:rPr>
              <a:t>Turnover &amp; Growth</a:t>
            </a:r>
            <a:endParaRPr lang="en-US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3248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blue and green cloud&#10;&#10;Description automatically generated">
            <a:extLst>
              <a:ext uri="{FF2B5EF4-FFF2-40B4-BE49-F238E27FC236}">
                <a16:creationId xmlns:a16="http://schemas.microsoft.com/office/drawing/2014/main" id="{77C11A2E-DBD4-3197-7FCF-0F390698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579F9-4AF9-DFA1-71FA-8867ED4F35EB}"/>
              </a:ext>
            </a:extLst>
          </p:cNvPr>
          <p:cNvSpPr txBox="1"/>
          <p:nvPr/>
        </p:nvSpPr>
        <p:spPr>
          <a:xfrm>
            <a:off x="139147" y="516835"/>
            <a:ext cx="29499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 Black" panose="020B0A04020102020204" pitchFamily="34" charset="0"/>
              </a:rPr>
              <a:t>Segment Insight</a:t>
            </a:r>
            <a:endParaRPr lang="en-US" sz="2600" dirty="0"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004C73-30C3-F3DF-D0B6-28B560C0F9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4502" b="24502"/>
          <a:stretch/>
        </p:blipFill>
        <p:spPr>
          <a:xfrm>
            <a:off x="5188303" y="2107989"/>
            <a:ext cx="1283709" cy="12757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9ADFC-FA4A-7314-1B1E-FDF839F1AEA9}"/>
              </a:ext>
            </a:extLst>
          </p:cNvPr>
          <p:cNvSpPr txBox="1"/>
          <p:nvPr/>
        </p:nvSpPr>
        <p:spPr>
          <a:xfrm>
            <a:off x="254366" y="1926222"/>
            <a:ext cx="3701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 Black" panose="020B0A04020102020204" pitchFamily="34" charset="0"/>
              </a:rPr>
              <a:t>Segment &amp; Insight</a:t>
            </a:r>
            <a:endParaRPr lang="en-US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8EC99-F931-3563-2A10-41F2ACD9ED22}"/>
              </a:ext>
            </a:extLst>
          </p:cNvPr>
          <p:cNvSpPr txBox="1"/>
          <p:nvPr/>
        </p:nvSpPr>
        <p:spPr>
          <a:xfrm>
            <a:off x="880607" y="3734915"/>
            <a:ext cx="73827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The Beauty &amp; Wellbeing segment led growth with a turnover of €6.5 billion and a 7.1% USG. Personal Care and Nutrition segments reported strong performance, indicating Unilever’s commitment to health and personal hygiene needs. The Ice Cream segment experienced modest growth, reflecting market challenges.</a:t>
            </a:r>
          </a:p>
        </p:txBody>
      </p:sp>
    </p:spTree>
    <p:extLst>
      <p:ext uri="{BB962C8B-B14F-4D97-AF65-F5344CB8AC3E}">
        <p14:creationId xmlns:p14="http://schemas.microsoft.com/office/powerpoint/2010/main" val="343702572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blue and green cloud&#10;&#10;Description automatically generated">
            <a:extLst>
              <a:ext uri="{FF2B5EF4-FFF2-40B4-BE49-F238E27FC236}">
                <a16:creationId xmlns:a16="http://schemas.microsoft.com/office/drawing/2014/main" id="{77C11A2E-DBD4-3197-7FCF-0F390698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579F9-4AF9-DFA1-71FA-8867ED4F35EB}"/>
              </a:ext>
            </a:extLst>
          </p:cNvPr>
          <p:cNvSpPr txBox="1"/>
          <p:nvPr/>
        </p:nvSpPr>
        <p:spPr>
          <a:xfrm>
            <a:off x="139147" y="516835"/>
            <a:ext cx="29499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 Black" panose="020B0A04020102020204" pitchFamily="34" charset="0"/>
              </a:rPr>
              <a:t>Profit &amp; </a:t>
            </a:r>
          </a:p>
          <a:p>
            <a:r>
              <a:rPr lang="en-US" sz="2600" b="1" dirty="0" err="1">
                <a:latin typeface="Arial Black" panose="020B0A04020102020204" pitchFamily="34" charset="0"/>
              </a:rPr>
              <a:t>Mergins</a:t>
            </a:r>
            <a:endParaRPr lang="en-US" sz="2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9ADFC-FA4A-7314-1B1E-FDF839F1AEA9}"/>
              </a:ext>
            </a:extLst>
          </p:cNvPr>
          <p:cNvSpPr txBox="1"/>
          <p:nvPr/>
        </p:nvSpPr>
        <p:spPr>
          <a:xfrm>
            <a:off x="254366" y="1926222"/>
            <a:ext cx="3701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 Black" panose="020B0A04020102020204" pitchFamily="34" charset="0"/>
              </a:rPr>
              <a:t>Segment &amp; Margins</a:t>
            </a:r>
            <a:endParaRPr lang="en-US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8EC99-F931-3563-2A10-41F2ACD9ED22}"/>
              </a:ext>
            </a:extLst>
          </p:cNvPr>
          <p:cNvSpPr txBox="1"/>
          <p:nvPr/>
        </p:nvSpPr>
        <p:spPr>
          <a:xfrm>
            <a:off x="880607" y="3734915"/>
            <a:ext cx="73827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The Beauty &amp; Wellbeing segment led growth with a turnover of €6.5 billion and a 7.1% USG. Personal Care and Nutrition segments reported strong performance, indicating Unilever’s commitment to health and personal hygiene needs. The Ice Cream segment experienced modest growth, reflecting market challenges.</a:t>
            </a:r>
          </a:p>
        </p:txBody>
      </p:sp>
      <p:pic>
        <p:nvPicPr>
          <p:cNvPr id="6" name="Picture 5" descr="A sign in a store">
            <a:extLst>
              <a:ext uri="{FF2B5EF4-FFF2-40B4-BE49-F238E27FC236}">
                <a16:creationId xmlns:a16="http://schemas.microsoft.com/office/drawing/2014/main" id="{C97E7A66-74FA-DD71-1A15-BECE0FFF0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063020"/>
            <a:ext cx="2282104" cy="12960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6105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186650" y="1394541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THANKS!</a:t>
            </a:r>
            <a:endParaRPr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566922"/>
            <a:ext cx="7968438" cy="97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2">
                    <a:lumMod val="95000"/>
                    <a:lumOff val="5000"/>
                  </a:schemeClr>
                </a:solidFill>
              </a:rPr>
              <a:t>Overview of </a:t>
            </a:r>
            <a:r>
              <a:rPr lang="en-US" sz="3200" b="0" i="0" dirty="0">
                <a:solidFill>
                  <a:schemeClr val="accent2"/>
                </a:solidFill>
                <a:effectLst/>
                <a:latin typeface="Linux Libertine"/>
              </a:rPr>
              <a:t>Apple Inc.</a:t>
            </a:r>
            <a:br>
              <a:rPr lang="en-US" b="0" i="0" dirty="0">
                <a:effectLst/>
                <a:latin typeface="Linux Libertine"/>
              </a:rPr>
            </a:br>
            <a:r>
              <a:rPr lang="en-US" dirty="0">
                <a:solidFill>
                  <a:schemeClr val="accent2">
                    <a:lumMod val="95000"/>
                    <a:lumOff val="5000"/>
                  </a:schemeClr>
                </a:solidFill>
              </a:rPr>
              <a:t> Company</a:t>
            </a:r>
            <a:endParaRPr dirty="0">
              <a:solidFill>
                <a:schemeClr val="accent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525" y="1850745"/>
            <a:ext cx="58229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tserrat" panose="020B0604020202020204" charset="0"/>
              </a:rPr>
              <a:t>Name          :Manik Uddin</a:t>
            </a:r>
          </a:p>
          <a:p>
            <a:r>
              <a:rPr lang="en-US" sz="2400" dirty="0">
                <a:solidFill>
                  <a:schemeClr val="accent2"/>
                </a:solidFill>
                <a:latin typeface="Montserrat" panose="020B0604020202020204" charset="0"/>
              </a:rPr>
              <a:t>Batch              : 10th</a:t>
            </a:r>
          </a:p>
          <a:p>
            <a:r>
              <a:rPr lang="en-US" sz="2400" dirty="0">
                <a:solidFill>
                  <a:schemeClr val="accent2"/>
                </a:solidFill>
                <a:latin typeface="Montserrat" panose="020B0604020202020204" charset="0"/>
              </a:rPr>
              <a:t>Department :English</a:t>
            </a:r>
          </a:p>
          <a:p>
            <a:r>
              <a:rPr lang="en-US" sz="2400" dirty="0">
                <a:solidFill>
                  <a:schemeClr val="accent2"/>
                </a:solidFill>
                <a:latin typeface="Montserrat" panose="020B0604020202020204" charset="0"/>
              </a:rPr>
              <a:t>Date                :04/12/2024</a:t>
            </a:r>
          </a:p>
          <a:p>
            <a:endParaRPr lang="en-US" dirty="0">
              <a:latin typeface="Montserrat" panose="020B060402020202020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6732125" y="-2926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14930" y="336500"/>
            <a:ext cx="2798430" cy="3436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3778" y="3913632"/>
            <a:ext cx="6013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“We believe that business, at its best, serves the public good</a:t>
            </a:r>
            <a:r>
              <a:rPr lang="en-US" sz="3600" dirty="0"/>
              <a:t>,</a:t>
            </a:r>
            <a:r>
              <a:rPr lang="en-US" sz="3600" dirty="0">
                <a:latin typeface="Copperplate Gothic Bold" panose="020E0705020206020404" pitchFamily="34" charset="0"/>
              </a:rPr>
              <a:t>”.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-2252171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" name="Rounded Rectangle 13"/>
          <p:cNvSpPr/>
          <p:nvPr/>
        </p:nvSpPr>
        <p:spPr>
          <a:xfrm>
            <a:off x="212141" y="665681"/>
            <a:ext cx="4520793" cy="36576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anose="020B0604020202020204" charset="0"/>
              </a:rPr>
              <a:t>Legal Structure &amp; Governance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978" y="1031441"/>
            <a:ext cx="4381804" cy="8924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20B06040202020202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78" y="2152051"/>
            <a:ext cx="1095316" cy="1222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6362" y="3690691"/>
            <a:ext cx="858548" cy="97952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373295" y="3918844"/>
            <a:ext cx="204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strike="noStrike" dirty="0">
                <a:effectLst/>
                <a:hlinkClick r:id="rId5" tooltip="Steve Wozniak"/>
              </a:rPr>
              <a:t>Steve Wozniak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Google Shape;472;p49"/>
          <p:cNvSpPr txBox="1">
            <a:spLocks noGrp="1"/>
          </p:cNvSpPr>
          <p:nvPr>
            <p:ph type="subTitle" idx="1"/>
          </p:nvPr>
        </p:nvSpPr>
        <p:spPr>
          <a:xfrm flipH="1">
            <a:off x="4732934" y="1626768"/>
            <a:ext cx="4019180" cy="1222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ts val="1350"/>
              </a:lnSpc>
              <a:spcAft>
                <a:spcPts val="300"/>
              </a:spcAft>
            </a:pPr>
            <a:r>
              <a:rPr lang="en-US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IPhone</a:t>
            </a:r>
            <a:endParaRPr lang="en-US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Roboto" panose="02000000000000000000" pitchFamily="2" charset="0"/>
              </a:rPr>
              <a:t>Apple’s core product is the iPhone. The popular smartphone is among the top five smartphone vendors in the world.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Google Shape;472;p49"/>
          <p:cNvSpPr txBox="1">
            <a:spLocks noGrp="1"/>
          </p:cNvSpPr>
          <p:nvPr>
            <p:ph type="subTitle" idx="1"/>
          </p:nvPr>
        </p:nvSpPr>
        <p:spPr>
          <a:xfrm flipH="1">
            <a:off x="4732934" y="2765302"/>
            <a:ext cx="4207459" cy="925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Cabin-semi-bold"/>
              </a:rPr>
              <a:t>Mac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SourceSansPro"/>
              </a:rPr>
              <a:t>Apple’s personal computer business is built around the Mac and includes its MacBook laptops and the iconic iMac desktop computers.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Google Shape;472;p49"/>
          <p:cNvSpPr txBox="1">
            <a:spLocks noGrp="1"/>
          </p:cNvSpPr>
          <p:nvPr>
            <p:ph type="subTitle" idx="1"/>
          </p:nvPr>
        </p:nvSpPr>
        <p:spPr>
          <a:xfrm flipH="1">
            <a:off x="4732933" y="3690691"/>
            <a:ext cx="4207459" cy="925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Cabin-semi-bold"/>
              </a:rPr>
              <a:t>iPad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When Apple launched its iPad in 2010, it quickly became the first commercially successful tablet computer to hit the market. 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72000" y="2171149"/>
            <a:ext cx="0" cy="20554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575254" y="4397316"/>
            <a:ext cx="356322" cy="437528"/>
          </a:xfrm>
          <a:prstGeom prst="rect">
            <a:avLst/>
          </a:prstGeom>
        </p:spPr>
      </p:pic>
      <p:sp>
        <p:nvSpPr>
          <p:cNvPr id="39" name="Google Shape;217;p33"/>
          <p:cNvSpPr/>
          <p:nvPr/>
        </p:nvSpPr>
        <p:spPr>
          <a:xfrm rot="18855976">
            <a:off x="8370392" y="-719951"/>
            <a:ext cx="984250" cy="1870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8118FA-E86A-9876-B877-862592C63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27447"/>
              </p:ext>
            </p:extLst>
          </p:nvPr>
        </p:nvGraphicFramePr>
        <p:xfrm>
          <a:off x="1440367" y="2494915"/>
          <a:ext cx="1980715" cy="304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71545047"/>
                    </a:ext>
                  </a:extLst>
                </a:gridCol>
                <a:gridCol w="1772435">
                  <a:extLst>
                    <a:ext uri="{9D8B030D-6E8A-4147-A177-3AD203B41FA5}">
                      <a16:colId xmlns:a16="http://schemas.microsoft.com/office/drawing/2014/main" val="1177097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US" u="none" strike="noStrike" dirty="0">
                          <a:effectLst/>
                          <a:hlinkClick r:id="rId7" tooltip="Steve Jobs"/>
                        </a:rPr>
                        <a:t>Steve Jobs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60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C2CBB7-5A2C-C273-C674-A8372CD0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98810"/>
              </p:ext>
            </p:extLst>
          </p:nvPr>
        </p:nvGraphicFramePr>
        <p:xfrm>
          <a:off x="311149" y="1031441"/>
          <a:ext cx="4348633" cy="1036320"/>
        </p:xfrm>
        <a:graphic>
          <a:graphicData uri="http://schemas.openxmlformats.org/drawingml/2006/table">
            <a:tbl>
              <a:tblPr/>
              <a:tblGrid>
                <a:gridCol w="4348633">
                  <a:extLst>
                    <a:ext uri="{9D8B030D-6E8A-4147-A177-3AD203B41FA5}">
                      <a16:colId xmlns:a16="http://schemas.microsoft.com/office/drawing/2014/main" val="1778834091"/>
                    </a:ext>
                  </a:extLst>
                </a:gridCol>
              </a:tblGrid>
              <a:tr h="892457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br>
                        <a:rPr lang="en-US" dirty="0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Apple Computer Company (1976–1977)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Apple Computer, Inc.</a:t>
                      </a:r>
                      <a:b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(1977–2007)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507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99386" y="1554497"/>
            <a:ext cx="3679546" cy="10172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" y="0"/>
            <a:ext cx="913819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02" y="-189242"/>
            <a:ext cx="9144000" cy="5332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74051" y="755374"/>
            <a:ext cx="359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Product and services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9484" y="1308541"/>
            <a:ext cx="302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Apple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5350" y="1302448"/>
            <a:ext cx="3033582" cy="8345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rcRect t="21857" b="21857"/>
          <a:stretch/>
        </p:blipFill>
        <p:spPr>
          <a:xfrm>
            <a:off x="3634267" y="2817706"/>
            <a:ext cx="1855747" cy="1044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rcRect t="29691" b="29691"/>
          <a:stretch/>
        </p:blipFill>
        <p:spPr>
          <a:xfrm>
            <a:off x="739723" y="2677886"/>
            <a:ext cx="2305627" cy="118434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rcRect t="7782" b="7782"/>
          <a:stretch/>
        </p:blipFill>
        <p:spPr>
          <a:xfrm>
            <a:off x="6791380" y="2817706"/>
            <a:ext cx="1774755" cy="9988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99386" y="1554497"/>
            <a:ext cx="3679546" cy="10172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" y="0"/>
            <a:ext cx="913819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-79514"/>
            <a:ext cx="9144000" cy="52230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rcRect t="6493" b="6493"/>
          <a:stretch/>
        </p:blipFill>
        <p:spPr>
          <a:xfrm>
            <a:off x="301856" y="1441825"/>
            <a:ext cx="3938470" cy="2517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4572000" y="826518"/>
            <a:ext cx="388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Apple Products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7796" y="2218569"/>
            <a:ext cx="4904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Popular Brands: </a:t>
            </a:r>
          </a:p>
          <a:p>
            <a:r>
              <a:rPr lang="en-US" sz="1800" dirty="0" err="1">
                <a:solidFill>
                  <a:schemeClr val="bg1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Iphone,Imac,Laptop</a:t>
            </a:r>
            <a:endParaRPr lang="en-US" sz="1800" dirty="0">
              <a:solidFill>
                <a:schemeClr val="bg1"/>
              </a:solidFill>
              <a:highlight>
                <a:srgbClr val="00FF00"/>
              </a:highlight>
              <a:latin typeface="Arial Black" panose="020B0A04020102020204" pitchFamily="34" charset="0"/>
            </a:endParaRPr>
          </a:p>
          <a:p>
            <a:endParaRPr lang="en-US" sz="2400" b="1" dirty="0">
              <a:solidFill>
                <a:schemeClr val="bg1"/>
              </a:solidFill>
              <a:highlight>
                <a:srgbClr val="00FF00"/>
              </a:highlight>
              <a:latin typeface="Arial Black" panose="020B0A040201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Products: </a:t>
            </a:r>
          </a:p>
          <a:p>
            <a:r>
              <a:rPr lang="en-US" sz="1800" dirty="0" err="1">
                <a:solidFill>
                  <a:schemeClr val="bg1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Smartphone,Laptop,Macbook</a:t>
            </a:r>
            <a:endParaRPr lang="en-US" sz="1800" dirty="0">
              <a:solidFill>
                <a:schemeClr val="bg1"/>
              </a:solidFill>
              <a:highlight>
                <a:srgbClr val="00FF00"/>
              </a:highlight>
              <a:latin typeface="Arial Black" panose="020B0A04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943384"/>
            <a:ext cx="4076700" cy="127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22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99386" y="1554497"/>
            <a:ext cx="3679546" cy="10172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" y="0"/>
            <a:ext cx="913819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-79514"/>
            <a:ext cx="9144000" cy="52230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rcRect t="7780" b="7780"/>
          <a:stretch/>
        </p:blipFill>
        <p:spPr>
          <a:xfrm>
            <a:off x="246861" y="1448203"/>
            <a:ext cx="3992298" cy="22470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4683482" y="1178154"/>
            <a:ext cx="3888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Laptop and </a:t>
            </a:r>
            <a:r>
              <a:rPr lang="en-US" sz="2800" dirty="0" err="1">
                <a:solidFill>
                  <a:schemeClr val="bg1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Gagette</a:t>
            </a:r>
            <a:endParaRPr lang="en-US" sz="2800" dirty="0">
              <a:solidFill>
                <a:schemeClr val="bg1"/>
              </a:solidFill>
              <a:highlight>
                <a:srgbClr val="00FF00"/>
              </a:highlight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83482" y="2948093"/>
            <a:ext cx="4904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Popular Brands: </a:t>
            </a:r>
          </a:p>
          <a:p>
            <a:r>
              <a:rPr lang="en-US" sz="1800" b="1" dirty="0" err="1">
                <a:solidFill>
                  <a:schemeClr val="bg1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Iphone,Softwewe,Hardwere</a:t>
            </a:r>
            <a:endParaRPr lang="en-US" sz="1800" b="1" dirty="0">
              <a:solidFill>
                <a:schemeClr val="bg1"/>
              </a:solidFill>
              <a:highlight>
                <a:srgbClr val="00FF00"/>
              </a:highlight>
              <a:latin typeface="Arial Black" panose="020B0A04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943384"/>
            <a:ext cx="4076700" cy="127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3DC99E-7B87-B29C-98B8-C20C909EC2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127940"/>
              </p:ext>
            </p:extLst>
          </p:nvPr>
        </p:nvGraphicFramePr>
        <p:xfrm>
          <a:off x="944880" y="580444"/>
          <a:ext cx="7254240" cy="3928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4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369A51-C886-489C-A2CB-BE9ECBAD2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18956"/>
              </p:ext>
            </p:extLst>
          </p:nvPr>
        </p:nvGraphicFramePr>
        <p:xfrm>
          <a:off x="1540910" y="828950"/>
          <a:ext cx="5714337" cy="3210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779">
                  <a:extLst>
                    <a:ext uri="{9D8B030D-6E8A-4147-A177-3AD203B41FA5}">
                      <a16:colId xmlns:a16="http://schemas.microsoft.com/office/drawing/2014/main" val="347762138"/>
                    </a:ext>
                  </a:extLst>
                </a:gridCol>
                <a:gridCol w="1904779">
                  <a:extLst>
                    <a:ext uri="{9D8B030D-6E8A-4147-A177-3AD203B41FA5}">
                      <a16:colId xmlns:a16="http://schemas.microsoft.com/office/drawing/2014/main" val="1864723944"/>
                    </a:ext>
                  </a:extLst>
                </a:gridCol>
                <a:gridCol w="1904779">
                  <a:extLst>
                    <a:ext uri="{9D8B030D-6E8A-4147-A177-3AD203B41FA5}">
                      <a16:colId xmlns:a16="http://schemas.microsoft.com/office/drawing/2014/main" val="485201502"/>
                    </a:ext>
                  </a:extLst>
                </a:gridCol>
              </a:tblGrid>
              <a:tr h="822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Turnover/ Billion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USG/ %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5913896"/>
                  </a:ext>
                </a:extLst>
              </a:tr>
              <a:tr h="403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LAPTOP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3821909"/>
                  </a:ext>
                </a:extLst>
              </a:tr>
              <a:tr h="403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IPHONE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7242342"/>
                  </a:ext>
                </a:extLst>
              </a:tr>
              <a:tr h="403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MACBOOK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6338987"/>
                  </a:ext>
                </a:extLst>
              </a:tr>
              <a:tr h="37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IPAD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94259"/>
                  </a:ext>
                </a:extLst>
              </a:tr>
              <a:tr h="403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SOFTWERE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8415903"/>
                  </a:ext>
                </a:extLst>
              </a:tr>
              <a:tr h="403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27217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C0E3721-06C1-E1A3-9246-48659E1BE083}"/>
              </a:ext>
            </a:extLst>
          </p:cNvPr>
          <p:cNvSpPr/>
          <p:nvPr/>
        </p:nvSpPr>
        <p:spPr>
          <a:xfrm>
            <a:off x="828951" y="0"/>
            <a:ext cx="71382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Apple</a:t>
            </a:r>
            <a:r>
              <a:rPr lang="en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Data Analysis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97080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353</Words>
  <Application>Microsoft Office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Cabin-semi-bold</vt:lpstr>
      <vt:lpstr>Fira Sans Extra Condensed Medium</vt:lpstr>
      <vt:lpstr>SourceSansPro</vt:lpstr>
      <vt:lpstr>Linux Libertine</vt:lpstr>
      <vt:lpstr>Arial Black</vt:lpstr>
      <vt:lpstr>Barlow</vt:lpstr>
      <vt:lpstr>Times New Roman</vt:lpstr>
      <vt:lpstr>Copperplate Gothic Bold</vt:lpstr>
      <vt:lpstr>Montserrat</vt:lpstr>
      <vt:lpstr>Roboto</vt:lpstr>
      <vt:lpstr>Arial</vt:lpstr>
      <vt:lpstr>Management Consulting Toolkit by Slidesgo</vt:lpstr>
      <vt:lpstr>Welcome to My Presentation</vt:lpstr>
      <vt:lpstr>Overview of Apple Inc.  Company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hp</dc:creator>
  <cp:lastModifiedBy>Ali Hasan Sikto</cp:lastModifiedBy>
  <cp:revision>26</cp:revision>
  <dcterms:modified xsi:type="dcterms:W3CDTF">2024-12-04T08:34:57Z</dcterms:modified>
</cp:coreProperties>
</file>