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Source Code Pro"/>
      <p:regular r:id="rId31"/>
      <p:bold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CodePr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Oswald-regular.fntdata"/><Relationship Id="rId10" Type="http://schemas.openxmlformats.org/officeDocument/2006/relationships/slide" Target="slides/slide6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swal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0" y="249325"/>
            <a:ext cx="8520599" cy="10767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>
                <a:solidFill>
                  <a:srgbClr val="1C1C1C"/>
                </a:solidFill>
              </a:rPr>
              <a:t>Game Re</a:t>
            </a:r>
            <a:r>
              <a:rPr lang="it">
                <a:solidFill>
                  <a:srgbClr val="F1C232"/>
                </a:solidFill>
              </a:rPr>
              <a:t>V</a:t>
            </a:r>
            <a:r>
              <a:rPr lang="it">
                <a:solidFill>
                  <a:srgbClr val="1C1C1C"/>
                </a:solidFill>
              </a:rPr>
              <a:t>iews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1511125"/>
            <a:ext cx="8520599" cy="79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>
                <a:solidFill>
                  <a:srgbClr val="1C1C1C"/>
                </a:solidFill>
                <a:latin typeface="Oswald"/>
                <a:ea typeface="Oswald"/>
                <a:cs typeface="Oswald"/>
                <a:sym typeface="Oswald"/>
              </a:rPr>
              <a:t>Progetto Ingegneria del Software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11700" y="3352275"/>
            <a:ext cx="3142199" cy="156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Relatori: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1° parte: Filippo Lo Bue</a:t>
            </a:r>
          </a:p>
          <a:p>
            <a:pPr lvl="0" rtl="0">
              <a:spcBef>
                <a:spcPts val="0"/>
              </a:spcBef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2° parte: Pierfrancesco Soffritti</a:t>
            </a:r>
          </a:p>
          <a:p>
            <a:pPr lvl="0">
              <a:spcBef>
                <a:spcPts val="0"/>
              </a:spcBef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3° parte: Paolo Sarti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0" y="259950"/>
            <a:ext cx="9144000" cy="5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3600"/>
              <a:t>DOCUMENTO DEI REQUISITI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65346"/>
            <a:ext cx="8520599" cy="281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Gli utenti non registrati al sistema:</a:t>
            </a:r>
          </a:p>
          <a:p>
            <a:pPr indent="-3810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 potranno aggiungere videogiochi.</a:t>
            </a:r>
          </a:p>
          <a:p>
            <a:pPr indent="-3810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Potranno consultare le recensioni, ma al posto della valutazione complessiva personalizzata vedranno la media aritmetica delle valutazioni degli aspetti della recensione.</a:t>
            </a:r>
          </a:p>
          <a:p>
            <a:pPr indent="-3810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Potranno registrarsi al sistema.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389950" y="4767150"/>
            <a:ext cx="390299" cy="33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8363850" y="4746150"/>
            <a:ext cx="442499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/>
              <a:t>7/8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0" y="259950"/>
            <a:ext cx="9144000" cy="5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3600"/>
              <a:t>DOCUMENTO DEI REQUISITI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16173"/>
            <a:ext cx="8520599" cy="335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sistema </a:t>
            </a:r>
            <a:r>
              <a:rPr lang="it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deve garantire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il proprio utilizzo a più utenti contemporaneamente, quindi deve supportare la presenza di più </a:t>
            </a:r>
            <a:r>
              <a:rPr lang="it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sessioni 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simultanee. In caso di modifica di informazioni, ad esempio aggiunta di una recensione ad un determinato videogioco, queste devono poter essere visibili a tutti gli utenti. Deve inoltre essere permesso ad uno stesso utente registrato di aprire più sessioni contemporaneamente.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8389950" y="4767150"/>
            <a:ext cx="390299" cy="33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8363850" y="4746150"/>
            <a:ext cx="442499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/>
              <a:t>8/8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0" y="92525"/>
            <a:ext cx="9144000" cy="5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3600"/>
              <a:t>Caso D’uso - </a:t>
            </a:r>
            <a:r>
              <a:rPr b="1" lang="it" sz="3000"/>
              <a:t>Navigazione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094198"/>
            <a:ext cx="8520599" cy="335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5225"/>
            <a:ext cx="9144001" cy="45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0" y="107950"/>
            <a:ext cx="9144000" cy="5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3600"/>
              <a:t>Caso D’uso - </a:t>
            </a:r>
            <a:r>
              <a:rPr b="1" lang="it" sz="3000"/>
              <a:t>Visualizzazione Profilo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094198"/>
            <a:ext cx="8520599" cy="335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4001" cy="465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094198"/>
            <a:ext cx="8520599" cy="335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0" y="123350"/>
            <a:ext cx="9144000" cy="5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3600"/>
              <a:t>Caso D’uso - </a:t>
            </a:r>
            <a:r>
              <a:rPr b="1" lang="it" sz="1800"/>
              <a:t>Visualizzazione e Gestione Videogiochi recensiti e non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4225"/>
            <a:ext cx="9144001" cy="430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094198"/>
            <a:ext cx="8520599" cy="335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00" y="0"/>
            <a:ext cx="87429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094198"/>
            <a:ext cx="8520599" cy="335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224" y="0"/>
            <a:ext cx="72905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0" y="107925"/>
            <a:ext cx="9144000" cy="5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3600"/>
              <a:t>Scenario - </a:t>
            </a:r>
            <a:r>
              <a:rPr b="1" lang="it" sz="3000"/>
              <a:t>Aggiunta Preferenza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0" y="742750"/>
            <a:ext cx="9144000" cy="4400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Descrizione:</a:t>
            </a:r>
            <a:r>
              <a:rPr lang="it" sz="2400">
                <a:solidFill>
                  <a:srgbClr val="000000"/>
                </a:solidFill>
              </a:rPr>
              <a:t> </a:t>
            </a:r>
            <a:r>
              <a:rPr lang="i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Aggiunta di una nuova preferenza (aspetto e relativa valutazione) nel profilo dell’utente.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Relazioni: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675" y="1533400"/>
            <a:ext cx="5212175" cy="353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8389950" y="4767150"/>
            <a:ext cx="390299" cy="33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8363850" y="4746150"/>
            <a:ext cx="442499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/>
              <a:t>1/3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0" y="92500"/>
            <a:ext cx="9144000" cy="5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3600"/>
              <a:t>Scenario - </a:t>
            </a:r>
            <a:r>
              <a:rPr b="1" lang="it" sz="3000"/>
              <a:t>Aggiunta Preferenza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0" y="572700"/>
            <a:ext cx="9144000" cy="457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Attori:</a:t>
            </a:r>
            <a:r>
              <a:rPr lang="it" sz="2400">
                <a:solidFill>
                  <a:srgbClr val="000000"/>
                </a:solidFill>
              </a:rPr>
              <a:t> </a:t>
            </a:r>
            <a:r>
              <a:rPr lang="i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Utente registrato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Precondizioni:</a:t>
            </a:r>
            <a:r>
              <a:rPr lang="it" sz="2400">
                <a:solidFill>
                  <a:srgbClr val="000000"/>
                </a:solidFill>
              </a:rPr>
              <a:t>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i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L’utente registrato deve essersi autenticato.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i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sistema deve contenere almeno un aspetto non ancora valutato nel profilo dell’utente.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Postcondizioni: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i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profilo dell’utente contiene una nuova preferenza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Scenario principale: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AutoNum type="arabicPeriod"/>
            </a:pPr>
            <a:r>
              <a:rPr lang="i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sistema presenta gli aspetti presenti nel sistema tranne quelli già valutati dall’utente.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AutoNum type="arabicPeriod"/>
            </a:pPr>
            <a:r>
              <a:rPr lang="i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L’utente seleziona uno tra gli aspetti presentati dal sistema.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AutoNum type="arabicPeriod"/>
            </a:pPr>
            <a:r>
              <a:rPr lang="i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L’utente assegna un peso numerico intero da 0 a 10  all’aspetto selezionato.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AutoNum type="arabicPeriod"/>
            </a:pPr>
            <a:r>
              <a:rPr lang="i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L’utente conferma.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AutoNum type="arabicPeriod"/>
            </a:pPr>
            <a:r>
              <a:rPr lang="i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sistema salva i dati.</a:t>
            </a:r>
          </a:p>
        </p:txBody>
      </p:sp>
      <p:sp>
        <p:nvSpPr>
          <p:cNvPr id="189" name="Shape 189"/>
          <p:cNvSpPr/>
          <p:nvPr/>
        </p:nvSpPr>
        <p:spPr>
          <a:xfrm>
            <a:off x="8389950" y="4767150"/>
            <a:ext cx="390299" cy="33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8363850" y="4746150"/>
            <a:ext cx="442499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/>
              <a:t>2/3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0" y="92525"/>
            <a:ext cx="9144000" cy="5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3600"/>
              <a:t>Scenario - </a:t>
            </a:r>
            <a:r>
              <a:rPr b="1" lang="it" sz="3000"/>
              <a:t>Aggiunta Preferenza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0" y="665225"/>
            <a:ext cx="9144000" cy="457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Requisiti non funzionali:</a:t>
            </a:r>
            <a:r>
              <a:rPr lang="it" sz="2400">
                <a:solidFill>
                  <a:srgbClr val="000000"/>
                </a:solidFill>
              </a:rPr>
              <a:t> </a:t>
            </a:r>
            <a:r>
              <a:rPr lang="i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valore deve per forza essere un valore intero compreso tra 0 e 10</a:t>
            </a:r>
          </a:p>
        </p:txBody>
      </p:sp>
      <p:sp>
        <p:nvSpPr>
          <p:cNvPr id="197" name="Shape 197"/>
          <p:cNvSpPr/>
          <p:nvPr/>
        </p:nvSpPr>
        <p:spPr>
          <a:xfrm>
            <a:off x="8389950" y="4767150"/>
            <a:ext cx="390299" cy="33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8363850" y="4746150"/>
            <a:ext cx="442499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/>
              <a:t>3/3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411175" y="729150"/>
            <a:ext cx="8282399" cy="202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Introduzione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prima parte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0" y="92500"/>
            <a:ext cx="9144000" cy="5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3600"/>
              <a:t>Scenario - </a:t>
            </a:r>
            <a:r>
              <a:rPr b="1" lang="it" sz="3000"/>
              <a:t>Inserimento Videogioco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0" y="742750"/>
            <a:ext cx="9144000" cy="4400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Descrizione:</a:t>
            </a:r>
            <a:r>
              <a:rPr lang="it" sz="2400">
                <a:solidFill>
                  <a:srgbClr val="000000"/>
                </a:solidFill>
              </a:rPr>
              <a:t> </a:t>
            </a:r>
            <a:r>
              <a:rPr lang="i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Inserimento di un nuovo videogioco nel sistema.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Relazioni:</a:t>
            </a:r>
          </a:p>
        </p:txBody>
      </p:sp>
      <p:sp>
        <p:nvSpPr>
          <p:cNvPr id="205" name="Shape 205"/>
          <p:cNvSpPr/>
          <p:nvPr/>
        </p:nvSpPr>
        <p:spPr>
          <a:xfrm>
            <a:off x="8389950" y="4767150"/>
            <a:ext cx="390299" cy="33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8363850" y="4746150"/>
            <a:ext cx="442499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/>
              <a:t>1/3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25" y="1871675"/>
            <a:ext cx="7847674" cy="259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0" y="170050"/>
            <a:ext cx="9144000" cy="5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3600"/>
              <a:t>Scenario - </a:t>
            </a:r>
            <a:r>
              <a:rPr b="1" lang="it" sz="3000"/>
              <a:t>Inserimento Videogioco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0" y="742750"/>
            <a:ext cx="9144000" cy="4400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Attori:</a:t>
            </a:r>
            <a:r>
              <a:rPr lang="it" sz="2400">
                <a:solidFill>
                  <a:srgbClr val="000000"/>
                </a:solidFill>
              </a:rPr>
              <a:t> </a:t>
            </a:r>
            <a:r>
              <a:rPr lang="i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Utente registrato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Precondizioni: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i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L’utente deve essersi autenticato.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i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sistema non deve contenere un videogioco con stesso nome e stessa data di rilascio.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Postcondizioni: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i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sistema contiene un nuovo videogioco.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Scenario principale: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i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L’utente aggiunge nome, data rilascio, genere del videogioco.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i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L’utente opzionalmente seleziona una immagine per il videogioco.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i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L’utente conferma l’aggiunta del videogioco.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</a:pPr>
            <a:r>
              <a:rPr lang="i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sistema salva i dati.</a:t>
            </a:r>
          </a:p>
        </p:txBody>
      </p:sp>
      <p:sp>
        <p:nvSpPr>
          <p:cNvPr id="214" name="Shape 214"/>
          <p:cNvSpPr/>
          <p:nvPr/>
        </p:nvSpPr>
        <p:spPr>
          <a:xfrm>
            <a:off x="8389950" y="4767150"/>
            <a:ext cx="390299" cy="33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8363850" y="4746150"/>
            <a:ext cx="442499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/>
              <a:t>7/8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0" y="138775"/>
            <a:ext cx="9144000" cy="5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3600"/>
              <a:t>Scenario - </a:t>
            </a:r>
            <a:r>
              <a:rPr b="1" lang="it" sz="3000"/>
              <a:t>Inserimento Videogioco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0" y="711475"/>
            <a:ext cx="9144000" cy="457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Requisiti non funzionali:</a:t>
            </a:r>
            <a:r>
              <a:rPr lang="it" sz="2400">
                <a:solidFill>
                  <a:srgbClr val="000000"/>
                </a:solidFill>
              </a:rPr>
              <a:t> </a:t>
            </a:r>
            <a:r>
              <a:rPr lang="i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selezione del genere è limitata ad una lista finita.</a:t>
            </a:r>
          </a:p>
        </p:txBody>
      </p:sp>
      <p:sp>
        <p:nvSpPr>
          <p:cNvPr id="222" name="Shape 222"/>
          <p:cNvSpPr/>
          <p:nvPr/>
        </p:nvSpPr>
        <p:spPr>
          <a:xfrm>
            <a:off x="8389950" y="4767150"/>
            <a:ext cx="390299" cy="33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8363850" y="4746150"/>
            <a:ext cx="442499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/>
              <a:t>3/3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0" y="306250"/>
            <a:ext cx="9144000" cy="5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it" sz="3600"/>
              <a:t>DESCRIZIONE DEL PROBLEMA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679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t" sz="2400">
                <a:solidFill>
                  <a:srgbClr val="000000"/>
                </a:solidFill>
              </a:rPr>
              <a:t>Si vuole realizzare una piattaforma software remota che gestisca delle recensioni di videogiochi, pubblicate da dei recensori che danno una valutazione ai videogiochi, e permetta agli utenti registrati di consultarle avendone una visione personalizzata.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0" y="259950"/>
            <a:ext cx="9144000" cy="5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3600"/>
              <a:t>DOCUMENTO DEI REQUISITI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1875"/>
            <a:ext cx="8520599" cy="357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Ciascun</a:t>
            </a:r>
            <a:r>
              <a:rPr lang="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videogioco 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presente nel sistema ha un </a:t>
            </a:r>
            <a:r>
              <a:rPr lang="it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una </a:t>
            </a:r>
            <a:r>
              <a:rPr lang="it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di rilascio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un’</a:t>
            </a:r>
            <a:r>
              <a:rPr lang="it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immagine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un</a:t>
            </a:r>
            <a:r>
              <a:rPr lang="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2400" u="sng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genere</a:t>
            </a:r>
            <a:r>
              <a:rPr lang="it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tra: avventura, azione, fantasy, horror, mmorp, rpg, corse, indie, simulazione, sport, stealth e strategia.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Inoltre ogni videogioco può avere al più una </a:t>
            </a:r>
            <a:r>
              <a:rPr lang="it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recensione 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inserita nel sistema da uno dei </a:t>
            </a:r>
            <a:r>
              <a:rPr lang="it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recensori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83" name="Shape 83"/>
          <p:cNvSpPr/>
          <p:nvPr/>
        </p:nvSpPr>
        <p:spPr>
          <a:xfrm>
            <a:off x="8389950" y="4767150"/>
            <a:ext cx="390299" cy="33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8363850" y="4746150"/>
            <a:ext cx="442499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/>
              <a:t>1/8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0" y="259950"/>
            <a:ext cx="9144000" cy="5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3600"/>
              <a:t>DOCUMENTO DEI REQUISITI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741650"/>
            <a:ext cx="8520599" cy="166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Ogni recensione contiene: un </a:t>
            </a:r>
            <a:r>
              <a:rPr lang="it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testo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il </a:t>
            </a:r>
            <a:r>
              <a:rPr lang="it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nome del recensore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ed una </a:t>
            </a:r>
            <a:r>
              <a:rPr lang="it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valutazione numerica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 0 a 10, per ciascun</a:t>
            </a:r>
            <a:r>
              <a:rPr lang="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aspetto del gioco</a:t>
            </a:r>
            <a:r>
              <a:rPr lang="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 il recensore ha</a:t>
            </a:r>
            <a:r>
              <a:rPr lang="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deciso di valutare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Ad esempio: grafica, giocabilità, storia, originalità etc...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8389950" y="4767150"/>
            <a:ext cx="390299" cy="33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8363850" y="4746150"/>
            <a:ext cx="442499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/>
              <a:t>2/8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0" y="259950"/>
            <a:ext cx="9144000" cy="5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3600"/>
              <a:t>DOCUMENTO DEI REQUISITI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9687"/>
            <a:ext cx="8520599" cy="38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recensore non indicherà una</a:t>
            </a:r>
            <a:r>
              <a:rPr lang="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valutazione numerica complessiva</a:t>
            </a:r>
            <a:r>
              <a:rPr lang="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 la recensione, la quale varierà a seconda delle</a:t>
            </a:r>
            <a:r>
              <a:rPr lang="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preferenze dell’utente registrato</a:t>
            </a:r>
            <a:r>
              <a:rPr lang="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sulla piattaforma. Essa</a:t>
            </a:r>
            <a:r>
              <a:rPr lang="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verrà calcolata</a:t>
            </a:r>
            <a:r>
              <a:rPr lang="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come media delle valutazioni del recensore, pesate in base all’importanza che ogni utente assegna ad ogni aspetto del gioco(le</a:t>
            </a:r>
            <a:r>
              <a:rPr lang="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preferenze 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dell’utente registrato).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sistema manterrà per ogni</a:t>
            </a:r>
            <a:r>
              <a:rPr lang="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utente registrato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il </a:t>
            </a:r>
            <a:r>
              <a:rPr lang="it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la </a:t>
            </a:r>
            <a:r>
              <a:rPr lang="it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le sue </a:t>
            </a:r>
            <a:r>
              <a:rPr lang="it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preferenze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le associazioni tra gli aspetti del gioco e relativo peso numerico, tra 0 e 10, assegnato dall’utente.</a:t>
            </a:r>
          </a:p>
        </p:txBody>
      </p:sp>
      <p:sp>
        <p:nvSpPr>
          <p:cNvPr id="99" name="Shape 99"/>
          <p:cNvSpPr/>
          <p:nvPr/>
        </p:nvSpPr>
        <p:spPr>
          <a:xfrm>
            <a:off x="8389950" y="4767150"/>
            <a:ext cx="390299" cy="33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8363850" y="4746150"/>
            <a:ext cx="442499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/>
              <a:t>3/8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0" y="259950"/>
            <a:ext cx="9144000" cy="5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3600"/>
              <a:t>DOCUMENTO DEI REQUISITI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88937"/>
            <a:ext cx="8520599" cy="38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momento della </a:t>
            </a:r>
            <a:r>
              <a:rPr lang="it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visualizzazione </a:t>
            </a: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 una recensione, il sistema combinerà le informazioni sulle preferenze dell’utente con le valutazioni assegnate dai recensori, fornendo all’utente registrato una valutazione numerica complessiva e personalizzata del videogioco recensito. 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recensori, in quanto utenti registrati, potranno quindi vedere i voti complessivi dei videogiochi in modo personalizzato secondo le proprie preferenze, anche sulle loro stesse recensioni.</a:t>
            </a:r>
          </a:p>
        </p:txBody>
      </p:sp>
      <p:sp>
        <p:nvSpPr>
          <p:cNvPr id="107" name="Shape 107"/>
          <p:cNvSpPr/>
          <p:nvPr/>
        </p:nvSpPr>
        <p:spPr>
          <a:xfrm>
            <a:off x="8389950" y="4767150"/>
            <a:ext cx="390299" cy="33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8363850" y="4746150"/>
            <a:ext cx="442499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/>
              <a:t>4/8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0" y="259950"/>
            <a:ext cx="9144000" cy="5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3600"/>
              <a:t>DOCUMENTO DEI REQUISITI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05987"/>
            <a:ext cx="8520599" cy="38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Gli utenti registrati potranno:</a:t>
            </a:r>
          </a:p>
          <a:p>
            <a:pPr indent="-3810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Visualizzare le recensioni con il relativo voto personalizzato.</a:t>
            </a:r>
          </a:p>
          <a:p>
            <a:pPr indent="-3810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Inserire videogiochi nel sistema.</a:t>
            </a:r>
          </a:p>
          <a:p>
            <a:pPr indent="-3810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Gestire le preferenze sul proprio profilo: assegnando un peso numerico agli aspetti scelti tra quelli disponibili nel sistema.</a:t>
            </a:r>
          </a:p>
          <a:p>
            <a:pPr indent="-3810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Rimuovere videogiochi non recensiti dal sistema.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8389950" y="4767150"/>
            <a:ext cx="390299" cy="33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8363850" y="4746150"/>
            <a:ext cx="442499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/>
              <a:t>5/8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0" y="259950"/>
            <a:ext cx="9144000" cy="5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3600"/>
              <a:t>DOCUMENTO DEI REQUISITI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90537"/>
            <a:ext cx="8520599" cy="38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recensori, oltre alle facoltà degli utenti registrati, potranno:</a:t>
            </a:r>
          </a:p>
          <a:p>
            <a:pPr indent="-3810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Recensire i videogiochi inserendo il testo della recensione.</a:t>
            </a:r>
          </a:p>
          <a:p>
            <a:pPr indent="-3810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Aggiungere, modificare ed eliminare le valutazioni degli aspetti dalle recensioni dei videogiochi da loro recensiti.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Gli aspetti possono essere aggiunti nel sistema solo dai recensori al momento della valutazione degli aspetti delle loro recensioni.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8389950" y="4767150"/>
            <a:ext cx="390299" cy="33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8363850" y="4746150"/>
            <a:ext cx="442499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/>
              <a:t>6/8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