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Source Code Pro"/>
      <p:regular r:id="rId26"/>
      <p:bold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regular.fntdata"/><Relationship Id="rId25" Type="http://schemas.openxmlformats.org/officeDocument/2006/relationships/font" Target="fonts/Roboto-boldItalic.fntdata"/><Relationship Id="rId28" Type="http://schemas.openxmlformats.org/officeDocument/2006/relationships/font" Target="fonts/Oswald-regular.fntdata"/><Relationship Id="rId27"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49"/>
            <a:ext cx="691799"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1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399"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399" cy="1260599"/>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499"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599"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599"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399"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099"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599" cy="73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599"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099"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599" cy="73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899"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899"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599" cy="73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099"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7999"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099" cy="4085699"/>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4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199"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199"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599" cy="733499"/>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599"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t"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399" cy="2109000"/>
          </a:xfrm>
          <a:prstGeom prst="rect">
            <a:avLst/>
          </a:prstGeom>
        </p:spPr>
        <p:txBody>
          <a:bodyPr anchorCtr="0" anchor="b" bIns="91425" lIns="91425" rIns="91425" tIns="91425">
            <a:noAutofit/>
          </a:bodyPr>
          <a:lstStyle/>
          <a:p>
            <a:pPr lvl="0">
              <a:spcBef>
                <a:spcPts val="0"/>
              </a:spcBef>
              <a:buNone/>
            </a:pPr>
            <a:r>
              <a:rPr lang="it"/>
              <a:t>Progettazione</a:t>
            </a:r>
          </a:p>
        </p:txBody>
      </p:sp>
      <p:sp>
        <p:nvSpPr>
          <p:cNvPr id="63" name="Shape 63"/>
          <p:cNvSpPr txBox="1"/>
          <p:nvPr>
            <p:ph idx="1" type="subTitle"/>
          </p:nvPr>
        </p:nvSpPr>
        <p:spPr>
          <a:xfrm>
            <a:off x="411175" y="3398250"/>
            <a:ext cx="8282399" cy="1260599"/>
          </a:xfrm>
          <a:prstGeom prst="rect">
            <a:avLst/>
          </a:prstGeom>
        </p:spPr>
        <p:txBody>
          <a:bodyPr anchorCtr="0" anchor="ctr" bIns="91425" lIns="91425" rIns="91425" tIns="91425">
            <a:noAutofit/>
          </a:bodyPr>
          <a:lstStyle/>
          <a:p>
            <a:pPr lvl="0">
              <a:spcBef>
                <a:spcPts val="0"/>
              </a:spcBef>
              <a:buNone/>
            </a:pPr>
            <a:r>
              <a:rPr lang="it"/>
              <a:t>terza parte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Autenticazione</a:t>
            </a:r>
          </a:p>
        </p:txBody>
      </p:sp>
      <p:sp>
        <p:nvSpPr>
          <p:cNvPr id="125" name="Shape 125"/>
          <p:cNvSpPr txBox="1"/>
          <p:nvPr>
            <p:ph idx="1" type="body"/>
          </p:nvPr>
        </p:nvSpPr>
        <p:spPr>
          <a:xfrm>
            <a:off x="3330900" y="1113775"/>
            <a:ext cx="5501399" cy="3455100"/>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Le funzionalità di autenticazione vengono delegate alla classe Autenticatore, che mantiene semplicamente una collezione di UtenteRegistrato (e Recensori), autorizzati a fare il login.</a:t>
            </a:r>
          </a:p>
          <a:p>
            <a:pPr lvl="0">
              <a:spcBef>
                <a:spcPts val="0"/>
              </a:spcBef>
              <a:buNone/>
            </a:pPr>
            <a:r>
              <a:rPr lang="it">
                <a:latin typeface="Roboto"/>
                <a:ea typeface="Roboto"/>
                <a:cs typeface="Roboto"/>
                <a:sym typeface="Roboto"/>
              </a:rPr>
              <a:t>Per il Dependency Inversion Principle è stata interposta una interfaccia IAutenticaroe che non lega all’implementazione specifica.</a:t>
            </a:r>
          </a:p>
        </p:txBody>
      </p:sp>
      <p:pic>
        <p:nvPicPr>
          <p:cNvPr id="126" name="Shape 126"/>
          <p:cNvPicPr preferRelativeResize="0"/>
          <p:nvPr/>
        </p:nvPicPr>
        <p:blipFill>
          <a:blip r:embed="rId3">
            <a:alphaModFix/>
          </a:blip>
          <a:stretch>
            <a:fillRect/>
          </a:stretch>
        </p:blipFill>
        <p:spPr>
          <a:xfrm>
            <a:off x="359725" y="1113775"/>
            <a:ext cx="2705100" cy="38100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Document</a:t>
            </a:r>
          </a:p>
        </p:txBody>
      </p:sp>
      <p:sp>
        <p:nvSpPr>
          <p:cNvPr id="132" name="Shape 132"/>
          <p:cNvSpPr txBox="1"/>
          <p:nvPr>
            <p:ph idx="1" type="body"/>
          </p:nvPr>
        </p:nvSpPr>
        <p:spPr>
          <a:xfrm>
            <a:off x="4970950" y="1710600"/>
            <a:ext cx="3903600" cy="2017500"/>
          </a:xfrm>
          <a:prstGeom prst="rect">
            <a:avLst/>
          </a:prstGeom>
        </p:spPr>
        <p:txBody>
          <a:bodyPr anchorCtr="0" anchor="t" bIns="91425" lIns="91425" rIns="91425" tIns="91425">
            <a:noAutofit/>
          </a:bodyPr>
          <a:lstStyle/>
          <a:p>
            <a:pPr lvl="0" rtl="0" algn="just">
              <a:spcBef>
                <a:spcPts val="0"/>
              </a:spcBef>
              <a:spcAft>
                <a:spcPts val="0"/>
              </a:spcAft>
              <a:buNone/>
            </a:pPr>
            <a:r>
              <a:rPr lang="it" sz="1400">
                <a:latin typeface="Roboto"/>
                <a:ea typeface="Roboto"/>
                <a:cs typeface="Roboto"/>
                <a:sym typeface="Roboto"/>
              </a:rPr>
              <a:t>La classe Document è realizzata come un Singleton per presentare una via di accesso unica ai dati del modello “remoti”, cioè quelli non legati alla sessione corrente.</a:t>
            </a:r>
          </a:p>
          <a:p>
            <a:pPr lvl="0" rtl="0" algn="just">
              <a:spcBef>
                <a:spcPts val="0"/>
              </a:spcBef>
              <a:spcAft>
                <a:spcPts val="0"/>
              </a:spcAft>
              <a:buNone/>
            </a:pPr>
            <a:r>
              <a:rPr lang="it" sz="1400">
                <a:latin typeface="Roboto"/>
                <a:ea typeface="Roboto"/>
                <a:cs typeface="Roboto"/>
                <a:sym typeface="Roboto"/>
              </a:rPr>
              <a:t>Contiene quindi le classe contenitore Videogiochi, Aspetti, e l’interfaccia IAutenticatore.</a:t>
            </a:r>
          </a:p>
        </p:txBody>
      </p:sp>
      <p:pic>
        <p:nvPicPr>
          <p:cNvPr id="133" name="Shape 133"/>
          <p:cNvPicPr preferRelativeResize="0"/>
          <p:nvPr/>
        </p:nvPicPr>
        <p:blipFill>
          <a:blip r:embed="rId3">
            <a:alphaModFix/>
          </a:blip>
          <a:stretch>
            <a:fillRect/>
          </a:stretch>
        </p:blipFill>
        <p:spPr>
          <a:xfrm>
            <a:off x="254400" y="1253400"/>
            <a:ext cx="4564149" cy="31569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Sessione</a:t>
            </a:r>
          </a:p>
        </p:txBody>
      </p:sp>
      <p:sp>
        <p:nvSpPr>
          <p:cNvPr id="139" name="Shape 139"/>
          <p:cNvSpPr txBox="1"/>
          <p:nvPr>
            <p:ph idx="1" type="body"/>
          </p:nvPr>
        </p:nvSpPr>
        <p:spPr>
          <a:xfrm>
            <a:off x="4976400" y="750075"/>
            <a:ext cx="3855900" cy="4152599"/>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La sessione offre le funzionalità di autenticazione, (delegandole all’autenticatore preso dal Document).</a:t>
            </a:r>
          </a:p>
          <a:p>
            <a:pPr lvl="0" rtl="0">
              <a:spcBef>
                <a:spcPts val="0"/>
              </a:spcBef>
              <a:buNone/>
            </a:pPr>
            <a:r>
              <a:rPr lang="it">
                <a:latin typeface="Roboto"/>
                <a:ea typeface="Roboto"/>
                <a:cs typeface="Roboto"/>
                <a:sym typeface="Roboto"/>
              </a:rPr>
              <a:t>Mantiene il riferimento all’UtenteRegistrato corrente (se presente).</a:t>
            </a:r>
          </a:p>
          <a:p>
            <a:pPr lvl="0">
              <a:spcBef>
                <a:spcPts val="0"/>
              </a:spcBef>
              <a:buNone/>
            </a:pPr>
            <a:r>
              <a:rPr lang="it">
                <a:latin typeface="Roboto"/>
                <a:ea typeface="Roboto"/>
                <a:cs typeface="Roboto"/>
                <a:sym typeface="Roboto"/>
              </a:rPr>
              <a:t>Offre anche un metodo per il calcolo della valutazione totale, delegato al calcolo ricevuto dalla factory, nascondendo l’oggetto che realizza il calcolo.</a:t>
            </a:r>
          </a:p>
        </p:txBody>
      </p:sp>
      <p:pic>
        <p:nvPicPr>
          <p:cNvPr id="140" name="Shape 140"/>
          <p:cNvPicPr preferRelativeResize="0"/>
          <p:nvPr/>
        </p:nvPicPr>
        <p:blipFill>
          <a:blip r:embed="rId3">
            <a:alphaModFix/>
          </a:blip>
          <a:stretch>
            <a:fillRect/>
          </a:stretch>
        </p:blipFill>
        <p:spPr>
          <a:xfrm>
            <a:off x="271600" y="1190575"/>
            <a:ext cx="4607825" cy="30977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Calcolo Valutazione Totale</a:t>
            </a:r>
          </a:p>
        </p:txBody>
      </p:sp>
      <p:sp>
        <p:nvSpPr>
          <p:cNvPr id="146" name="Shape 146"/>
          <p:cNvSpPr txBox="1"/>
          <p:nvPr>
            <p:ph idx="1" type="body"/>
          </p:nvPr>
        </p:nvSpPr>
        <p:spPr>
          <a:xfrm>
            <a:off x="4641850" y="642100"/>
            <a:ext cx="4190400" cy="3926699"/>
          </a:xfrm>
          <a:prstGeom prst="rect">
            <a:avLst/>
          </a:prstGeom>
        </p:spPr>
        <p:txBody>
          <a:bodyPr anchorCtr="0" anchor="t" bIns="91425" lIns="91425" rIns="91425" tIns="91425">
            <a:noAutofit/>
          </a:bodyPr>
          <a:lstStyle/>
          <a:p>
            <a:pPr lvl="0" rtl="0" algn="just">
              <a:spcBef>
                <a:spcPts val="0"/>
              </a:spcBef>
              <a:spcAft>
                <a:spcPts val="0"/>
              </a:spcAft>
              <a:buNone/>
            </a:pPr>
            <a:r>
              <a:rPr lang="it" sz="1400">
                <a:latin typeface="Roboto"/>
                <a:ea typeface="Roboto"/>
                <a:cs typeface="Roboto"/>
                <a:sym typeface="Roboto"/>
              </a:rPr>
              <a:t>La classe Sessione, per fornire il metodo CalcolaValutazioneTotale(Recensione):float, utilizza, tramite composizione e delega, l’interfaccia ICalcoloValutazioneTotale, le cui concretizzazioni definiscono diversi algoritmi di calcolo alternativi. L’aggiunta o il cambiamento di un algoritmo di calcolo si può ottenere quindi semplicemente aggiungendo una classe che implementa quella interfaccia, o modificando una classe esistente (Pattern Strategy).</a:t>
            </a:r>
          </a:p>
          <a:p>
            <a:pPr lvl="0" rtl="0" algn="just">
              <a:spcBef>
                <a:spcPts val="0"/>
              </a:spcBef>
              <a:spcAft>
                <a:spcPts val="0"/>
              </a:spcAft>
              <a:buNone/>
            </a:pPr>
            <a:r>
              <a:rPr lang="it" sz="1400">
                <a:latin typeface="Roboto"/>
                <a:ea typeface="Roboto"/>
                <a:cs typeface="Roboto"/>
                <a:sym typeface="Roboto"/>
              </a:rPr>
              <a:t>Inoltre, le istanze delle classi del calcolo si ottengono tramite una factory, che ne mantiene delle istanze permettendone la condivisione secondo il Pattern FlyWeight.</a:t>
            </a:r>
          </a:p>
          <a:p>
            <a:pPr lvl="0" algn="just">
              <a:spcBef>
                <a:spcPts val="0"/>
              </a:spcBef>
              <a:spcAft>
                <a:spcPts val="0"/>
              </a:spcAft>
              <a:buNone/>
            </a:pPr>
            <a:r>
              <a:t/>
            </a:r>
            <a:endParaRPr sz="1400">
              <a:solidFill>
                <a:srgbClr val="000000"/>
              </a:solidFill>
              <a:latin typeface="Calibri"/>
              <a:ea typeface="Calibri"/>
              <a:cs typeface="Calibri"/>
              <a:sym typeface="Calibri"/>
            </a:endParaRPr>
          </a:p>
        </p:txBody>
      </p:sp>
      <p:pic>
        <p:nvPicPr>
          <p:cNvPr id="147" name="Shape 147"/>
          <p:cNvPicPr preferRelativeResize="0"/>
          <p:nvPr/>
        </p:nvPicPr>
        <p:blipFill>
          <a:blip r:embed="rId3">
            <a:alphaModFix/>
          </a:blip>
          <a:stretch>
            <a:fillRect/>
          </a:stretch>
        </p:blipFill>
        <p:spPr>
          <a:xfrm>
            <a:off x="38650" y="1468825"/>
            <a:ext cx="4603201" cy="28854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Persistenza</a:t>
            </a:r>
          </a:p>
        </p:txBody>
      </p:sp>
      <p:sp>
        <p:nvSpPr>
          <p:cNvPr id="153" name="Shape 153"/>
          <p:cNvSpPr txBox="1"/>
          <p:nvPr>
            <p:ph idx="1" type="body"/>
          </p:nvPr>
        </p:nvSpPr>
        <p:spPr>
          <a:xfrm>
            <a:off x="355850" y="3310825"/>
            <a:ext cx="8476500" cy="1257899"/>
          </a:xfrm>
          <a:prstGeom prst="rect">
            <a:avLst/>
          </a:prstGeom>
        </p:spPr>
        <p:txBody>
          <a:bodyPr anchorCtr="0" anchor="t" bIns="91425" lIns="91425" rIns="91425" tIns="91425">
            <a:noAutofit/>
          </a:bodyPr>
          <a:lstStyle/>
          <a:p>
            <a:pPr lvl="0">
              <a:spcBef>
                <a:spcPts val="0"/>
              </a:spcBef>
              <a:buNone/>
            </a:pPr>
            <a:r>
              <a:rPr lang="it" sz="1400">
                <a:latin typeface="Roboto"/>
                <a:ea typeface="Roboto"/>
                <a:cs typeface="Roboto"/>
                <a:sym typeface="Roboto"/>
              </a:rPr>
              <a:t>Il Document dipende dalle interfacce, implementate ai fini del prototipo tramite delle classi Mock. L’IAutenticatore (per gli utenti), e la classe Videogiochi sono popolate con dati di esempio nel Loader; la Save(Document) del persister è una NOP.</a:t>
            </a:r>
          </a:p>
        </p:txBody>
      </p:sp>
      <p:pic>
        <p:nvPicPr>
          <p:cNvPr id="154" name="Shape 154"/>
          <p:cNvPicPr preferRelativeResize="0"/>
          <p:nvPr/>
        </p:nvPicPr>
        <p:blipFill>
          <a:blip r:embed="rId3">
            <a:alphaModFix/>
          </a:blip>
          <a:stretch>
            <a:fillRect/>
          </a:stretch>
        </p:blipFill>
        <p:spPr>
          <a:xfrm>
            <a:off x="355850" y="1133550"/>
            <a:ext cx="6887849" cy="20602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550"/>
            <a:ext cx="8520599" cy="733499"/>
          </a:xfrm>
          <a:prstGeom prst="rect">
            <a:avLst/>
          </a:prstGeom>
        </p:spPr>
        <p:txBody>
          <a:bodyPr anchorCtr="0" anchor="b" bIns="91425" lIns="91425" rIns="91425" tIns="91425">
            <a:noAutofit/>
          </a:bodyPr>
          <a:lstStyle/>
          <a:p>
            <a:pPr lvl="0">
              <a:spcBef>
                <a:spcPts val="0"/>
              </a:spcBef>
              <a:buNone/>
            </a:pPr>
            <a:r>
              <a:rPr lang="it"/>
              <a:t>MainForm e Presenter</a:t>
            </a:r>
          </a:p>
        </p:txBody>
      </p:sp>
      <p:pic>
        <p:nvPicPr>
          <p:cNvPr id="160" name="Shape 160"/>
          <p:cNvPicPr preferRelativeResize="0"/>
          <p:nvPr/>
        </p:nvPicPr>
        <p:blipFill>
          <a:blip r:embed="rId3">
            <a:alphaModFix/>
          </a:blip>
          <a:stretch>
            <a:fillRect/>
          </a:stretch>
        </p:blipFill>
        <p:spPr>
          <a:xfrm>
            <a:off x="425451" y="703949"/>
            <a:ext cx="6416653" cy="4386999"/>
          </a:xfrm>
          <a:prstGeom prst="rect">
            <a:avLst/>
          </a:prstGeom>
          <a:noFill/>
          <a:ln>
            <a:noFill/>
          </a:ln>
        </p:spPr>
      </p:pic>
      <p:sp>
        <p:nvSpPr>
          <p:cNvPr id="161" name="Shape 161"/>
          <p:cNvSpPr txBox="1"/>
          <p:nvPr>
            <p:ph idx="1" type="body"/>
          </p:nvPr>
        </p:nvSpPr>
        <p:spPr>
          <a:xfrm>
            <a:off x="6842100" y="703950"/>
            <a:ext cx="2301900" cy="4180499"/>
          </a:xfrm>
          <a:prstGeom prst="rect">
            <a:avLst/>
          </a:prstGeom>
        </p:spPr>
        <p:txBody>
          <a:bodyPr anchorCtr="0" anchor="t" bIns="91425" lIns="91425" rIns="91425" tIns="91425">
            <a:noAutofit/>
          </a:bodyPr>
          <a:lstStyle/>
          <a:p>
            <a:pPr lvl="0" rtl="0">
              <a:spcBef>
                <a:spcPts val="0"/>
              </a:spcBef>
              <a:buNone/>
            </a:pPr>
            <a:r>
              <a:rPr lang="it" sz="1400">
                <a:latin typeface="Roboto"/>
                <a:ea typeface="Roboto"/>
                <a:cs typeface="Roboto"/>
                <a:sym typeface="Roboto"/>
              </a:rPr>
              <a:t>La MainForm, estensione di Form, istanzia i Presenter, e si registra ad alcuni eventi scatenati dai presenter per cambiare il Control visualizzato. Nonostante questo, non conosce nessuna classe di View.</a:t>
            </a:r>
            <a:r>
              <a:rPr lang="it">
                <a:latin typeface="Roboto"/>
                <a:ea typeface="Roboto"/>
                <a:cs typeface="Roboto"/>
                <a:sym typeface="Roboto"/>
              </a:rPr>
              <a:t> </a:t>
            </a:r>
          </a:p>
          <a:p>
            <a:pPr lvl="0" rtl="0">
              <a:spcBef>
                <a:spcPts val="0"/>
              </a:spcBef>
              <a:buNone/>
            </a:pPr>
            <a:r>
              <a:rPr lang="it" sz="1400">
                <a:latin typeface="Roboto"/>
                <a:ea typeface="Roboto"/>
                <a:cs typeface="Roboto"/>
                <a:sym typeface="Roboto"/>
              </a:rPr>
              <a:t>Infatti prende la View da mostrare dai presenter, che con la proprietà View restituiscono un Control.</a:t>
            </a:r>
          </a:p>
          <a:p>
            <a:pPr lvl="0" rtl="0">
              <a:spcBef>
                <a:spcPts val="0"/>
              </a:spcBef>
              <a:buNone/>
            </a:pPr>
            <a:r>
              <a:t/>
            </a:r>
            <a:endParaRPr sz="1400">
              <a:latin typeface="Roboto"/>
              <a:ea typeface="Roboto"/>
              <a:cs typeface="Roboto"/>
              <a:sym typeface="Roboto"/>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VideogiochiPresenter</a:t>
            </a:r>
          </a:p>
        </p:txBody>
      </p:sp>
      <p:sp>
        <p:nvSpPr>
          <p:cNvPr id="167" name="Shape 167"/>
          <p:cNvSpPr txBox="1"/>
          <p:nvPr>
            <p:ph idx="1" type="body"/>
          </p:nvPr>
        </p:nvSpPr>
        <p:spPr>
          <a:xfrm>
            <a:off x="6427625" y="588600"/>
            <a:ext cx="2662199" cy="4334100"/>
          </a:xfrm>
          <a:prstGeom prst="rect">
            <a:avLst/>
          </a:prstGeom>
        </p:spPr>
        <p:txBody>
          <a:bodyPr anchorCtr="0" anchor="t" bIns="91425" lIns="91425" rIns="91425" tIns="91425">
            <a:noAutofit/>
          </a:bodyPr>
          <a:lstStyle/>
          <a:p>
            <a:pPr lvl="0" rtl="0" algn="just">
              <a:spcBef>
                <a:spcPts val="0"/>
              </a:spcBef>
              <a:spcAft>
                <a:spcPts val="0"/>
              </a:spcAft>
              <a:buNone/>
            </a:pPr>
            <a:r>
              <a:rPr b="1" lang="it" sz="1400">
                <a:latin typeface="Roboto"/>
                <a:ea typeface="Roboto"/>
                <a:cs typeface="Roboto"/>
                <a:sym typeface="Roboto"/>
              </a:rPr>
              <a:t>Template Method</a:t>
            </a:r>
          </a:p>
          <a:p>
            <a:pPr lvl="0" rtl="0" algn="just">
              <a:spcBef>
                <a:spcPts val="0"/>
              </a:spcBef>
              <a:spcAft>
                <a:spcPts val="0"/>
              </a:spcAft>
              <a:buNone/>
            </a:pPr>
            <a:r>
              <a:rPr lang="it" sz="1400">
                <a:latin typeface="Roboto"/>
                <a:ea typeface="Roboto"/>
                <a:cs typeface="Roboto"/>
                <a:sym typeface="Roboto"/>
              </a:rPr>
              <a:t>Il Metodo   GetBindingSource()</a:t>
            </a:r>
          </a:p>
          <a:p>
            <a:pPr lvl="0" rtl="0" algn="just">
              <a:spcBef>
                <a:spcPts val="0"/>
              </a:spcBef>
              <a:spcAft>
                <a:spcPts val="0"/>
              </a:spcAft>
              <a:buNone/>
            </a:pPr>
            <a:r>
              <a:rPr lang="it" sz="1400">
                <a:latin typeface="Roboto"/>
                <a:ea typeface="Roboto"/>
                <a:cs typeface="Roboto"/>
                <a:sym typeface="Roboto"/>
              </a:rPr>
              <a:t>astratto, è utilizzato all’interno del metodo BindData() concreto. Esso definisce la sorgente dei dati per il popolamento della lista dei videogiochi, ed è astratto per permettere alle classi derivate di ridefinirla con i propri criteri. la classe concreta VideogiochiNonRecensitiPresenter selezionerà solo i videogiochi senza recensione, mentre la classe VideogiochiRecensitiPresenter selezionerà solo quelli con la recensione.</a:t>
            </a:r>
          </a:p>
          <a:p>
            <a:pPr lvl="0">
              <a:spcBef>
                <a:spcPts val="0"/>
              </a:spcBef>
              <a:buNone/>
            </a:pPr>
            <a:r>
              <a:t/>
            </a:r>
            <a:endParaRPr sz="1400">
              <a:latin typeface="Roboto"/>
              <a:ea typeface="Roboto"/>
              <a:cs typeface="Roboto"/>
              <a:sym typeface="Roboto"/>
            </a:endParaRPr>
          </a:p>
        </p:txBody>
      </p:sp>
      <p:pic>
        <p:nvPicPr>
          <p:cNvPr id="168" name="Shape 168"/>
          <p:cNvPicPr preferRelativeResize="0"/>
          <p:nvPr/>
        </p:nvPicPr>
        <p:blipFill>
          <a:blip r:embed="rId3">
            <a:alphaModFix/>
          </a:blip>
          <a:stretch>
            <a:fillRect/>
          </a:stretch>
        </p:blipFill>
        <p:spPr>
          <a:xfrm>
            <a:off x="311700" y="1174375"/>
            <a:ext cx="6017650" cy="27517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951950" y="372500"/>
            <a:ext cx="3880200" cy="733499"/>
          </a:xfrm>
          <a:prstGeom prst="rect">
            <a:avLst/>
          </a:prstGeom>
        </p:spPr>
        <p:txBody>
          <a:bodyPr anchorCtr="0" anchor="b" bIns="91425" lIns="91425" rIns="91425" tIns="91425">
            <a:noAutofit/>
          </a:bodyPr>
          <a:lstStyle/>
          <a:p>
            <a:pPr lvl="0">
              <a:spcBef>
                <a:spcPts val="0"/>
              </a:spcBef>
              <a:buNone/>
            </a:pPr>
            <a:r>
              <a:rPr lang="it"/>
              <a:t>View</a:t>
            </a:r>
          </a:p>
        </p:txBody>
      </p:sp>
      <p:sp>
        <p:nvSpPr>
          <p:cNvPr id="174" name="Shape 174"/>
          <p:cNvSpPr txBox="1"/>
          <p:nvPr>
            <p:ph idx="1" type="body"/>
          </p:nvPr>
        </p:nvSpPr>
        <p:spPr>
          <a:xfrm>
            <a:off x="4952100" y="1468825"/>
            <a:ext cx="3880200" cy="3099900"/>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Le View sono passive.</a:t>
            </a:r>
          </a:p>
          <a:p>
            <a:pPr lvl="0">
              <a:spcBef>
                <a:spcPts val="0"/>
              </a:spcBef>
              <a:buNone/>
            </a:pPr>
            <a:r>
              <a:rPr lang="it">
                <a:latin typeface="Roboto"/>
                <a:ea typeface="Roboto"/>
                <a:cs typeface="Roboto"/>
                <a:sym typeface="Roboto"/>
              </a:rPr>
              <a:t>Infatti, non si registrano ad eventi del modello né ne modificano i dati.</a:t>
            </a:r>
          </a:p>
        </p:txBody>
      </p:sp>
      <p:pic>
        <p:nvPicPr>
          <p:cNvPr id="175" name="Shape 175"/>
          <p:cNvPicPr preferRelativeResize="0"/>
          <p:nvPr/>
        </p:nvPicPr>
        <p:blipFill>
          <a:blip r:embed="rId3">
            <a:alphaModFix/>
          </a:blip>
          <a:stretch>
            <a:fillRect/>
          </a:stretch>
        </p:blipFill>
        <p:spPr>
          <a:xfrm>
            <a:off x="41351" y="0"/>
            <a:ext cx="4747847" cy="5143501"/>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Diagramma di Analisi</a:t>
            </a:r>
          </a:p>
        </p:txBody>
      </p:sp>
      <p:sp>
        <p:nvSpPr>
          <p:cNvPr id="69" name="Shape 69"/>
          <p:cNvSpPr txBox="1"/>
          <p:nvPr>
            <p:ph idx="1" type="body"/>
          </p:nvPr>
        </p:nvSpPr>
        <p:spPr>
          <a:xfrm>
            <a:off x="3966325" y="1468825"/>
            <a:ext cx="4865999" cy="3099900"/>
          </a:xfrm>
          <a:prstGeom prst="rect">
            <a:avLst/>
          </a:prstGeom>
        </p:spPr>
        <p:txBody>
          <a:bodyPr anchorCtr="0" anchor="t" bIns="91425" lIns="91425" rIns="91425" tIns="91425">
            <a:noAutofit/>
          </a:bodyPr>
          <a:lstStyle/>
          <a:p>
            <a:pPr lvl="0">
              <a:spcBef>
                <a:spcPts val="0"/>
              </a:spcBef>
              <a:buNone/>
            </a:pPr>
            <a:r>
              <a:rPr lang="it"/>
              <a:t>Riferimento per le parti successive di progettazione.</a:t>
            </a:r>
          </a:p>
        </p:txBody>
      </p:sp>
      <p:pic>
        <p:nvPicPr>
          <p:cNvPr id="70" name="Shape 70"/>
          <p:cNvPicPr preferRelativeResize="0"/>
          <p:nvPr/>
        </p:nvPicPr>
        <p:blipFill>
          <a:blip r:embed="rId3">
            <a:alphaModFix/>
          </a:blip>
          <a:stretch>
            <a:fillRect/>
          </a:stretch>
        </p:blipFill>
        <p:spPr>
          <a:xfrm>
            <a:off x="311700" y="1030050"/>
            <a:ext cx="3560974" cy="40599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Videogioco e Recensione</a:t>
            </a:r>
          </a:p>
        </p:txBody>
      </p:sp>
      <p:sp>
        <p:nvSpPr>
          <p:cNvPr id="76" name="Shape 76"/>
          <p:cNvSpPr txBox="1"/>
          <p:nvPr>
            <p:ph idx="1" type="body"/>
          </p:nvPr>
        </p:nvSpPr>
        <p:spPr>
          <a:xfrm>
            <a:off x="4875600" y="1702250"/>
            <a:ext cx="3956699" cy="2406300"/>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La Recensione è raggiungibile solo tramite il Videogioco a cui si riferisce, che la contiene.</a:t>
            </a:r>
          </a:p>
          <a:p>
            <a:pPr lvl="0">
              <a:spcBef>
                <a:spcPts val="0"/>
              </a:spcBef>
              <a:buNone/>
            </a:pPr>
            <a:r>
              <a:rPr lang="it">
                <a:latin typeface="Roboto"/>
                <a:ea typeface="Roboto"/>
                <a:cs typeface="Roboto"/>
                <a:sym typeface="Roboto"/>
              </a:rPr>
              <a:t>Sia in Videogioco che in Recensione è presente l’evento Changed(), per segnalare modifiche.</a:t>
            </a:r>
          </a:p>
        </p:txBody>
      </p:sp>
      <p:pic>
        <p:nvPicPr>
          <p:cNvPr id="77" name="Shape 77"/>
          <p:cNvPicPr preferRelativeResize="0"/>
          <p:nvPr/>
        </p:nvPicPr>
        <p:blipFill>
          <a:blip r:embed="rId3">
            <a:alphaModFix/>
          </a:blip>
          <a:stretch>
            <a:fillRect/>
          </a:stretch>
        </p:blipFill>
        <p:spPr>
          <a:xfrm>
            <a:off x="311699" y="1227900"/>
            <a:ext cx="4296725" cy="38233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UtenteRegistrato e Recensore</a:t>
            </a:r>
          </a:p>
        </p:txBody>
      </p:sp>
      <p:sp>
        <p:nvSpPr>
          <p:cNvPr id="83" name="Shape 83"/>
          <p:cNvSpPr txBox="1"/>
          <p:nvPr>
            <p:ph idx="1" type="body"/>
          </p:nvPr>
        </p:nvSpPr>
        <p:spPr>
          <a:xfrm>
            <a:off x="4333000" y="1499575"/>
            <a:ext cx="4270799" cy="2439599"/>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La Recensione contiene un riferimento al proprio autore (Recensore), implementato come specializzazione dell’UtenteRegistrato.</a:t>
            </a:r>
          </a:p>
          <a:p>
            <a:pPr lvl="0">
              <a:spcBef>
                <a:spcPts val="0"/>
              </a:spcBef>
              <a:buNone/>
            </a:pPr>
            <a:r>
              <a:rPr lang="it">
                <a:latin typeface="Roboto"/>
                <a:ea typeface="Roboto"/>
                <a:cs typeface="Roboto"/>
                <a:sym typeface="Roboto"/>
              </a:rPr>
              <a:t>UtenteRegistrato ha l’evento Changed() per notificare cambiamenti.</a:t>
            </a:r>
          </a:p>
        </p:txBody>
      </p:sp>
      <p:pic>
        <p:nvPicPr>
          <p:cNvPr id="84" name="Shape 84"/>
          <p:cNvPicPr preferRelativeResize="0"/>
          <p:nvPr/>
        </p:nvPicPr>
        <p:blipFill>
          <a:blip r:embed="rId3">
            <a:alphaModFix/>
          </a:blip>
          <a:stretch>
            <a:fillRect/>
          </a:stretch>
        </p:blipFill>
        <p:spPr>
          <a:xfrm>
            <a:off x="406150" y="1050675"/>
            <a:ext cx="3339449" cy="37383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AspettoValutato e Preferenza (parte 1)</a:t>
            </a:r>
          </a:p>
        </p:txBody>
      </p:sp>
      <p:sp>
        <p:nvSpPr>
          <p:cNvPr id="90" name="Shape 90"/>
          <p:cNvSpPr txBox="1"/>
          <p:nvPr>
            <p:ph idx="1" type="body"/>
          </p:nvPr>
        </p:nvSpPr>
        <p:spPr>
          <a:xfrm>
            <a:off x="5872600" y="1630925"/>
            <a:ext cx="2926199" cy="2192399"/>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Da una prima derivazione del diagramma di progettazione per Preferenza ed AspettoValutato, esso risultava così.</a:t>
            </a:r>
          </a:p>
          <a:p>
            <a:pPr lvl="0">
              <a:spcBef>
                <a:spcPts val="0"/>
              </a:spcBef>
              <a:buNone/>
            </a:pPr>
            <a:r>
              <a:t/>
            </a:r>
            <a:endParaRPr/>
          </a:p>
        </p:txBody>
      </p:sp>
      <p:pic>
        <p:nvPicPr>
          <p:cNvPr id="91" name="Shape 91"/>
          <p:cNvPicPr preferRelativeResize="0"/>
          <p:nvPr/>
        </p:nvPicPr>
        <p:blipFill>
          <a:blip r:embed="rId3">
            <a:alphaModFix/>
          </a:blip>
          <a:stretch>
            <a:fillRect/>
          </a:stretch>
        </p:blipFill>
        <p:spPr>
          <a:xfrm>
            <a:off x="311700" y="1158425"/>
            <a:ext cx="5560899" cy="36145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AspettoValutato e Preferenza (parte 2)</a:t>
            </a:r>
          </a:p>
        </p:txBody>
      </p:sp>
      <p:sp>
        <p:nvSpPr>
          <p:cNvPr id="97" name="Shape 97"/>
          <p:cNvSpPr txBox="1"/>
          <p:nvPr>
            <p:ph idx="1" type="body"/>
          </p:nvPr>
        </p:nvSpPr>
        <p:spPr>
          <a:xfrm>
            <a:off x="5551500" y="1137050"/>
            <a:ext cx="3280800" cy="3825900"/>
          </a:xfrm>
          <a:prstGeom prst="rect">
            <a:avLst/>
          </a:prstGeom>
        </p:spPr>
        <p:txBody>
          <a:bodyPr anchorCtr="0" anchor="t" bIns="91425" lIns="91425" rIns="91425" tIns="91425">
            <a:noAutofit/>
          </a:bodyPr>
          <a:lstStyle/>
          <a:p>
            <a:pPr lvl="0" rtl="0">
              <a:spcBef>
                <a:spcPts val="0"/>
              </a:spcBef>
              <a:buNone/>
            </a:pPr>
            <a:r>
              <a:rPr lang="it"/>
              <a:t>I</a:t>
            </a:r>
            <a:r>
              <a:rPr lang="it">
                <a:latin typeface="Roboto"/>
                <a:ea typeface="Roboto"/>
                <a:cs typeface="Roboto"/>
                <a:sym typeface="Roboto"/>
              </a:rPr>
              <a:t>n una seconda iterazione, per mantenere la separazione logica, ma fattorizzare l’implementazione, abbiamo instaurato la gerarchia in figura.</a:t>
            </a:r>
          </a:p>
          <a:p>
            <a:pPr lvl="0">
              <a:spcBef>
                <a:spcPts val="0"/>
              </a:spcBef>
              <a:buNone/>
            </a:pPr>
            <a:r>
              <a:rPr lang="it">
                <a:latin typeface="Roboto"/>
                <a:ea typeface="Roboto"/>
                <a:cs typeface="Roboto"/>
                <a:sym typeface="Roboto"/>
              </a:rPr>
              <a:t>Nella classe sono presenti anche due campi statici per mantenere i vincoli non funzionali sul valore.</a:t>
            </a:r>
          </a:p>
        </p:txBody>
      </p:sp>
      <p:pic>
        <p:nvPicPr>
          <p:cNvPr id="98" name="Shape 98"/>
          <p:cNvPicPr preferRelativeResize="0"/>
          <p:nvPr/>
        </p:nvPicPr>
        <p:blipFill>
          <a:blip r:embed="rId3">
            <a:alphaModFix/>
          </a:blip>
          <a:stretch>
            <a:fillRect/>
          </a:stretch>
        </p:blipFill>
        <p:spPr>
          <a:xfrm>
            <a:off x="311687" y="1240512"/>
            <a:ext cx="5153025" cy="31908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Aspetti</a:t>
            </a:r>
          </a:p>
        </p:txBody>
      </p:sp>
      <p:sp>
        <p:nvSpPr>
          <p:cNvPr id="104" name="Shape 104"/>
          <p:cNvSpPr txBox="1"/>
          <p:nvPr>
            <p:ph idx="1" type="body"/>
          </p:nvPr>
        </p:nvSpPr>
        <p:spPr>
          <a:xfrm>
            <a:off x="4030550" y="544850"/>
            <a:ext cx="4779000" cy="4244100"/>
          </a:xfrm>
          <a:prstGeom prst="rect">
            <a:avLst/>
          </a:prstGeom>
        </p:spPr>
        <p:txBody>
          <a:bodyPr anchorCtr="0" anchor="t" bIns="91425" lIns="91425" rIns="91425" tIns="91425">
            <a:noAutofit/>
          </a:bodyPr>
          <a:lstStyle/>
          <a:p>
            <a:pPr lvl="0" rtl="0">
              <a:spcBef>
                <a:spcPts val="0"/>
              </a:spcBef>
              <a:buNone/>
            </a:pPr>
            <a:r>
              <a:rPr lang="it">
                <a:latin typeface="Roboto"/>
                <a:ea typeface="Roboto"/>
                <a:cs typeface="Roboto"/>
                <a:sym typeface="Roboto"/>
              </a:rPr>
              <a:t>Per mantenere traccia degli Aspetti utilizzati nel sistema, c’è una classe contenitore che contiene il reference counting degli aspetti, per ottenerne la lista senza ricalcolarla ogni volta (comporterebbe navigare tutti gli utenti e tutte le recensioni del sistema).</a:t>
            </a:r>
          </a:p>
          <a:p>
            <a:pPr lvl="0">
              <a:spcBef>
                <a:spcPts val="0"/>
              </a:spcBef>
              <a:buNone/>
            </a:pPr>
            <a:r>
              <a:rPr lang="it">
                <a:latin typeface="Roboto"/>
                <a:ea typeface="Roboto"/>
                <a:cs typeface="Roboto"/>
                <a:sym typeface="Roboto"/>
              </a:rPr>
              <a:t>Ogni volta che si aggiunge o toglie un AspettoValutato da una Recensione, o una Preferenza dall’UtenteRegistrato, si manda un messaggio alla classe Aspetti, che ne aggiorna il contatore nel dizionario, (quando arriva a 0 l’aspetto viene rimosso).</a:t>
            </a:r>
          </a:p>
        </p:txBody>
      </p:sp>
      <p:pic>
        <p:nvPicPr>
          <p:cNvPr id="105" name="Shape 105"/>
          <p:cNvPicPr preferRelativeResize="0"/>
          <p:nvPr/>
        </p:nvPicPr>
        <p:blipFill>
          <a:blip r:embed="rId3">
            <a:alphaModFix/>
          </a:blip>
          <a:stretch>
            <a:fillRect/>
          </a:stretch>
        </p:blipFill>
        <p:spPr>
          <a:xfrm>
            <a:off x="132399" y="1147775"/>
            <a:ext cx="3876675" cy="33147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Gestione Preferenze e AspettiValutati</a:t>
            </a:r>
          </a:p>
        </p:txBody>
      </p:sp>
      <p:sp>
        <p:nvSpPr>
          <p:cNvPr id="111" name="Shape 111"/>
          <p:cNvSpPr txBox="1"/>
          <p:nvPr>
            <p:ph idx="1" type="body"/>
          </p:nvPr>
        </p:nvSpPr>
        <p:spPr>
          <a:xfrm>
            <a:off x="3932875" y="1106000"/>
            <a:ext cx="4640700" cy="3768899"/>
          </a:xfrm>
          <a:prstGeom prst="rect">
            <a:avLst/>
          </a:prstGeom>
        </p:spPr>
        <p:txBody>
          <a:bodyPr anchorCtr="0" anchor="t" bIns="91425" lIns="91425" rIns="91425" tIns="91425">
            <a:noAutofit/>
          </a:bodyPr>
          <a:lstStyle/>
          <a:p>
            <a:pPr lvl="0" rtl="0">
              <a:spcBef>
                <a:spcPts val="0"/>
              </a:spcBef>
              <a:buNone/>
            </a:pPr>
            <a:r>
              <a:rPr lang="it" sz="1400">
                <a:latin typeface="Roboto"/>
                <a:ea typeface="Roboto"/>
                <a:cs typeface="Roboto"/>
                <a:sym typeface="Roboto"/>
              </a:rPr>
              <a:t>L’interazione con la classe Aspetti non è gestita direttamente da UtenteRegistrato e Recensione, ma è realizzata, tramite composizione e delega, dalle classi contenitore Preferenze e AspettiValutati. </a:t>
            </a:r>
          </a:p>
          <a:p>
            <a:pPr lvl="0" rtl="0">
              <a:spcBef>
                <a:spcPts val="0"/>
              </a:spcBef>
              <a:buNone/>
            </a:pPr>
            <a:r>
              <a:rPr lang="it" sz="1400">
                <a:latin typeface="Roboto"/>
                <a:ea typeface="Roboto"/>
                <a:cs typeface="Roboto"/>
                <a:sym typeface="Roboto"/>
              </a:rPr>
              <a:t>Visto che espongono gli stessi metodi (a meno del tipo), sono state fattorizzate in una classe astratta generica di T che estende AspettoValore, lasciando astratto il metodo Add(T), implementato diversamente dalle due classi. La diversa implementazione è conseguenza del vincolo che gli utenti non possono esprimere preferenze su aspetti non presenti nel sistema; mentre i Recensori possono valutare aspetti non ancora presenti (provocandone l’aggiunta nella classe Aspetti).</a:t>
            </a:r>
          </a:p>
          <a:p>
            <a:pPr lvl="0">
              <a:spcBef>
                <a:spcPts val="0"/>
              </a:spcBef>
              <a:buNone/>
            </a:pPr>
            <a:r>
              <a:t/>
            </a:r>
            <a:endParaRPr sz="1400">
              <a:latin typeface="Roboto"/>
              <a:ea typeface="Roboto"/>
              <a:cs typeface="Roboto"/>
              <a:sym typeface="Roboto"/>
            </a:endParaRPr>
          </a:p>
        </p:txBody>
      </p:sp>
      <p:pic>
        <p:nvPicPr>
          <p:cNvPr id="112" name="Shape 112"/>
          <p:cNvPicPr preferRelativeResize="0"/>
          <p:nvPr/>
        </p:nvPicPr>
        <p:blipFill>
          <a:blip r:embed="rId3">
            <a:alphaModFix/>
          </a:blip>
          <a:stretch>
            <a:fillRect/>
          </a:stretch>
        </p:blipFill>
        <p:spPr>
          <a:xfrm>
            <a:off x="383399" y="986437"/>
            <a:ext cx="3368874" cy="40646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it"/>
              <a:t>Videogiochi</a:t>
            </a:r>
          </a:p>
        </p:txBody>
      </p:sp>
      <p:sp>
        <p:nvSpPr>
          <p:cNvPr id="118" name="Shape 118"/>
          <p:cNvSpPr txBox="1"/>
          <p:nvPr>
            <p:ph idx="1" type="body"/>
          </p:nvPr>
        </p:nvSpPr>
        <p:spPr>
          <a:xfrm>
            <a:off x="3993075" y="1468825"/>
            <a:ext cx="4839000" cy="2424000"/>
          </a:xfrm>
          <a:prstGeom prst="rect">
            <a:avLst/>
          </a:prstGeom>
        </p:spPr>
        <p:txBody>
          <a:bodyPr anchorCtr="0" anchor="t" bIns="91425" lIns="91425" rIns="91425" tIns="91425">
            <a:noAutofit/>
          </a:bodyPr>
          <a:lstStyle/>
          <a:p>
            <a:pPr lvl="0">
              <a:spcBef>
                <a:spcPts val="0"/>
              </a:spcBef>
              <a:buNone/>
            </a:pPr>
            <a:r>
              <a:rPr lang="it">
                <a:latin typeface="Roboto"/>
                <a:ea typeface="Roboto"/>
                <a:cs typeface="Roboto"/>
                <a:sym typeface="Roboto"/>
              </a:rPr>
              <a:t>La classe contenitore Videogiochi ha la responsabilità di mantenere i videogiochi e di impedire la rimozione di un Videogioco che contiene una recensione (mentre permette l’eliminazione di un Videogioco non recensito).</a:t>
            </a:r>
          </a:p>
        </p:txBody>
      </p:sp>
      <p:pic>
        <p:nvPicPr>
          <p:cNvPr id="119" name="Shape 119"/>
          <p:cNvPicPr preferRelativeResize="0"/>
          <p:nvPr/>
        </p:nvPicPr>
        <p:blipFill>
          <a:blip r:embed="rId3">
            <a:alphaModFix/>
          </a:blip>
          <a:stretch>
            <a:fillRect/>
          </a:stretch>
        </p:blipFill>
        <p:spPr>
          <a:xfrm>
            <a:off x="311699" y="1105999"/>
            <a:ext cx="3290000" cy="39921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