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2" r:id="rId1"/>
  </p:sldMasterIdLst>
  <p:notesMasterIdLst>
    <p:notesMasterId r:id="rId26"/>
  </p:notesMasterIdLst>
  <p:sldIdLst>
    <p:sldId id="257" r:id="rId2"/>
    <p:sldId id="258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9" r:id="rId18"/>
    <p:sldId id="280" r:id="rId19"/>
    <p:sldId id="278" r:id="rId20"/>
    <p:sldId id="281" r:id="rId21"/>
    <p:sldId id="275" r:id="rId22"/>
    <p:sldId id="276" r:id="rId23"/>
    <p:sldId id="277" r:id="rId24"/>
    <p:sldId id="282" r:id="rId25"/>
  </p:sldIdLst>
  <p:sldSz cx="100806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7712C-2D4A-4121-A8B9-3B7D4F8B18A5}" type="datetimeFigureOut">
              <a:rPr lang="it-IT"/>
              <a:t>23/07/2014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E9E6-DF08-4F40-B1CD-7C493CEECD5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06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797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2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91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62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484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3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890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237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9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046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46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562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501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575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720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317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20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73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7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44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68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28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44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E9E6-DF08-4F40-B1CD-7C493CEECD5E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91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900" b="0" cap="none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1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900" b="0" cap="none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76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900" b="0" cap="none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19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900" b="0" cap="none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44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900" b="0" cap="none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9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49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7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5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00" b="0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7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3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77979" indent="0">
              <a:buNone/>
              <a:defRPr sz="1200"/>
            </a:lvl2pPr>
            <a:lvl3pPr marL="755957" indent="0">
              <a:buNone/>
              <a:defRPr sz="1000"/>
            </a:lvl3pPr>
            <a:lvl4pPr marL="1133936" indent="0">
              <a:buNone/>
              <a:defRPr sz="800"/>
            </a:lvl4pPr>
            <a:lvl5pPr marL="1511915" indent="0">
              <a:buNone/>
              <a:defRPr sz="800"/>
            </a:lvl5pPr>
            <a:lvl6pPr marL="1889893" indent="0">
              <a:buNone/>
              <a:defRPr sz="800"/>
            </a:lvl6pPr>
            <a:lvl7pPr marL="2267872" indent="0">
              <a:buNone/>
              <a:defRPr sz="800"/>
            </a:lvl7pPr>
            <a:lvl8pPr marL="2645851" indent="0">
              <a:buNone/>
              <a:defRPr sz="800"/>
            </a:lvl8pPr>
            <a:lvl9pPr marL="3023829" indent="0">
              <a:buNone/>
              <a:defRPr sz="8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99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503972" indent="0">
              <a:buNone/>
              <a:defRPr sz="1800"/>
            </a:lvl2pPr>
            <a:lvl3pPr marL="1007943" indent="0">
              <a:buNone/>
              <a:defRPr sz="1800"/>
            </a:lvl3pPr>
            <a:lvl4pPr marL="1511915" indent="0">
              <a:buNone/>
              <a:defRPr sz="1800"/>
            </a:lvl4pPr>
            <a:lvl5pPr marL="2015886" indent="0">
              <a:buNone/>
              <a:defRPr sz="1800"/>
            </a:lvl5pPr>
            <a:lvl6pPr marL="2519858" indent="0">
              <a:buNone/>
              <a:defRPr sz="1800"/>
            </a:lvl6pPr>
            <a:lvl7pPr marL="3023829" indent="0">
              <a:buNone/>
              <a:defRPr sz="1800"/>
            </a:lvl7pPr>
            <a:lvl8pPr marL="3527801" indent="0">
              <a:buNone/>
              <a:defRPr sz="1800"/>
            </a:lvl8pPr>
            <a:lvl9pPr marL="4031772" indent="0">
              <a:buNone/>
              <a:defRPr sz="18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&lt;data/ora&gt;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it-IT"/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15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&lt;data/ora&gt;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it-IT"/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algn="r"/>
            <a:fld id="{512B443B-A1DE-4A21-BEE0-624DDB179E7E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8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246188" y="3490913"/>
            <a:ext cx="6423025" cy="2722394"/>
          </a:xfrm>
        </p:spPr>
        <p:txBody>
          <a:bodyPr>
            <a:normAutofit/>
          </a:bodyPr>
          <a:lstStyle/>
          <a:p>
            <a:r>
              <a:rPr lang="it-IT" sz="2400"/>
              <a:t>Progetto realizzato da</a:t>
            </a:r>
          </a:p>
          <a:p>
            <a:r>
              <a:rPr lang="it-IT" sz="2400"/>
              <a:t>Ameli Jacopo</a:t>
            </a:r>
          </a:p>
          <a:p>
            <a:r>
              <a:rPr lang="it-IT" sz="2400"/>
              <a:t>Gava Federico</a:t>
            </a:r>
          </a:p>
          <a:p>
            <a:r>
              <a:rPr lang="it-IT" sz="2400"/>
              <a:t>Passerini Marco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92706" y="2375848"/>
            <a:ext cx="7463751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4800">
                <a:solidFill>
                  <a:srgbClr val="90C226"/>
                </a:solidFill>
              </a:rPr>
              <a:t>Ingegneria del Software T</a:t>
            </a:r>
          </a:p>
        </p:txBody>
      </p:sp>
      <p:pic>
        <p:nvPicPr>
          <p:cNvPr id="8" name="Immagine 7" descr="immagine 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87" y="4187273"/>
            <a:ext cx="3480827" cy="28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6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388" y="1085410"/>
            <a:ext cx="6997913" cy="1455937"/>
          </a:xfrm>
        </p:spPr>
        <p:txBody>
          <a:bodyPr/>
          <a:lstStyle/>
          <a:p>
            <a:r>
              <a:rPr lang="it-IT"/>
              <a:t>Visualizzare la Programmazione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49867" y="3237211"/>
            <a:ext cx="7218362" cy="10156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2000">
                <a:latin typeface="Trebuchet MS" charset="0"/>
              </a:rPr>
              <a:t>Il sistema permette la visualizzazione delle azioni in programma, e anche quelle passate, tramite un'interfaccia di tipo calendario.  </a:t>
            </a:r>
          </a:p>
        </p:txBody>
      </p:sp>
    </p:spTree>
    <p:extLst>
      <p:ext uri="{BB962C8B-B14F-4D97-AF65-F5344CB8AC3E}">
        <p14:creationId xmlns:p14="http://schemas.microsoft.com/office/powerpoint/2010/main" val="137147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 casi d'uso</a:t>
            </a:r>
            <a:br>
              <a:rPr lang="it-IT"/>
            </a:br>
            <a:r>
              <a:rPr lang="it-IT"/>
              <a:t> - Gestione dispositivo -</a:t>
            </a:r>
          </a:p>
        </p:txBody>
      </p:sp>
      <p:pic>
        <p:nvPicPr>
          <p:cNvPr id="4" name="Segnaposto contenuto 3" descr="Gestione dispositiv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31" y="2613031"/>
            <a:ext cx="7390106" cy="3919272"/>
          </a:xfrm>
        </p:spPr>
      </p:pic>
    </p:spTree>
    <p:extLst>
      <p:ext uri="{BB962C8B-B14F-4D97-AF65-F5344CB8AC3E}">
        <p14:creationId xmlns:p14="http://schemas.microsoft.com/office/powerpoint/2010/main" val="33185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Gestione dispositivo</a:t>
            </a:r>
            <a:br>
              <a:rPr lang="it-IT"/>
            </a:br>
            <a:r>
              <a:rPr lang="it-IT"/>
              <a:t> - Personalizzazione dispositivo -</a:t>
            </a:r>
          </a:p>
        </p:txBody>
      </p:sp>
      <p:pic>
        <p:nvPicPr>
          <p:cNvPr id="5" name="Segnaposto contenuto 4" descr="Personalizzazione dispositiv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538" y="2357220"/>
            <a:ext cx="7427426" cy="4570255"/>
          </a:xfrm>
        </p:spPr>
      </p:pic>
    </p:spTree>
    <p:extLst>
      <p:ext uri="{BB962C8B-B14F-4D97-AF65-F5344CB8AC3E}">
        <p14:creationId xmlns:p14="http://schemas.microsoft.com/office/powerpoint/2010/main" val="39965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8297" y="38578"/>
            <a:ext cx="6997913" cy="1455937"/>
          </a:xfrm>
        </p:spPr>
        <p:txBody>
          <a:bodyPr>
            <a:normAutofit fontScale="90000"/>
          </a:bodyPr>
          <a:lstStyle/>
          <a:p>
            <a:r>
              <a:rPr lang="it-IT"/>
              <a:t>Gestione dispositivo</a:t>
            </a:r>
            <a:br>
              <a:rPr lang="it-IT"/>
            </a:br>
            <a:r>
              <a:rPr lang="it-IT"/>
              <a:t> - Visualizzazione dispositivo -</a:t>
            </a:r>
          </a:p>
        </p:txBody>
      </p:sp>
      <p:pic>
        <p:nvPicPr>
          <p:cNvPr id="7" name="Segnaposto contenuto 6" descr="gdfgdfg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019" y="1155377"/>
            <a:ext cx="6885953" cy="6325887"/>
          </a:xfrm>
        </p:spPr>
      </p:pic>
    </p:spTree>
    <p:extLst>
      <p:ext uri="{BB962C8B-B14F-4D97-AF65-F5344CB8AC3E}">
        <p14:creationId xmlns:p14="http://schemas.microsoft.com/office/powerpoint/2010/main" val="193144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60483" y="362666"/>
            <a:ext cx="6997913" cy="1455937"/>
          </a:xfrm>
        </p:spPr>
        <p:txBody>
          <a:bodyPr>
            <a:normAutofit/>
          </a:bodyPr>
          <a:lstStyle/>
          <a:p>
            <a:r>
              <a:rPr lang="it-IT"/>
              <a:t>Gestione dispositivo</a:t>
            </a:r>
            <a:br>
              <a:rPr lang="it-IT"/>
            </a:br>
            <a:r>
              <a:rPr lang="it-IT"/>
              <a:t> - Esegui azione -</a:t>
            </a:r>
          </a:p>
        </p:txBody>
      </p:sp>
      <p:pic>
        <p:nvPicPr>
          <p:cNvPr id="9" name="Segnaposto contenuto 8" descr="vxcvxcvxcvxccxv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177" y="1993691"/>
            <a:ext cx="8441762" cy="5100030"/>
          </a:xfrm>
        </p:spPr>
      </p:pic>
    </p:spTree>
    <p:extLst>
      <p:ext uri="{BB962C8B-B14F-4D97-AF65-F5344CB8AC3E}">
        <p14:creationId xmlns:p14="http://schemas.microsoft.com/office/powerpoint/2010/main" val="316716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2737" y="1857562"/>
            <a:ext cx="8131175" cy="1578735"/>
          </a:xfrm>
        </p:spPr>
        <p:txBody>
          <a:bodyPr>
            <a:normAutofit/>
          </a:bodyPr>
          <a:lstStyle/>
          <a:p>
            <a:r>
              <a:rPr lang="it-IT"/>
              <a:t>E ora...</a:t>
            </a:r>
            <a:br>
              <a:rPr lang="it-IT"/>
            </a:br>
            <a:r>
              <a:rPr lang="it-IT"/>
              <a:t>prima di eseguire il programma...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1527" y="3944399"/>
            <a:ext cx="8008938" cy="8992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3600"/>
              <a:t>Qualche bozza sul design! :)</a:t>
            </a:r>
          </a:p>
        </p:txBody>
      </p:sp>
    </p:spTree>
    <p:extLst>
      <p:ext uri="{BB962C8B-B14F-4D97-AF65-F5344CB8AC3E}">
        <p14:creationId xmlns:p14="http://schemas.microsoft.com/office/powerpoint/2010/main" val="255055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4751" y="657943"/>
            <a:ext cx="8131175" cy="619645"/>
          </a:xfrm>
        </p:spPr>
        <p:txBody>
          <a:bodyPr>
            <a:normAutofit fontScale="90000"/>
          </a:bodyPr>
          <a:lstStyle/>
          <a:p>
            <a:r>
              <a:rPr lang="it-IT"/>
              <a:t>Menu principale</a:t>
            </a:r>
          </a:p>
        </p:txBody>
      </p:sp>
      <p:pic>
        <p:nvPicPr>
          <p:cNvPr id="5" name="Segnaposto contenuto 4" descr="vxcvxcvx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638" y="1405421"/>
            <a:ext cx="8793788" cy="6151079"/>
          </a:xfrm>
        </p:spPr>
      </p:pic>
    </p:spTree>
    <p:extLst>
      <p:ext uri="{BB962C8B-B14F-4D97-AF65-F5344CB8AC3E}">
        <p14:creationId xmlns:p14="http://schemas.microsoft.com/office/powerpoint/2010/main" val="106146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6078" y="586260"/>
            <a:ext cx="8131175" cy="619645"/>
          </a:xfrm>
        </p:spPr>
        <p:txBody>
          <a:bodyPr>
            <a:normAutofit fontScale="90000"/>
          </a:bodyPr>
          <a:lstStyle/>
          <a:p>
            <a:r>
              <a:rPr lang="it-IT"/>
              <a:t>Menu principale - Dispositivi</a:t>
            </a:r>
          </a:p>
        </p:txBody>
      </p:sp>
      <p:pic>
        <p:nvPicPr>
          <p:cNvPr id="5" name="Immagine 4" descr="vxcvxcvx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13" y="1521440"/>
            <a:ext cx="10174364" cy="60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8976" y="290143"/>
            <a:ext cx="8131175" cy="619645"/>
          </a:xfrm>
        </p:spPr>
        <p:txBody>
          <a:bodyPr>
            <a:normAutofit fontScale="90000"/>
          </a:bodyPr>
          <a:lstStyle/>
          <a:p>
            <a:r>
              <a:rPr lang="it-IT"/>
              <a:t>Dispositivo - Informazioni</a:t>
            </a:r>
          </a:p>
        </p:txBody>
      </p:sp>
      <p:pic>
        <p:nvPicPr>
          <p:cNvPr id="4" name="Immagine 3" descr="vxcvxcvx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38" y="1050925"/>
            <a:ext cx="7469598" cy="65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8097" y="415068"/>
            <a:ext cx="8131175" cy="619645"/>
          </a:xfrm>
        </p:spPr>
        <p:txBody>
          <a:bodyPr>
            <a:normAutofit fontScale="90000"/>
          </a:bodyPr>
          <a:lstStyle/>
          <a:p>
            <a:r>
              <a:rPr lang="it-IT"/>
              <a:t>Calendario - Aggiungi azione</a:t>
            </a:r>
          </a:p>
        </p:txBody>
      </p:sp>
      <p:pic>
        <p:nvPicPr>
          <p:cNvPr id="3" name="Immagine 2" descr="vxcvxcvx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36" y="1294726"/>
            <a:ext cx="8466960" cy="63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3829" y="886941"/>
            <a:ext cx="6997700" cy="915761"/>
          </a:xfrm>
        </p:spPr>
        <p:txBody>
          <a:bodyPr/>
          <a:lstStyle/>
          <a:p>
            <a:r>
              <a:rPr lang="it-IT"/>
              <a:t>Progetto - Casa Domotica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1379" y="2352404"/>
            <a:ext cx="6997914" cy="4277834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L'idea del progetto è di </a:t>
            </a:r>
            <a:r>
              <a:rPr lang="it-IT" u="sng">
                <a:solidFill>
                  <a:srgbClr val="6C911C"/>
                </a:solidFill>
              </a:rPr>
              <a:t>migliorare la qualità della vita</a:t>
            </a:r>
            <a:r>
              <a:rPr lang="it-IT"/>
              <a:t> delle persone in ambito domestico tramite la creazione di un programma software.</a:t>
            </a:r>
          </a:p>
          <a:p>
            <a:endParaRPr lang="it-IT"/>
          </a:p>
          <a:p>
            <a:pPr marL="0" indent="0">
              <a:buNone/>
            </a:pPr>
            <a:r>
              <a:rPr lang="it-IT"/>
              <a:t>Questo viene ottenuto da</a:t>
            </a:r>
          </a:p>
          <a:p>
            <a:r>
              <a:rPr lang="it-IT"/>
              <a:t>riduzione del tempo speso per la gestione della casa</a:t>
            </a:r>
          </a:p>
          <a:p>
            <a:r>
              <a:rPr lang="it-IT"/>
              <a:t>flessibilità nell'amministrazione</a:t>
            </a:r>
          </a:p>
          <a:p>
            <a:r>
              <a:rPr lang="it-IT"/>
              <a:t>eliminazione dei compiti ripetitivi</a:t>
            </a:r>
          </a:p>
          <a:p>
            <a:r>
              <a:rPr lang="it-IT"/>
              <a:t>aumento dell'efficienza degli elettrodomestici</a:t>
            </a:r>
          </a:p>
          <a:p>
            <a:r>
              <a:rPr lang="it-IT"/>
              <a:t>aumento della sicurezza</a:t>
            </a:r>
          </a:p>
        </p:txBody>
      </p:sp>
    </p:spTree>
    <p:extLst>
      <p:ext uri="{BB962C8B-B14F-4D97-AF65-F5344CB8AC3E}">
        <p14:creationId xmlns:p14="http://schemas.microsoft.com/office/powerpoint/2010/main" val="62455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7946" y="229744"/>
            <a:ext cx="8131175" cy="619645"/>
          </a:xfrm>
        </p:spPr>
        <p:txBody>
          <a:bodyPr>
            <a:normAutofit fontScale="90000"/>
          </a:bodyPr>
          <a:lstStyle/>
          <a:p>
            <a:r>
              <a:rPr lang="it-IT" i="1"/>
              <a:t>Dispositivo -Status &amp; funzioni</a:t>
            </a:r>
          </a:p>
        </p:txBody>
      </p:sp>
      <p:pic>
        <p:nvPicPr>
          <p:cNvPr id="5" name="Immagine 4" descr="vxcvxcvx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74" y="1808301"/>
            <a:ext cx="5356265" cy="5757115"/>
          </a:xfrm>
          <a:prstGeom prst="rect">
            <a:avLst/>
          </a:prstGeom>
        </p:spPr>
      </p:pic>
      <p:pic>
        <p:nvPicPr>
          <p:cNvPr id="3" name="Immagine 2" descr="vxcvxcvx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264" y="2055448"/>
            <a:ext cx="4758408" cy="456236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 rot="10800000" flipV="1">
            <a:off x="-122073" y="1125250"/>
            <a:ext cx="4154487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2600">
                <a:solidFill>
                  <a:srgbClr val="3E7818"/>
                </a:solidFill>
              </a:rPr>
              <a:t>1° VERSIONE</a:t>
            </a:r>
            <a:endParaRPr lang="it-IT">
              <a:solidFill>
                <a:srgbClr val="3E7818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74500" y="1147234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2400">
                <a:solidFill>
                  <a:srgbClr val="3E7818"/>
                </a:solidFill>
              </a:rPr>
              <a:t>2° VERSIONE</a:t>
            </a:r>
            <a:endParaRPr lang="it-IT">
              <a:solidFill>
                <a:srgbClr val="3E7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2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4751" y="657943"/>
            <a:ext cx="8131175" cy="619645"/>
          </a:xfrm>
        </p:spPr>
        <p:txBody>
          <a:bodyPr>
            <a:normAutofit fontScale="90000"/>
          </a:bodyPr>
          <a:lstStyle/>
          <a:p>
            <a:r>
              <a:rPr lang="it-IT"/>
              <a:t>Accesso a informazioni riservate</a:t>
            </a:r>
          </a:p>
        </p:txBody>
      </p:sp>
      <p:pic>
        <p:nvPicPr>
          <p:cNvPr id="4" name="Segnaposto contenuto 3" descr="vxcvxcvx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2614" y="2048035"/>
            <a:ext cx="4982270" cy="3943900"/>
          </a:xfrm>
        </p:spPr>
      </p:pic>
      <p:pic>
        <p:nvPicPr>
          <p:cNvPr id="7" name="Immagine 6" descr="vxcvxcvx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828" y="2513481"/>
            <a:ext cx="5188466" cy="46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7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3515" y="214334"/>
            <a:ext cx="8131175" cy="619645"/>
          </a:xfrm>
        </p:spPr>
        <p:txBody>
          <a:bodyPr>
            <a:normAutofit fontScale="90000"/>
          </a:bodyPr>
          <a:lstStyle/>
          <a:p>
            <a:r>
              <a:rPr lang="it-IT"/>
              <a:t>Modifica proprietà utente</a:t>
            </a:r>
          </a:p>
        </p:txBody>
      </p:sp>
      <p:pic>
        <p:nvPicPr>
          <p:cNvPr id="6" name="Immagine 5" descr="vxcvxcvx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684" y="3253643"/>
            <a:ext cx="4921071" cy="4316379"/>
          </a:xfrm>
          <a:prstGeom prst="rect">
            <a:avLst/>
          </a:prstGeom>
        </p:spPr>
      </p:pic>
      <p:pic>
        <p:nvPicPr>
          <p:cNvPr id="5" name="Segnaposto contenuto 4" descr="vxcvxcvxc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17131" y="806713"/>
            <a:ext cx="4877481" cy="2972215"/>
          </a:xfrm>
        </p:spPr>
      </p:pic>
      <p:sp>
        <p:nvSpPr>
          <p:cNvPr id="8" name="Freccia a destra 7"/>
          <p:cNvSpPr/>
          <p:nvPr/>
        </p:nvSpPr>
        <p:spPr>
          <a:xfrm rot="8580000">
            <a:off x="5201276" y="41098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45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3515" y="214334"/>
            <a:ext cx="8131175" cy="619645"/>
          </a:xfrm>
        </p:spPr>
        <p:txBody>
          <a:bodyPr>
            <a:normAutofit fontScale="90000"/>
          </a:bodyPr>
          <a:lstStyle/>
          <a:p>
            <a:r>
              <a:rPr lang="it-IT"/>
              <a:t>Calendario</a:t>
            </a:r>
          </a:p>
        </p:txBody>
      </p:sp>
      <p:pic>
        <p:nvPicPr>
          <p:cNvPr id="4" name="Immagine 3" descr="vxcvxcvx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63" y="1219376"/>
            <a:ext cx="10128635" cy="64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4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47095" y="2844434"/>
            <a:ext cx="1807558" cy="620712"/>
          </a:xfrm>
        </p:spPr>
        <p:txBody>
          <a:bodyPr>
            <a:normAutofit fontScale="90000"/>
          </a:bodyPr>
          <a:lstStyle/>
          <a:p>
            <a:r>
              <a:rPr lang="it-IT"/>
              <a:t>FINE ?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92995" y="4124866"/>
            <a:ext cx="373616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sz="2400"/>
              <a:t>Piccolo Easter Egg ;)</a:t>
            </a:r>
          </a:p>
        </p:txBody>
      </p:sp>
    </p:spTree>
    <p:extLst>
      <p:ext uri="{BB962C8B-B14F-4D97-AF65-F5344CB8AC3E}">
        <p14:creationId xmlns:p14="http://schemas.microsoft.com/office/powerpoint/2010/main" val="2785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Uno dei tanti progetti sulla domotica? Non proprio...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1513" y="2381250"/>
            <a:ext cx="7502525" cy="47327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/>
              <a:t>Abbiamo scelto questo progetto allo scopo di poter rendere </a:t>
            </a:r>
            <a:r>
              <a:rPr lang="it-IT">
                <a:solidFill>
                  <a:srgbClr val="3E7818"/>
                </a:solidFill>
              </a:rPr>
              <a:t>compatibili </a:t>
            </a:r>
            <a:r>
              <a:rPr lang="it-IT"/>
              <a:t>più dispositivi possibile.</a:t>
            </a:r>
          </a:p>
          <a:p>
            <a:endParaRPr lang="it-IT"/>
          </a:p>
          <a:p>
            <a:pPr marL="0" indent="0">
              <a:buNone/>
            </a:pPr>
            <a:r>
              <a:rPr lang="it-IT"/>
              <a:t>Il progetto è realizzato in soluzione </a:t>
            </a:r>
            <a:r>
              <a:rPr lang="it-IT">
                <a:solidFill>
                  <a:srgbClr val="3E7818"/>
                </a:solidFill>
              </a:rPr>
              <a:t>open source</a:t>
            </a:r>
            <a:r>
              <a:rPr lang="it-IT"/>
              <a:t> in modo tale da permettere a qualunque azienda di produrre i propri dispositivi intelligenti.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>
                <a:solidFill>
                  <a:srgbClr val="404040"/>
                </a:solidFill>
                <a:latin typeface="Trebuchet MS"/>
              </a:rPr>
              <a:t>Potendo avere a loro disposizione il codice, potranno </a:t>
            </a:r>
            <a:r>
              <a:rPr lang="it-IT">
                <a:solidFill>
                  <a:srgbClr val="3E7818"/>
                </a:solidFill>
                <a:latin typeface="Trebuchet MS"/>
              </a:rPr>
              <a:t>implementare le interfacce</a:t>
            </a:r>
            <a:r>
              <a:rPr lang="it-IT">
                <a:solidFill>
                  <a:srgbClr val="404040"/>
                </a:solidFill>
                <a:latin typeface="Trebuchet MS"/>
              </a:rPr>
              <a:t> da noi realizzate così da essere compatibili col nostro software.</a:t>
            </a:r>
          </a:p>
          <a:p>
            <a:pPr marL="0" indent="0">
              <a:buNone/>
            </a:pPr>
            <a:endParaRPr lang="it-IT" sz="2400">
              <a:solidFill>
                <a:srgbClr val="404040"/>
              </a:solidFill>
              <a:latin typeface="Trebuchet MS"/>
            </a:endParaRPr>
          </a:p>
          <a:p>
            <a:pPr marL="0" indent="0">
              <a:buNone/>
            </a:pPr>
            <a:r>
              <a:rPr lang="it-IT">
                <a:solidFill>
                  <a:srgbClr val="404040"/>
                </a:solidFill>
                <a:latin typeface="Trebuchet MS"/>
              </a:rPr>
              <a:t>Viene lasciata infatti totale </a:t>
            </a:r>
            <a:r>
              <a:rPr lang="it-IT">
                <a:solidFill>
                  <a:srgbClr val="3E7818"/>
                </a:solidFill>
                <a:latin typeface="Trebuchet MS"/>
              </a:rPr>
              <a:t>libertà</a:t>
            </a:r>
          </a:p>
          <a:p>
            <a:r>
              <a:rPr lang="it-IT">
                <a:solidFill>
                  <a:srgbClr val="404040"/>
                </a:solidFill>
                <a:latin typeface="Trebuchet MS"/>
              </a:rPr>
              <a:t>alle funzioni che i dispositivi possono (e potranno in futuro) compiere, non essendoci una struttura rigida</a:t>
            </a:r>
          </a:p>
          <a:p>
            <a:r>
              <a:rPr lang="it-IT">
                <a:solidFill>
                  <a:srgbClr val="404040"/>
                </a:solidFill>
                <a:latin typeface="Trebuchet MS"/>
              </a:rPr>
              <a:t> con quale interfaccia grafica interagiranno con l'utente utilizzatore.</a:t>
            </a:r>
            <a:endParaRPr lang="it-IT" sz="240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565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2702" y="1148804"/>
            <a:ext cx="6997913" cy="1455937"/>
          </a:xfrm>
        </p:spPr>
        <p:txBody>
          <a:bodyPr/>
          <a:lstStyle/>
          <a:p>
            <a:r>
              <a:rPr lang="it-IT"/>
              <a:t>La casa a portata di dito</a:t>
            </a:r>
          </a:p>
        </p:txBody>
      </p:sp>
      <p:pic>
        <p:nvPicPr>
          <p:cNvPr id="8" name="Segnaposto contenuto 7" descr="cas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5084" y="2771911"/>
            <a:ext cx="10279506" cy="4795150"/>
          </a:xfrm>
        </p:spPr>
      </p:pic>
    </p:spTree>
    <p:extLst>
      <p:ext uri="{BB962C8B-B14F-4D97-AF65-F5344CB8AC3E}">
        <p14:creationId xmlns:p14="http://schemas.microsoft.com/office/powerpoint/2010/main" val="21817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846086"/>
          </a:xfrm>
        </p:spPr>
        <p:txBody>
          <a:bodyPr/>
          <a:lstStyle/>
          <a:p>
            <a:r>
              <a:rPr lang="it-IT"/>
              <a:t>I Requisiti del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1513" y="2050297"/>
            <a:ext cx="6997700" cy="4609266"/>
          </a:xfrm>
        </p:spPr>
        <p:txBody>
          <a:bodyPr/>
          <a:lstStyle/>
          <a:p>
            <a:pPr marL="0" indent="0">
              <a:buNone/>
            </a:pPr>
            <a:r>
              <a:rPr lang="it-IT" sz="2600"/>
              <a:t>Il nostro programma dovrà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>
                <a:solidFill>
                  <a:srgbClr val="404040"/>
                </a:solidFill>
                <a:latin typeface="Trebuchet MS"/>
              </a:rPr>
              <a:t>registrare e gestire i dispositivi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>
                <a:solidFill>
                  <a:srgbClr val="404040"/>
                </a:solidFill>
                <a:latin typeface="Trebuchet MS"/>
              </a:rPr>
              <a:t>fare da tramite tra l'utente e i dispositivi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>
                <a:solidFill>
                  <a:srgbClr val="404040"/>
                </a:solidFill>
                <a:latin typeface="Trebuchet MS"/>
              </a:rPr>
              <a:t>impostare delle azioni da eseguire in futuro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600">
                <a:solidFill>
                  <a:srgbClr val="404040"/>
                </a:solidFill>
                <a:latin typeface="Trebuchet MS"/>
              </a:rPr>
              <a:t>visualizzare le impostazioni settate: passate e future</a:t>
            </a:r>
          </a:p>
        </p:txBody>
      </p:sp>
    </p:spTree>
    <p:extLst>
      <p:ext uri="{BB962C8B-B14F-4D97-AF65-F5344CB8AC3E}">
        <p14:creationId xmlns:p14="http://schemas.microsoft.com/office/powerpoint/2010/main" val="31882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1195" y="421787"/>
            <a:ext cx="6997913" cy="1455937"/>
          </a:xfrm>
        </p:spPr>
        <p:txBody>
          <a:bodyPr/>
          <a:lstStyle/>
          <a:p>
            <a:r>
              <a:rPr lang="it-IT"/>
              <a:t>Registrare e gestire i dispositivi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23110" y="2115555"/>
            <a:ext cx="7621588" cy="43396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2000">
                <a:latin typeface="Trebuchet MS" charset="0"/>
              </a:rPr>
              <a:t>I nuovi dispositivi collegati alla rete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invieranno una richiesta</a:t>
            </a:r>
            <a:r>
              <a:rPr lang="it-IT" sz="2000">
                <a:latin typeface="Trebuchet MS" charset="0"/>
              </a:rPr>
              <a:t> al sistema Alfred per venire registrati.</a:t>
            </a:r>
          </a:p>
          <a:p>
            <a:endParaRPr lang="it-IT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Si vuole mettere a disposizione un'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interfaccia standard</a:t>
            </a:r>
            <a:r>
              <a:rPr lang="it-IT" sz="2000">
                <a:latin typeface="Trebuchet MS" charset="0"/>
              </a:rPr>
              <a:t> per permettere a tutti i produttori di dispositivi di interagire con Alfred. In generale un dispositivo ha un tipo, una casa produttrice, una descrizione, un consumo elettrico, e delle caratteristiche individuali, come il numero di serie. Per un dispositivo qualsiasi potrà essere rilevato se è collegato o scollegato alla rete.</a:t>
            </a:r>
          </a:p>
          <a:p>
            <a:endParaRPr lang="it-IT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Al momento della registrazione presso il sistema, ogni dispositivo può dichiarare le proprie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funzionalità </a:t>
            </a:r>
            <a:r>
              <a:rPr lang="it-IT" sz="2000">
                <a:latin typeface="Trebuchet MS" charset="0"/>
              </a:rPr>
              <a:t>e i propri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status</a:t>
            </a:r>
            <a:r>
              <a:rPr lang="it-IT" sz="2000">
                <a:latin typeface="Trebuchet MS" charset="0"/>
              </a:rPr>
              <a:t>.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87531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1195" y="421787"/>
            <a:ext cx="6997913" cy="1455937"/>
          </a:xfrm>
        </p:spPr>
        <p:txBody>
          <a:bodyPr/>
          <a:lstStyle/>
          <a:p>
            <a:r>
              <a:rPr lang="it-IT"/>
              <a:t>Registrare e gestire i dispositivi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23863" y="2116138"/>
            <a:ext cx="7621587" cy="532453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2000">
                <a:latin typeface="Trebuchet MS" charset="0"/>
              </a:rPr>
              <a:t>Le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funzionalità </a:t>
            </a:r>
            <a:r>
              <a:rPr lang="it-IT" sz="2000">
                <a:latin typeface="Trebuchet MS" charset="0"/>
              </a:rPr>
              <a:t>possono avere diversi parametri di input, e ad ogni parametro è associata una informazione sull'interfaccia (standard o scelta dal costruttore del dispositivo) e diverse informazioni sul dominio del parametro stesso, in modo da rendere flessibile e personalizzata l'interfaccia di ogni dispositivo.</a:t>
            </a:r>
          </a:p>
          <a:p>
            <a:endParaRPr lang="it-IT" sz="2000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Ogni parametro potrebbe essere collegato ad uno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status </a:t>
            </a:r>
            <a:r>
              <a:rPr lang="it-IT" sz="2000">
                <a:latin typeface="Trebuchet MS" charset="0"/>
              </a:rPr>
              <a:t>del dispositivo, aggiornando l'interfaccia per il suo inserimento in modo adeguato. I parametri di tutti gli status sono aggiornati secondo un intervallo definito dal costruttore.</a:t>
            </a:r>
          </a:p>
          <a:p>
            <a:endParaRPr lang="it-IT" sz="2000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Inoltre, in qualsiasi momento, il sistema potrebbe ricevere dei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segnali </a:t>
            </a:r>
            <a:r>
              <a:rPr lang="it-IT" sz="2000">
                <a:latin typeface="Trebuchet MS" charset="0"/>
              </a:rPr>
              <a:t>dai dispositivi, e quindi mostrare all'utente il messaggio contenuto in tali segnali (ad esempio, "Attenzione: temperatura critica!"). </a:t>
            </a:r>
          </a:p>
          <a:p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1021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3456" y="386950"/>
            <a:ext cx="6997913" cy="1455937"/>
          </a:xfrm>
        </p:spPr>
        <p:txBody>
          <a:bodyPr/>
          <a:lstStyle/>
          <a:p>
            <a:r>
              <a:rPr lang="it-IT"/>
              <a:t>Fare da tramite tra l'utente e i dispositivi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65163" y="2020888"/>
            <a:ext cx="7219024" cy="49552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2000">
                <a:latin typeface="Trebuchet MS" charset="0"/>
              </a:rPr>
              <a:t>L'utente potrà, tramite interfaccia grafica, interagire con tutti i dispositivi, per i quali il sistema genererà in automatico l'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interfaccia personalizzata</a:t>
            </a:r>
            <a:r>
              <a:rPr lang="it-IT" sz="2000">
                <a:latin typeface="Trebuchet MS" charset="0"/>
              </a:rPr>
              <a:t>.</a:t>
            </a:r>
          </a:p>
          <a:p>
            <a:endParaRPr lang="it-IT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Potremmo visualizzare nell'interfaccia principale per ogni dispositivo registrato la descrizione, la posizione nella casa (inserita dall'utente), il nome/alias assegnato dall'utente.</a:t>
            </a:r>
          </a:p>
          <a:p>
            <a:endParaRPr lang="it-IT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Inoltre verranno visualizzati le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funzionalità </a:t>
            </a:r>
            <a:r>
              <a:rPr lang="it-IT" sz="2000">
                <a:latin typeface="Trebuchet MS" charset="0"/>
              </a:rPr>
              <a:t>e gli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status </a:t>
            </a:r>
            <a:r>
              <a:rPr lang="it-IT" sz="2000">
                <a:latin typeface="Trebuchet MS" charset="0"/>
              </a:rPr>
              <a:t>specifici del dispositivo, ovvero quelli dichiarati dal dispositivo stesso al momento della registrazione presso il server.</a:t>
            </a:r>
          </a:p>
          <a:p>
            <a:endParaRPr lang="it-IT" sz="2000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Nel momento in cui l'utente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modificherà </a:t>
            </a:r>
            <a:r>
              <a:rPr lang="it-IT" sz="2000">
                <a:latin typeface="Trebuchet MS" charset="0"/>
              </a:rPr>
              <a:t>dei parametri, o interagirà in modo significativo con l'interfaccia, il sistema si occuperà di inviare le richieste ai vari dispositivi.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2469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840" y="502307"/>
            <a:ext cx="6997913" cy="1455937"/>
          </a:xfrm>
        </p:spPr>
        <p:txBody>
          <a:bodyPr/>
          <a:lstStyle/>
          <a:p>
            <a:r>
              <a:rPr lang="it-IT"/>
              <a:t>Programmazione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65163" y="2020888"/>
            <a:ext cx="7218362" cy="37856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it-IT" sz="2000">
                <a:latin typeface="Trebuchet MS" charset="0"/>
              </a:rPr>
              <a:t>Sarà possibile per l'utente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programmare</a:t>
            </a:r>
            <a:r>
              <a:rPr lang="it-IT" sz="2000">
                <a:latin typeface="Trebuchet MS" charset="0"/>
              </a:rPr>
              <a:t>, per un determinato orario, una determinata azione ad un dispositivo.</a:t>
            </a:r>
          </a:p>
          <a:p>
            <a:endParaRPr lang="it-IT" sz="2000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Questa azione potrebbe essere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una-tantum</a:t>
            </a:r>
            <a:r>
              <a:rPr lang="it-IT" sz="2000">
                <a:latin typeface="Trebuchet MS" charset="0"/>
              </a:rPr>
              <a:t>, scelta per il giorno stesso o per un preciso giorno dell'anno, o </a:t>
            </a:r>
            <a:r>
              <a:rPr lang="it-IT" sz="2000">
                <a:solidFill>
                  <a:srgbClr val="3E7818"/>
                </a:solidFill>
                <a:latin typeface="Trebuchet MS" charset="0"/>
              </a:rPr>
              <a:t>ripetuta</a:t>
            </a:r>
            <a:r>
              <a:rPr lang="it-IT" sz="2000">
                <a:latin typeface="Trebuchet MS" charset="0"/>
              </a:rPr>
              <a:t>, per uno o più giorni della settimana.</a:t>
            </a:r>
          </a:p>
          <a:p>
            <a:endParaRPr lang="it-IT" sz="2000">
              <a:latin typeface="Trebuchet MS" charset="0"/>
            </a:endParaRPr>
          </a:p>
          <a:p>
            <a:r>
              <a:rPr lang="it-IT" sz="2000">
                <a:latin typeface="Trebuchet MS" charset="0"/>
              </a:rPr>
              <a:t>Per effettuare la scelta, dovrà prima indicare se si tratta di uno o dell'altro tipo di occorrenza, poi scegliere nel primo caso tramite un calendario, nel secondo tramite una lista dei 7 giorni della settimana, selezionabile a scelta multipla, e in seguito scegliere l'orario. </a:t>
            </a:r>
          </a:p>
        </p:txBody>
      </p:sp>
    </p:spTree>
    <p:extLst>
      <p:ext uri="{BB962C8B-B14F-4D97-AF65-F5344CB8AC3E}">
        <p14:creationId xmlns:p14="http://schemas.microsoft.com/office/powerpoint/2010/main" val="320869431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Personalizzato</PresentationFormat>
  <Slides>24</Slides>
  <Notes>24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Sfaccettatura</vt:lpstr>
      <vt:lpstr>Presentazione standard di PowerPoint</vt:lpstr>
      <vt:lpstr>Progetto - Casa Domotica</vt:lpstr>
      <vt:lpstr>Uno dei tanti progetti sulla domotica? Non proprio...</vt:lpstr>
      <vt:lpstr>La casa a portata di dito</vt:lpstr>
      <vt:lpstr>I Requisiti del progetto</vt:lpstr>
      <vt:lpstr>Registrare e gestire i dispositivi</vt:lpstr>
      <vt:lpstr>Registrare e gestire i dispositivi</vt:lpstr>
      <vt:lpstr>Fare da tramite tra l'utente e i dispositivi</vt:lpstr>
      <vt:lpstr>Programmazione</vt:lpstr>
      <vt:lpstr>Visualizzare la Programmazione</vt:lpstr>
      <vt:lpstr>Scenari casi d'uso  - Gestione dispositivo -</vt:lpstr>
      <vt:lpstr>Gestione dispositivo  - Personalizzazione dispositivo -</vt:lpstr>
      <vt:lpstr>Gestione dispositivo  - Visualizzazione dispositivo -</vt:lpstr>
      <vt:lpstr>Gestione dispositivo  - Esegui azione -</vt:lpstr>
      <vt:lpstr>E ora... prima di eseguire il programma...</vt:lpstr>
      <vt:lpstr>Menu principale</vt:lpstr>
      <vt:lpstr>Menu principale - Dispositivi</vt:lpstr>
      <vt:lpstr>Dispositivo - Informazioni</vt:lpstr>
      <vt:lpstr>Calendario - Aggiungi azione</vt:lpstr>
      <vt:lpstr>Dispositivo -Status &amp; funzioni</vt:lpstr>
      <vt:lpstr>Accesso a informazioni riservate</vt:lpstr>
      <vt:lpstr>Modifica proprietà utente</vt:lpstr>
      <vt:lpstr>Calendario</vt:lpstr>
      <vt:lpstr>FINE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revision>21</cp:revision>
  <dcterms:modified xsi:type="dcterms:W3CDTF">2014-07-23T16:15:59Z</dcterms:modified>
</cp:coreProperties>
</file>