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1"/>
  </p:notesMasterIdLst>
  <p:handoutMasterIdLst>
    <p:handoutMasterId r:id="rId52"/>
  </p:handoutMasterIdLst>
  <p:sldIdLst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11" r:id="rId14"/>
    <p:sldId id="31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4" r:id="rId25"/>
    <p:sldId id="263" r:id="rId26"/>
    <p:sldId id="278" r:id="rId27"/>
    <p:sldId id="279" r:id="rId28"/>
    <p:sldId id="281" r:id="rId29"/>
    <p:sldId id="280" r:id="rId30"/>
    <p:sldId id="276" r:id="rId31"/>
    <p:sldId id="270" r:id="rId32"/>
    <p:sldId id="265" r:id="rId33"/>
    <p:sldId id="271" r:id="rId34"/>
    <p:sldId id="272" r:id="rId35"/>
    <p:sldId id="273" r:id="rId36"/>
    <p:sldId id="274" r:id="rId37"/>
    <p:sldId id="275" r:id="rId38"/>
    <p:sldId id="277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312" r:id="rId49"/>
    <p:sldId id="31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e immagin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NOTA: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Per modificare l'immagine su questa diapositiva, selezionarla ed eliminarla. Fare quindi clic sull'icona delle Immagini nel segnaposto per inserire l'immagine personale.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6017" y="1895002"/>
            <a:ext cx="7196452" cy="1603513"/>
          </a:xfrm>
        </p:spPr>
        <p:txBody>
          <a:bodyPr>
            <a:normAutofit/>
          </a:bodyPr>
          <a:lstStyle/>
          <a:p>
            <a:r>
              <a:rPr lang="it-IT" sz="7200" noProof="1">
                <a:solidFill>
                  <a:schemeClr val="bg2">
                    <a:lumMod val="25000"/>
                  </a:schemeClr>
                </a:solidFill>
                <a:latin typeface="Forte" panose="03060902040502070203" pitchFamily="66" charset="0"/>
              </a:rPr>
              <a:t>BeautifulWeight</a:t>
            </a:r>
            <a:br>
              <a:rPr lang="it-IT" sz="7200" noProof="1">
                <a:solidFill>
                  <a:schemeClr val="bg2">
                    <a:lumMod val="25000"/>
                  </a:schemeClr>
                </a:solidFill>
                <a:latin typeface="Forte" panose="03060902040502070203" pitchFamily="66" charset="0"/>
              </a:rPr>
            </a:br>
            <a:endParaRPr lang="it-IT" sz="2400" noProof="1">
              <a:solidFill>
                <a:schemeClr val="bg2">
                  <a:lumMod val="25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10297" y="4283532"/>
            <a:ext cx="5420660" cy="1862396"/>
          </a:xfrm>
        </p:spPr>
        <p:txBody>
          <a:bodyPr>
            <a:normAutofit/>
          </a:bodyPr>
          <a:lstStyle/>
          <a:p>
            <a:r>
              <a:rPr lang="it-IT" sz="2800" noProof="1">
                <a:latin typeface="Corbel" panose="020B0503020204020204" pitchFamily="34" charset="0"/>
              </a:rPr>
              <a:t>Federico Baldassarre - 0000691911</a:t>
            </a:r>
          </a:p>
          <a:p>
            <a:r>
              <a:rPr lang="it-IT" sz="2800" noProof="1">
                <a:latin typeface="Corbel" panose="020B0503020204020204" pitchFamily="34" charset="0"/>
              </a:rPr>
              <a:t>Gabriele Corni - 0000691654</a:t>
            </a:r>
          </a:p>
          <a:p>
            <a:r>
              <a:rPr lang="it-IT" sz="2800" noProof="1">
                <a:latin typeface="Corbel" panose="020B0503020204020204" pitchFamily="34" charset="0"/>
              </a:rPr>
              <a:t>Federico Venturini - 0000693086</a:t>
            </a:r>
          </a:p>
        </p:txBody>
      </p:sp>
      <p:pic>
        <p:nvPicPr>
          <p:cNvPr id="8" name="Segnaposto immagine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92" t="213" r="-1972" b="2463"/>
          <a:stretch/>
        </p:blipFill>
        <p:spPr>
          <a:xfrm>
            <a:off x="6599583" y="-1"/>
            <a:ext cx="5946038" cy="6818245"/>
          </a:xfrm>
          <a:effectLst>
            <a:softEdge rad="317500"/>
          </a:effectLst>
        </p:spPr>
      </p:pic>
      <p:sp>
        <p:nvSpPr>
          <p:cNvPr id="4" name="Rettangolo 3"/>
          <p:cNvSpPr/>
          <p:nvPr/>
        </p:nvSpPr>
        <p:spPr>
          <a:xfrm>
            <a:off x="410297" y="278988"/>
            <a:ext cx="20942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i="1" noProof="1">
                <a:latin typeface="Corbel" panose="020B0503020204020204" pitchFamily="34" charset="0"/>
              </a:rPr>
              <a:t>Bologna,</a:t>
            </a:r>
          </a:p>
          <a:p>
            <a:r>
              <a:rPr lang="it-IT" sz="2400" i="1" noProof="1">
                <a:latin typeface="Corbel" panose="020B0503020204020204" pitchFamily="34" charset="0"/>
              </a:rPr>
              <a:t>21 giugno 2016</a:t>
            </a:r>
            <a:endParaRPr lang="en-US" sz="2400" i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noProof="1"/>
              <a:t>Documento dei requisiti 6/6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83504" y="1705968"/>
            <a:ext cx="11812878" cy="4913195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Ogni menù è basato su 7 giorni, ognuno dei quali prevede una serie di pasti a diversi orari, ogni pasto si compone di piatti in una certa quantità. </a:t>
            </a:r>
          </a:p>
          <a:p>
            <a:pPr algn="just"/>
            <a:r>
              <a:rPr lang="it-IT" dirty="0"/>
              <a:t>Un piatto è composto da un elenco di ingredienti e ad ogni piatto è associato un apporto nutrizionale (calorie, proteine, carboidrati, grassi) basato su 100gr di prodotto alimentare.</a:t>
            </a:r>
          </a:p>
          <a:p>
            <a:pPr algn="just"/>
            <a:r>
              <a:rPr lang="it-IT" dirty="0"/>
              <a:t>Un ingrediente è caratterizzato unicamente dal suo nome e non dai suoi valori nutrizionali. Esempi di ingredienti sono: lattuga, pasta, salsa di pomodoro. Non volendo realizzare un ricettario, non si indicano le quantità dei singoli ingredienti componenti un piatto.</a:t>
            </a:r>
          </a:p>
        </p:txBody>
      </p:sp>
    </p:spTree>
    <p:extLst>
      <p:ext uri="{BB962C8B-B14F-4D97-AF65-F5344CB8AC3E}">
        <p14:creationId xmlns:p14="http://schemas.microsoft.com/office/powerpoint/2010/main" val="780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noProof="1"/>
              <a:t>Nel classico contesto familiare…</a:t>
            </a:r>
          </a:p>
        </p:txBody>
      </p:sp>
      <p:sp>
        <p:nvSpPr>
          <p:cNvPr id="4" name="Fumetto 3 3"/>
          <p:cNvSpPr/>
          <p:nvPr/>
        </p:nvSpPr>
        <p:spPr>
          <a:xfrm>
            <a:off x="7053584" y="1610523"/>
            <a:ext cx="4127500" cy="1691753"/>
          </a:xfrm>
          <a:prstGeom prst="wedgeEllipseCallout">
            <a:avLst>
              <a:gd name="adj1" fmla="val 44828"/>
              <a:gd name="adj2" fmla="val 51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NON TI DIMENTICARE DI NOI!!! ANCHE LA TUA FAMIGLIA DEVE DIMAGRIRE CARO!!!</a:t>
            </a:r>
          </a:p>
        </p:txBody>
      </p:sp>
      <p:sp>
        <p:nvSpPr>
          <p:cNvPr id="8" name="Fumetto 3 7"/>
          <p:cNvSpPr/>
          <p:nvPr/>
        </p:nvSpPr>
        <p:spPr>
          <a:xfrm>
            <a:off x="4495800" y="4508500"/>
            <a:ext cx="3368675" cy="736600"/>
          </a:xfrm>
          <a:prstGeom prst="wedgeEllipseCallout">
            <a:avLst>
              <a:gd name="adj1" fmla="val 73041"/>
              <a:gd name="adj2" fmla="val -90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 papà, ci serve la versione premium!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" y="3241870"/>
            <a:ext cx="3420815" cy="3446047"/>
          </a:xfrm>
          <a:prstGeom prst="rect">
            <a:avLst/>
          </a:prstGeom>
          <a:effectLst>
            <a:softEdge rad="203200"/>
          </a:effectLst>
        </p:spPr>
      </p:pic>
      <p:sp>
        <p:nvSpPr>
          <p:cNvPr id="14" name="Fumetto 4 13"/>
          <p:cNvSpPr/>
          <p:nvPr/>
        </p:nvSpPr>
        <p:spPr>
          <a:xfrm>
            <a:off x="2260790" y="1291984"/>
            <a:ext cx="3835210" cy="1691753"/>
          </a:xfrm>
          <a:prstGeom prst="cloudCallout">
            <a:avLst>
              <a:gd name="adj1" fmla="val -44335"/>
              <a:gd name="adj2" fmla="val 72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Questo software è proprio quello che mi serve. Ed è pure freeware!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7" r="58754" b="53687"/>
          <a:stretch/>
        </p:blipFill>
        <p:spPr>
          <a:xfrm>
            <a:off x="8506468" y="3870651"/>
            <a:ext cx="1221732" cy="274889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76" b="7032"/>
          <a:stretch/>
        </p:blipFill>
        <p:spPr>
          <a:xfrm>
            <a:off x="10223500" y="3371749"/>
            <a:ext cx="1248068" cy="3316167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77234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noProof="1"/>
              <a:t>…l’uomo ha sempre torto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07" y="2695956"/>
            <a:ext cx="4131569" cy="4162044"/>
          </a:xfrm>
          <a:prstGeom prst="rect">
            <a:avLst/>
          </a:prstGeom>
          <a:effectLst>
            <a:softEdge rad="203200"/>
          </a:effectLst>
        </p:spPr>
      </p:pic>
      <p:sp>
        <p:nvSpPr>
          <p:cNvPr id="10" name="Fumetto 3 9"/>
          <p:cNvSpPr/>
          <p:nvPr/>
        </p:nvSpPr>
        <p:spPr>
          <a:xfrm>
            <a:off x="7112000" y="1663700"/>
            <a:ext cx="4813300" cy="1219200"/>
          </a:xfrm>
          <a:prstGeom prst="wedgeEllipseCallout">
            <a:avLst>
              <a:gd name="adj1" fmla="val -56190"/>
              <a:gd name="adj2" fmla="val 65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 io pago…</a:t>
            </a:r>
          </a:p>
        </p:txBody>
      </p:sp>
    </p:spTree>
    <p:extLst>
      <p:ext uri="{BB962C8B-B14F-4D97-AF65-F5344CB8AC3E}">
        <p14:creationId xmlns:p14="http://schemas.microsoft.com/office/powerpoint/2010/main" val="37914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4485" y="918426"/>
            <a:ext cx="10205436" cy="755828"/>
          </a:xfrm>
        </p:spPr>
        <p:txBody>
          <a:bodyPr>
            <a:noAutofit/>
          </a:bodyPr>
          <a:lstStyle/>
          <a:p>
            <a:r>
              <a:rPr lang="it-IT" sz="5400" noProof="1"/>
              <a:t>Casi d’uso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295400" y="1378039"/>
            <a:ext cx="10236958" cy="1801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754485" y="2133867"/>
            <a:ext cx="7436478" cy="3902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Note generali: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Per ogni operazione soggetta a restrizioni di licenza è necessario verificare preventivamente la versione del prodotto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Ogni operazione può essere annullata dall’utente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Tutte le operazioni critiche sono soggette a richiesta di conferma</a:t>
            </a:r>
          </a:p>
        </p:txBody>
      </p:sp>
    </p:spTree>
    <p:extLst>
      <p:ext uri="{BB962C8B-B14F-4D97-AF65-F5344CB8AC3E}">
        <p14:creationId xmlns:p14="http://schemas.microsoft.com/office/powerpoint/2010/main" val="7313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noProof="1"/>
              <a:t>Vista d’insieme</a:t>
            </a:r>
          </a:p>
        </p:txBody>
      </p:sp>
      <p:pic>
        <p:nvPicPr>
          <p:cNvPr id="5" name="Immagin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8001" y="1642346"/>
            <a:ext cx="8975997" cy="50751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426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noProof="1"/>
              <a:t>Upgrade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7" r="30681" b="71792"/>
          <a:stretch/>
        </p:blipFill>
        <p:spPr>
          <a:xfrm>
            <a:off x="10452295" y="5371244"/>
            <a:ext cx="1485705" cy="11726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Fumetto 4 5"/>
          <p:cNvSpPr/>
          <p:nvPr/>
        </p:nvSpPr>
        <p:spPr>
          <a:xfrm>
            <a:off x="9945077" y="4160608"/>
            <a:ext cx="2057400" cy="845908"/>
          </a:xfrm>
          <a:prstGeom prst="cloudCallout">
            <a:avLst>
              <a:gd name="adj1" fmla="val 10032"/>
              <a:gd name="adj2" fmla="val 113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GRRR…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427" y="1640476"/>
            <a:ext cx="7167145" cy="504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noProof="1"/>
              <a:t>Selezione profilo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26" y="1700141"/>
            <a:ext cx="7981748" cy="50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noProof="1"/>
              <a:t>Creazione profilo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684" y="1610150"/>
            <a:ext cx="6502632" cy="51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noProof="1"/>
              <a:t>Modifica profilo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10" y="1786932"/>
            <a:ext cx="9149980" cy="45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9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noProof="1"/>
              <a:t>Cancellazione profilo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50" y="2235460"/>
            <a:ext cx="8694900" cy="38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8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noProof="1"/>
              <a:t>Un problema comune…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3" y="2324100"/>
            <a:ext cx="4131569" cy="4162044"/>
          </a:xfrm>
          <a:prstGeom prst="rect">
            <a:avLst/>
          </a:prstGeom>
          <a:effectLst>
            <a:softEdge rad="203200"/>
          </a:effectLst>
        </p:spPr>
      </p:pic>
      <p:sp>
        <p:nvSpPr>
          <p:cNvPr id="6" name="Fumetto 4 5"/>
          <p:cNvSpPr/>
          <p:nvPr/>
        </p:nvSpPr>
        <p:spPr>
          <a:xfrm>
            <a:off x="4708288" y="1733835"/>
            <a:ext cx="5472753" cy="2238232"/>
          </a:xfrm>
          <a:prstGeom prst="cloudCallout">
            <a:avLst>
              <a:gd name="adj1" fmla="val -75342"/>
              <a:gd name="adj2" fmla="val -4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Effettivamente sono un po’ sovrappeso…</a:t>
            </a:r>
          </a:p>
          <a:p>
            <a:pPr algn="ctr"/>
            <a:r>
              <a:rPr lang="it-IT" dirty="0"/>
              <a:t>È giunto il momento di dimagrire!</a:t>
            </a:r>
          </a:p>
          <a:p>
            <a:pPr algn="ctr"/>
            <a:r>
              <a:rPr lang="it-IT" dirty="0"/>
              <a:t>Si, ma come…?</a:t>
            </a:r>
          </a:p>
        </p:txBody>
      </p:sp>
    </p:spTree>
    <p:extLst>
      <p:ext uri="{BB962C8B-B14F-4D97-AF65-F5344CB8AC3E}">
        <p14:creationId xmlns:p14="http://schemas.microsoft.com/office/powerpoint/2010/main" val="31713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noProof="1"/>
              <a:t>Cancellazione dieta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77" y="1987242"/>
            <a:ext cx="9035846" cy="41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noProof="1"/>
              <a:t>Sostituzione piatto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75" y="1820199"/>
            <a:ext cx="8509250" cy="46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noProof="1"/>
              <a:t>Calcolo dieta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612639"/>
            <a:ext cx="61531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noProof="1"/>
              <a:t>Iniziamo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3" y="2324100"/>
            <a:ext cx="4131569" cy="4162044"/>
          </a:xfrm>
          <a:prstGeom prst="rect">
            <a:avLst/>
          </a:prstGeom>
        </p:spPr>
      </p:pic>
      <p:sp>
        <p:nvSpPr>
          <p:cNvPr id="6" name="Fumetto 4 5"/>
          <p:cNvSpPr/>
          <p:nvPr/>
        </p:nvSpPr>
        <p:spPr>
          <a:xfrm>
            <a:off x="4708288" y="1733835"/>
            <a:ext cx="5472753" cy="2238232"/>
          </a:xfrm>
          <a:prstGeom prst="cloudCallout">
            <a:avLst>
              <a:gd name="adj1" fmla="val -75342"/>
              <a:gd name="adj2" fmla="val -4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Ok, vediamo un po’ come funziona questo programma. </a:t>
            </a:r>
            <a:r>
              <a:rPr lang="it-IT" dirty="0" err="1"/>
              <a:t>Mmh</a:t>
            </a:r>
            <a:r>
              <a:rPr lang="it-IT" dirty="0"/>
              <a:t>… sembra facile!</a:t>
            </a:r>
          </a:p>
        </p:txBody>
      </p:sp>
    </p:spTree>
    <p:extLst>
      <p:ext uri="{BB962C8B-B14F-4D97-AF65-F5344CB8AC3E}">
        <p14:creationId xmlns:p14="http://schemas.microsoft.com/office/powerpoint/2010/main" val="143770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4485" y="918426"/>
            <a:ext cx="10205436" cy="755828"/>
          </a:xfrm>
        </p:spPr>
        <p:txBody>
          <a:bodyPr>
            <a:noAutofit/>
          </a:bodyPr>
          <a:lstStyle/>
          <a:p>
            <a:r>
              <a:rPr lang="it-IT" sz="5400" noProof="1"/>
              <a:t>Interfaccia grafica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54485" y="2524264"/>
            <a:ext cx="8046718" cy="35499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noProof="1"/>
              <a:t>Selezione degli utenti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noProof="1"/>
              <a:t>Modifica del profilo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noProof="1"/>
              <a:t>Preferenze alimentari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noProof="1"/>
              <a:t>Visualizzazione del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noProof="1"/>
              <a:t>Upgrade della versione</a:t>
            </a:r>
          </a:p>
        </p:txBody>
      </p:sp>
      <p:sp>
        <p:nvSpPr>
          <p:cNvPr id="4" name="Esplosione 2 3"/>
          <p:cNvSpPr/>
          <p:nvPr/>
        </p:nvSpPr>
        <p:spPr>
          <a:xfrm>
            <a:off x="6392214" y="1471570"/>
            <a:ext cx="5198771" cy="417275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 rot="20232150">
            <a:off x="7569901" y="2673533"/>
            <a:ext cx="3485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>
                <a:solidFill>
                  <a:srgbClr val="FFC000"/>
                </a:solidFill>
                <a:latin typeface="Showcard Gothic" panose="04020904020102020604" pitchFamily="82" charset="0"/>
              </a:rPr>
              <a:t>MVP</a:t>
            </a:r>
            <a:endParaRPr lang="en-US" sz="8000" dirty="0">
              <a:solidFill>
                <a:srgbClr val="FFC00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29655" y="164982"/>
            <a:ext cx="7732690" cy="1036850"/>
          </a:xfrm>
        </p:spPr>
        <p:txBody>
          <a:bodyPr>
            <a:normAutofit/>
          </a:bodyPr>
          <a:lstStyle/>
          <a:p>
            <a:pPr algn="ctr"/>
            <a:r>
              <a:rPr lang="it-IT" sz="4400" noProof="1"/>
              <a:t>Interfaccia grafica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64" y="1850872"/>
            <a:ext cx="3323736" cy="451726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47" y="1706880"/>
            <a:ext cx="2978162" cy="500331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4941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29655" y="164982"/>
            <a:ext cx="7732690" cy="1036850"/>
          </a:xfrm>
        </p:spPr>
        <p:txBody>
          <a:bodyPr>
            <a:normAutofit/>
          </a:bodyPr>
          <a:lstStyle/>
          <a:p>
            <a:pPr algn="ctr"/>
            <a:r>
              <a:rPr lang="it-IT" sz="4400" noProof="1"/>
              <a:t>Interfaccia grafica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06" y="1576529"/>
            <a:ext cx="6363588" cy="522995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2796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29655" y="164982"/>
            <a:ext cx="7732690" cy="1036850"/>
          </a:xfrm>
        </p:spPr>
        <p:txBody>
          <a:bodyPr>
            <a:normAutofit/>
          </a:bodyPr>
          <a:lstStyle/>
          <a:p>
            <a:pPr algn="ctr"/>
            <a:r>
              <a:rPr lang="it-IT" sz="4400" noProof="1"/>
              <a:t>Interfaccia grafica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51" y="1779650"/>
            <a:ext cx="6458898" cy="4042206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59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29655" y="164982"/>
            <a:ext cx="7732690" cy="1036850"/>
          </a:xfrm>
        </p:spPr>
        <p:txBody>
          <a:bodyPr>
            <a:normAutofit/>
          </a:bodyPr>
          <a:lstStyle/>
          <a:p>
            <a:pPr algn="ctr"/>
            <a:r>
              <a:rPr lang="it-IT" sz="4400" noProof="1"/>
              <a:t>Interfaccia grafica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82" y="1648497"/>
            <a:ext cx="7136036" cy="381019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49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4485" y="532059"/>
            <a:ext cx="8046720" cy="1557338"/>
          </a:xfrm>
        </p:spPr>
        <p:txBody>
          <a:bodyPr>
            <a:normAutofit/>
          </a:bodyPr>
          <a:lstStyle/>
          <a:p>
            <a:r>
              <a:rPr lang="it-IT" sz="8000" noProof="1"/>
              <a:t>Classi di Analisi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54485" y="2747784"/>
            <a:ext cx="8046718" cy="35499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noProof="1"/>
              <a:t>Weekly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noProof="1"/>
              <a:t>User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noProof="1"/>
              <a:t>Target Weigth Formula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noProof="1"/>
              <a:t>Diet Calculator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noProof="1"/>
              <a:t>Version and Code Validation</a:t>
            </a:r>
          </a:p>
        </p:txBody>
      </p:sp>
    </p:spTree>
    <p:extLst>
      <p:ext uri="{BB962C8B-B14F-4D97-AF65-F5344CB8AC3E}">
        <p14:creationId xmlns:p14="http://schemas.microsoft.com/office/powerpoint/2010/main" val="238789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6000" noProof="1"/>
              <a:t>…e LA soluzione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83504" y="1705969"/>
            <a:ext cx="11812878" cy="3253489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L’applicativo </a:t>
            </a:r>
            <a:r>
              <a:rPr lang="it-IT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BeautifulWeight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occupa di proporre e gestire diete ad hoc per raggiungere la forma fisica desiderata.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sistema segue l’utente nella sua vita quotidiana proponendogli soluzioni alimentari personalizzate e personalizzabili, utilizzando algoritmi di ultima generazione e in continuo aggiornamento. Il programma supporta la multiutenza e si adatta alle esigenze di tutti gli utilizzatori, consentendo loro di scegliere piatti alternativi e indicare le proprie preferenze alimentari o allergie.</a:t>
            </a:r>
          </a:p>
        </p:txBody>
      </p:sp>
      <p:sp>
        <p:nvSpPr>
          <p:cNvPr id="3" name="Rettangolo 2"/>
          <p:cNvSpPr/>
          <p:nvPr/>
        </p:nvSpPr>
        <p:spPr>
          <a:xfrm>
            <a:off x="397791" y="5373443"/>
            <a:ext cx="11334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800" noProof="1">
                <a:solidFill>
                  <a:schemeClr val="bg2">
                    <a:lumMod val="25000"/>
                  </a:schemeClr>
                </a:solidFill>
                <a:latin typeface="Forte" panose="03060902040502070203" pitchFamily="66" charset="0"/>
              </a:rPr>
              <a:t>BeautifulWeight: siate il vostro io migliore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86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29655" y="164982"/>
            <a:ext cx="7732690" cy="103685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noProof="1"/>
              <a:t>Classi di Analisi – Weekly Menu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6" y="1706656"/>
            <a:ext cx="10289405" cy="496855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" name="Esplosione 2 4"/>
          <p:cNvSpPr/>
          <p:nvPr/>
        </p:nvSpPr>
        <p:spPr>
          <a:xfrm>
            <a:off x="6005849" y="2232894"/>
            <a:ext cx="4146998" cy="271744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6814176" y="3246951"/>
            <a:ext cx="2780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C000"/>
                </a:solidFill>
                <a:latin typeface="Showcard Gothic" panose="04020904020102020604" pitchFamily="82" charset="0"/>
              </a:rPr>
              <a:t>Classe di associazione</a:t>
            </a:r>
            <a:endParaRPr lang="en-US" sz="2400" dirty="0">
              <a:solidFill>
                <a:srgbClr val="FFC00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29655" y="164982"/>
            <a:ext cx="7732690" cy="1036850"/>
          </a:xfrm>
        </p:spPr>
        <p:txBody>
          <a:bodyPr>
            <a:normAutofit/>
          </a:bodyPr>
          <a:lstStyle/>
          <a:p>
            <a:pPr algn="ctr"/>
            <a:r>
              <a:rPr lang="it-IT" sz="4400" noProof="1"/>
              <a:t>Classi di Analisi – User Profile</a:t>
            </a:r>
          </a:p>
        </p:txBody>
      </p:sp>
      <p:pic>
        <p:nvPicPr>
          <p:cNvPr id="3" name="Immagin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2" y="1720626"/>
            <a:ext cx="7913576" cy="483199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9954" y="0"/>
            <a:ext cx="9812091" cy="103685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noProof="1"/>
              <a:t>Classi di Analisi – Target Weight Formula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17" y="1674255"/>
            <a:ext cx="10365164" cy="504933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4113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62686" y="164982"/>
            <a:ext cx="8266627" cy="103685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noProof="1"/>
              <a:t>Classi di Analisi – Diet Calculator</a:t>
            </a:r>
          </a:p>
        </p:txBody>
      </p:sp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6596" y="1883504"/>
            <a:ext cx="10838805" cy="460744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3599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0812" y="113466"/>
            <a:ext cx="11230376" cy="103685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noProof="1"/>
              <a:t>Classi di Analisi – Version and Code Validating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2" y="1903743"/>
            <a:ext cx="11325016" cy="454857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211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4485" y="532059"/>
            <a:ext cx="8046720" cy="1557338"/>
          </a:xfrm>
        </p:spPr>
        <p:txBody>
          <a:bodyPr>
            <a:normAutofit fontScale="90000"/>
          </a:bodyPr>
          <a:lstStyle/>
          <a:p>
            <a:r>
              <a:rPr lang="it-IT" sz="8000" noProof="1"/>
              <a:t>Modello dinamico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54485" y="2825057"/>
            <a:ext cx="8046718" cy="3549985"/>
          </a:xfrm>
        </p:spPr>
        <p:txBody>
          <a:bodyPr>
            <a:normAutofit/>
          </a:bodyPr>
          <a:lstStyle/>
          <a:p>
            <a:r>
              <a:rPr lang="it-IT" sz="3200" noProof="1"/>
              <a:t>Diagramma di sequenza dell’attivazione di un componente grafico che dipende dalla versione in uso</a:t>
            </a:r>
          </a:p>
        </p:txBody>
      </p:sp>
    </p:spTree>
    <p:extLst>
      <p:ext uri="{BB962C8B-B14F-4D97-AF65-F5344CB8AC3E}">
        <p14:creationId xmlns:p14="http://schemas.microsoft.com/office/powerpoint/2010/main" val="275036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0812" y="113466"/>
            <a:ext cx="11230376" cy="103685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noProof="1"/>
              <a:t>Modello dinamico – Diagramma di Sequenza</a:t>
            </a:r>
          </a:p>
        </p:txBody>
      </p:sp>
      <p:pic>
        <p:nvPicPr>
          <p:cNvPr id="5" name="Immagin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52" y="1762723"/>
            <a:ext cx="8039896" cy="485163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1232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4485" y="532059"/>
            <a:ext cx="8046720" cy="1557338"/>
          </a:xfrm>
        </p:spPr>
        <p:txBody>
          <a:bodyPr>
            <a:normAutofit fontScale="90000"/>
          </a:bodyPr>
          <a:lstStyle/>
          <a:p>
            <a:r>
              <a:rPr lang="it-IT" sz="8000" noProof="1"/>
              <a:t>Prototipo running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54487" y="3804425"/>
            <a:ext cx="8046718" cy="950456"/>
          </a:xfrm>
        </p:spPr>
        <p:txBody>
          <a:bodyPr>
            <a:normAutofit/>
          </a:bodyPr>
          <a:lstStyle/>
          <a:p>
            <a:r>
              <a:rPr lang="it-IT" sz="3200" noProof="1"/>
              <a:t>E ora vediamo il prototipo in azione…</a:t>
            </a:r>
          </a:p>
        </p:txBody>
      </p:sp>
    </p:spTree>
    <p:extLst>
      <p:ext uri="{BB962C8B-B14F-4D97-AF65-F5344CB8AC3E}">
        <p14:creationId xmlns:p14="http://schemas.microsoft.com/office/powerpoint/2010/main" val="41543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4485" y="532058"/>
            <a:ext cx="9548614" cy="1515683"/>
          </a:xfrm>
        </p:spPr>
        <p:txBody>
          <a:bodyPr>
            <a:normAutofit/>
          </a:bodyPr>
          <a:lstStyle/>
          <a:p>
            <a:r>
              <a:rPr lang="it-IT" sz="6600" noProof="1"/>
              <a:t>Classi di Progettazione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54485" y="3069756"/>
            <a:ext cx="8046718" cy="354998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noProof="1"/>
              <a:t>Modifiche introdotte alle classi di analisi in seguito al processo di progettazione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noProof="1"/>
              <a:t>Design pattern applicati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noProof="1"/>
              <a:t>Design principles seguiti</a:t>
            </a:r>
          </a:p>
        </p:txBody>
      </p:sp>
    </p:spTree>
    <p:extLst>
      <p:ext uri="{BB962C8B-B14F-4D97-AF65-F5344CB8AC3E}">
        <p14:creationId xmlns:p14="http://schemas.microsoft.com/office/powerpoint/2010/main" val="8056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0812" y="113466"/>
            <a:ext cx="11230376" cy="1036850"/>
          </a:xfrm>
        </p:spPr>
        <p:txBody>
          <a:bodyPr>
            <a:normAutofit/>
          </a:bodyPr>
          <a:lstStyle/>
          <a:p>
            <a:pPr algn="ctr"/>
            <a:r>
              <a:rPr lang="it-IT" sz="4400" noProof="1"/>
              <a:t>Classi di progettazione – User Profile</a:t>
            </a:r>
          </a:p>
        </p:txBody>
      </p:sp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0818" y="1686018"/>
            <a:ext cx="10010364" cy="490131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97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noProof="1"/>
              <a:t>Un po’ di dettagli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23" y="2332896"/>
            <a:ext cx="4131569" cy="4162044"/>
          </a:xfrm>
          <a:prstGeom prst="rect">
            <a:avLst/>
          </a:prstGeom>
          <a:effectLst>
            <a:softEdge rad="203200"/>
          </a:effectLst>
        </p:spPr>
      </p:pic>
      <p:sp>
        <p:nvSpPr>
          <p:cNvPr id="9" name="Fumetto 4 8"/>
          <p:cNvSpPr/>
          <p:nvPr/>
        </p:nvSpPr>
        <p:spPr>
          <a:xfrm>
            <a:off x="1295400" y="1759235"/>
            <a:ext cx="5472753" cy="2238232"/>
          </a:xfrm>
          <a:prstGeom prst="cloudCallout">
            <a:avLst>
              <a:gd name="adj1" fmla="val 92668"/>
              <a:gd name="adj2" fmla="val -5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Interessante questo software…</a:t>
            </a:r>
          </a:p>
          <a:p>
            <a:pPr algn="ctr"/>
            <a:r>
              <a:rPr lang="it-IT" dirty="0"/>
              <a:t>Vediamo un po’ di documentazione.</a:t>
            </a:r>
          </a:p>
          <a:p>
            <a:pPr algn="ctr"/>
            <a:r>
              <a:rPr lang="it-IT" dirty="0"/>
              <a:t>Farà al caso mio?</a:t>
            </a:r>
          </a:p>
        </p:txBody>
      </p:sp>
    </p:spTree>
    <p:extLst>
      <p:ext uri="{BB962C8B-B14F-4D97-AF65-F5344CB8AC3E}">
        <p14:creationId xmlns:p14="http://schemas.microsoft.com/office/powerpoint/2010/main" val="9964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0812" y="113466"/>
            <a:ext cx="11230376" cy="1036850"/>
          </a:xfrm>
        </p:spPr>
        <p:txBody>
          <a:bodyPr>
            <a:normAutofit/>
          </a:bodyPr>
          <a:lstStyle/>
          <a:p>
            <a:pPr algn="ctr"/>
            <a:r>
              <a:rPr lang="it-IT" sz="4400" noProof="1"/>
              <a:t>Classi di progettazione – Version</a:t>
            </a:r>
          </a:p>
        </p:txBody>
      </p:sp>
      <p:pic>
        <p:nvPicPr>
          <p:cNvPr id="3" name="Immagin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15189" y="1772678"/>
            <a:ext cx="9561621" cy="469251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4" name="Esplosione 2 3"/>
          <p:cNvSpPr/>
          <p:nvPr/>
        </p:nvSpPr>
        <p:spPr>
          <a:xfrm>
            <a:off x="8822029" y="3168202"/>
            <a:ext cx="3232597" cy="22924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9595362" y="3950439"/>
            <a:ext cx="1921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C000"/>
                </a:solidFill>
                <a:latin typeface="Showcard Gothic" panose="04020904020102020604" pitchFamily="82" charset="0"/>
              </a:rPr>
              <a:t>Pattern State</a:t>
            </a:r>
            <a:endParaRPr lang="en-US" sz="2400" dirty="0">
              <a:solidFill>
                <a:srgbClr val="FFC00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0812" y="203618"/>
            <a:ext cx="11230376" cy="103685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noProof="1"/>
              <a:t>Classi di progettazione</a:t>
            </a:r>
            <a:br>
              <a:rPr lang="it-IT" sz="4400" noProof="1"/>
            </a:br>
            <a:r>
              <a:rPr lang="it-IT" sz="4400" noProof="1"/>
              <a:t>ingredienti, piatti, menu giornalieri e settimanali</a:t>
            </a:r>
          </a:p>
        </p:txBody>
      </p:sp>
      <p:pic>
        <p:nvPicPr>
          <p:cNvPr id="1026" name="Picture 2" descr="Menu progettazi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04" y="1300766"/>
            <a:ext cx="6016016" cy="548271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losione 2 3"/>
          <p:cNvSpPr/>
          <p:nvPr/>
        </p:nvSpPr>
        <p:spPr>
          <a:xfrm>
            <a:off x="7959145" y="2601527"/>
            <a:ext cx="3232597" cy="22924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8487177" y="3383764"/>
            <a:ext cx="216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C000"/>
                </a:solidFill>
                <a:latin typeface="Showcard Gothic" panose="04020904020102020604" pitchFamily="82" charset="0"/>
              </a:rPr>
              <a:t>Pattern FLYWEIGHT</a:t>
            </a:r>
            <a:endParaRPr lang="en-US" sz="2400" dirty="0">
              <a:solidFill>
                <a:srgbClr val="FFC00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0812" y="113466"/>
            <a:ext cx="11230376" cy="103685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noProof="1"/>
              <a:t>Classi di progettazione – Target Weight Formula</a:t>
            </a:r>
          </a:p>
        </p:txBody>
      </p:sp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6068" y="2155780"/>
            <a:ext cx="4368419" cy="393097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" name="Esplosione 2 4"/>
          <p:cNvSpPr/>
          <p:nvPr/>
        </p:nvSpPr>
        <p:spPr>
          <a:xfrm>
            <a:off x="6941714" y="2369707"/>
            <a:ext cx="4146998" cy="271744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7878830" y="3422401"/>
            <a:ext cx="2780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C000"/>
                </a:solidFill>
                <a:latin typeface="Showcard Gothic" panose="04020904020102020604" pitchFamily="82" charset="0"/>
              </a:rPr>
              <a:t>Pattern STRATEGY</a:t>
            </a:r>
            <a:endParaRPr lang="en-US" sz="2400" dirty="0">
              <a:solidFill>
                <a:srgbClr val="FFC00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5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0812" y="113466"/>
            <a:ext cx="11230376" cy="1036850"/>
          </a:xfrm>
        </p:spPr>
        <p:txBody>
          <a:bodyPr>
            <a:normAutofit/>
          </a:bodyPr>
          <a:lstStyle/>
          <a:p>
            <a:pPr algn="ctr"/>
            <a:r>
              <a:rPr lang="it-IT" sz="4400" noProof="1"/>
              <a:t>Classi di progettazione – Diet Calculator</a:t>
            </a:r>
          </a:p>
        </p:txBody>
      </p:sp>
      <p:sp>
        <p:nvSpPr>
          <p:cNvPr id="5" name="Esplosione 2 4"/>
          <p:cNvSpPr/>
          <p:nvPr/>
        </p:nvSpPr>
        <p:spPr>
          <a:xfrm>
            <a:off x="208209" y="1710456"/>
            <a:ext cx="4146998" cy="271744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1145325" y="2763150"/>
            <a:ext cx="2780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C000"/>
                </a:solidFill>
                <a:latin typeface="Showcard Gothic" panose="04020904020102020604" pitchFamily="82" charset="0"/>
              </a:rPr>
              <a:t>OPEN/CLOSED</a:t>
            </a:r>
          </a:p>
          <a:p>
            <a:r>
              <a:rPr lang="it-IT" sz="2400" dirty="0">
                <a:solidFill>
                  <a:srgbClr val="FFC000"/>
                </a:solidFill>
                <a:latin typeface="Showcard Gothic" panose="04020904020102020604" pitchFamily="82" charset="0"/>
              </a:rPr>
              <a:t>PRINCIPLE</a:t>
            </a:r>
            <a:endParaRPr lang="en-US" sz="2400" dirty="0">
              <a:solidFill>
                <a:srgbClr val="FFC000"/>
              </a:solidFill>
              <a:latin typeface="Showcard Gothic" panose="04020904020102020604" pitchFamily="82" charset="0"/>
            </a:endParaRPr>
          </a:p>
        </p:txBody>
      </p:sp>
      <p:pic>
        <p:nvPicPr>
          <p:cNvPr id="7" name="Immagin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56102" y="1898043"/>
            <a:ext cx="5271751" cy="473685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Esplosione 2 7"/>
          <p:cNvSpPr/>
          <p:nvPr/>
        </p:nvSpPr>
        <p:spPr>
          <a:xfrm rot="199550">
            <a:off x="1933771" y="4022548"/>
            <a:ext cx="4146998" cy="271744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/>
          <p:cNvSpPr txBox="1"/>
          <p:nvPr/>
        </p:nvSpPr>
        <p:spPr>
          <a:xfrm rot="21110252">
            <a:off x="2729219" y="4838128"/>
            <a:ext cx="278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C000"/>
                </a:solidFill>
                <a:latin typeface="Showcard Gothic" panose="04020904020102020604" pitchFamily="82" charset="0"/>
              </a:rPr>
              <a:t>DEPENDENCY INVERSION PRINCIPLE</a:t>
            </a:r>
            <a:endParaRPr lang="en-US" sz="2400" dirty="0">
              <a:solidFill>
                <a:srgbClr val="FFC00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1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31" y="2051955"/>
            <a:ext cx="7549398" cy="354296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0812" y="113466"/>
            <a:ext cx="11230376" cy="103685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noProof="1"/>
              <a:t>Classi di progettazione – Contenitore Custom</a:t>
            </a:r>
          </a:p>
        </p:txBody>
      </p:sp>
      <p:sp>
        <p:nvSpPr>
          <p:cNvPr id="5" name="Esplosione 2 4"/>
          <p:cNvSpPr/>
          <p:nvPr/>
        </p:nvSpPr>
        <p:spPr>
          <a:xfrm>
            <a:off x="480812" y="2464714"/>
            <a:ext cx="4146998" cy="271744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1456565" y="3249031"/>
            <a:ext cx="278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C000"/>
                </a:solidFill>
                <a:latin typeface="Showcard Gothic" panose="04020904020102020604" pitchFamily="82" charset="0"/>
              </a:rPr>
              <a:t>Liskov</a:t>
            </a:r>
          </a:p>
          <a:p>
            <a:r>
              <a:rPr lang="it-IT" sz="2400" dirty="0">
                <a:solidFill>
                  <a:srgbClr val="FFC000"/>
                </a:solidFill>
                <a:latin typeface="Showcard Gothic" panose="04020904020102020604" pitchFamily="82" charset="0"/>
              </a:rPr>
              <a:t>Substitution</a:t>
            </a:r>
          </a:p>
          <a:p>
            <a:r>
              <a:rPr lang="it-IT" sz="2400" dirty="0">
                <a:solidFill>
                  <a:srgbClr val="FFC000"/>
                </a:solidFill>
                <a:latin typeface="Showcard Gothic" panose="04020904020102020604" pitchFamily="82" charset="0"/>
              </a:rPr>
              <a:t>PRINCIPLE</a:t>
            </a:r>
            <a:endParaRPr lang="en-US" sz="2400" dirty="0">
              <a:solidFill>
                <a:srgbClr val="FFC00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1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0812" y="113466"/>
            <a:ext cx="11230376" cy="1036850"/>
          </a:xfrm>
        </p:spPr>
        <p:txBody>
          <a:bodyPr>
            <a:normAutofit/>
          </a:bodyPr>
          <a:lstStyle/>
          <a:p>
            <a:pPr algn="ctr"/>
            <a:r>
              <a:rPr lang="it-IT" sz="4400" noProof="1"/>
              <a:t>Classi di progettazione – Persistenza </a:t>
            </a:r>
          </a:p>
        </p:txBody>
      </p:sp>
      <p:pic>
        <p:nvPicPr>
          <p:cNvPr id="7" name="Immagin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769175" y="1759361"/>
            <a:ext cx="7942013" cy="393310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9" name="Esplosione 2 8"/>
          <p:cNvSpPr/>
          <p:nvPr/>
        </p:nvSpPr>
        <p:spPr>
          <a:xfrm>
            <a:off x="360610" y="1759361"/>
            <a:ext cx="3232597" cy="22924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/>
          <p:cNvSpPr txBox="1"/>
          <p:nvPr/>
        </p:nvSpPr>
        <p:spPr>
          <a:xfrm>
            <a:off x="1107583" y="2387051"/>
            <a:ext cx="2167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FFC000"/>
                </a:solidFill>
                <a:latin typeface="Showcard Gothic" panose="04020904020102020604" pitchFamily="82" charset="0"/>
              </a:rPr>
              <a:t>Interface </a:t>
            </a:r>
            <a:r>
              <a:rPr lang="it-IT" sz="2000" dirty="0" err="1">
                <a:solidFill>
                  <a:srgbClr val="FFC000"/>
                </a:solidFill>
                <a:latin typeface="Showcard Gothic" panose="04020904020102020604" pitchFamily="82" charset="0"/>
              </a:rPr>
              <a:t>segregation</a:t>
            </a:r>
            <a:r>
              <a:rPr lang="it-IT" sz="2000" dirty="0">
                <a:solidFill>
                  <a:srgbClr val="FFC000"/>
                </a:solidFill>
                <a:latin typeface="Showcard Gothic" panose="04020904020102020604" pitchFamily="82" charset="0"/>
              </a:rPr>
              <a:t> </a:t>
            </a:r>
            <a:r>
              <a:rPr lang="it-IT" sz="2000" dirty="0" err="1">
                <a:solidFill>
                  <a:srgbClr val="FFC000"/>
                </a:solidFill>
                <a:latin typeface="Showcard Gothic" panose="04020904020102020604" pitchFamily="82" charset="0"/>
              </a:rPr>
              <a:t>principle</a:t>
            </a:r>
            <a:endParaRPr lang="en-US" sz="2000" dirty="0">
              <a:solidFill>
                <a:srgbClr val="FFC000"/>
              </a:solidFill>
              <a:latin typeface="Showcard Gothic" panose="04020904020102020604" pitchFamily="82" charset="0"/>
            </a:endParaRPr>
          </a:p>
        </p:txBody>
      </p:sp>
      <p:sp>
        <p:nvSpPr>
          <p:cNvPr id="11" name="Esplosione 2 10"/>
          <p:cNvSpPr/>
          <p:nvPr/>
        </p:nvSpPr>
        <p:spPr>
          <a:xfrm>
            <a:off x="1107583" y="4237143"/>
            <a:ext cx="3232597" cy="22924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/>
          <p:cNvSpPr txBox="1"/>
          <p:nvPr/>
        </p:nvSpPr>
        <p:spPr>
          <a:xfrm>
            <a:off x="1803041" y="5032259"/>
            <a:ext cx="216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C000"/>
                </a:solidFill>
                <a:latin typeface="Showcard Gothic" panose="04020904020102020604" pitchFamily="82" charset="0"/>
              </a:rPr>
              <a:t>Pattern FACTORY</a:t>
            </a:r>
            <a:endParaRPr lang="en-US" sz="2400" dirty="0">
              <a:solidFill>
                <a:srgbClr val="FFC00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ager progettazi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07" y="1913909"/>
            <a:ext cx="8211091" cy="45126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0812" y="113466"/>
            <a:ext cx="11230376" cy="1036850"/>
          </a:xfrm>
        </p:spPr>
        <p:txBody>
          <a:bodyPr>
            <a:normAutofit/>
          </a:bodyPr>
          <a:lstStyle/>
          <a:p>
            <a:pPr algn="ctr"/>
            <a:r>
              <a:rPr lang="it-IT" sz="4400" noProof="1"/>
              <a:t>Classi di progettazione – Data Manager</a:t>
            </a:r>
          </a:p>
        </p:txBody>
      </p:sp>
      <p:sp>
        <p:nvSpPr>
          <p:cNvPr id="11" name="Esplosione 2 10"/>
          <p:cNvSpPr/>
          <p:nvPr/>
        </p:nvSpPr>
        <p:spPr>
          <a:xfrm>
            <a:off x="206061" y="2331076"/>
            <a:ext cx="3232597" cy="22924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/>
          <p:cNvSpPr txBox="1"/>
          <p:nvPr/>
        </p:nvSpPr>
        <p:spPr>
          <a:xfrm>
            <a:off x="901519" y="3126192"/>
            <a:ext cx="216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C000"/>
                </a:solidFill>
                <a:latin typeface="Showcard Gothic" panose="04020904020102020604" pitchFamily="82" charset="0"/>
              </a:rPr>
              <a:t>Pattern FACTORY</a:t>
            </a:r>
            <a:endParaRPr lang="en-US" sz="2400" dirty="0">
              <a:solidFill>
                <a:srgbClr val="FFC00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4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noProof="1"/>
              <a:t>Tutto finito?</a:t>
            </a:r>
          </a:p>
        </p:txBody>
      </p:sp>
      <p:pic>
        <p:nvPicPr>
          <p:cNvPr id="9" name="Picture 2" descr="http://image.shutterstock.com/z/stock-vector-fat-girl-with-pie-and-slim-after-sport-and-diet-with-apple-9927392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3" t="-869" r="-393" b="6744"/>
          <a:stretch/>
        </p:blipFill>
        <p:spPr bwMode="auto">
          <a:xfrm>
            <a:off x="6476999" y="2299927"/>
            <a:ext cx="1684639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66" b="52765"/>
          <a:stretch/>
        </p:blipFill>
        <p:spPr>
          <a:xfrm>
            <a:off x="4457700" y="2653447"/>
            <a:ext cx="1460500" cy="377398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9" t="22689" b="7148"/>
          <a:stretch/>
        </p:blipFill>
        <p:spPr>
          <a:xfrm>
            <a:off x="1778000" y="2036965"/>
            <a:ext cx="1993900" cy="4390462"/>
          </a:xfrm>
          <a:prstGeom prst="rect">
            <a:avLst/>
          </a:prstGeom>
        </p:spPr>
      </p:pic>
      <p:sp>
        <p:nvSpPr>
          <p:cNvPr id="10" name="Fumetto 2 9"/>
          <p:cNvSpPr/>
          <p:nvPr/>
        </p:nvSpPr>
        <p:spPr>
          <a:xfrm>
            <a:off x="6015337" y="265663"/>
            <a:ext cx="3911600" cy="1138035"/>
          </a:xfrm>
          <a:prstGeom prst="wedgeRoundRectCallout">
            <a:avLst>
              <a:gd name="adj1" fmla="val -118885"/>
              <a:gd name="adj2" fmla="val 137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umetto 2 12"/>
          <p:cNvSpPr/>
          <p:nvPr/>
        </p:nvSpPr>
        <p:spPr>
          <a:xfrm>
            <a:off x="6015337" y="265663"/>
            <a:ext cx="3911600" cy="1138035"/>
          </a:xfrm>
          <a:prstGeom prst="wedgeRoundRectCallout">
            <a:avLst>
              <a:gd name="adj1" fmla="val -60444"/>
              <a:gd name="adj2" fmla="val 190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umetto 2 13"/>
          <p:cNvSpPr/>
          <p:nvPr/>
        </p:nvSpPr>
        <p:spPr>
          <a:xfrm>
            <a:off x="6010874" y="265662"/>
            <a:ext cx="3911600" cy="1138035"/>
          </a:xfrm>
          <a:prstGeom prst="wedgeRoundRectCallout">
            <a:avLst>
              <a:gd name="adj1" fmla="val 1569"/>
              <a:gd name="adj2" fmla="val 131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Ora si che siamo </a:t>
            </a:r>
            <a:r>
              <a:rPr lang="it-IT" b="1" dirty="0">
                <a:solidFill>
                  <a:srgbClr val="FF0000"/>
                </a:solidFill>
              </a:rPr>
              <a:t>BELLI</a:t>
            </a:r>
            <a:r>
              <a:rPr lang="it-IT" dirty="0"/>
              <a:t> e </a:t>
            </a:r>
            <a:r>
              <a:rPr lang="it-IT" b="1" dirty="0">
                <a:solidFill>
                  <a:srgbClr val="FF0000"/>
                </a:solidFill>
              </a:rPr>
              <a:t>MAGRI</a:t>
            </a:r>
          </a:p>
        </p:txBody>
      </p:sp>
    </p:spTree>
    <p:extLst>
      <p:ext uri="{BB962C8B-B14F-4D97-AF65-F5344CB8AC3E}">
        <p14:creationId xmlns:p14="http://schemas.microsoft.com/office/powerpoint/2010/main" val="38669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noProof="1"/>
              <a:t>Un piccolo Easter-Egg!</a:t>
            </a:r>
          </a:p>
        </p:txBody>
      </p:sp>
      <p:sp>
        <p:nvSpPr>
          <p:cNvPr id="10" name="Segnaposto contenuto 2"/>
          <p:cNvSpPr>
            <a:spLocks noGrp="1"/>
          </p:cNvSpPr>
          <p:nvPr>
            <p:ph idx="1"/>
          </p:nvPr>
        </p:nvSpPr>
        <p:spPr>
          <a:xfrm>
            <a:off x="183504" y="1705969"/>
            <a:ext cx="11812878" cy="1011831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BeautifulWeight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premia i suoi clienti più fedeli! Più provi le nostre diete, più aumenti la possibilità di vincere dei viaggi premio!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50" b="52150"/>
          <a:stretch/>
        </p:blipFill>
        <p:spPr>
          <a:xfrm>
            <a:off x="9563100" y="2921000"/>
            <a:ext cx="1333500" cy="3810874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7" r="30681" b="71792"/>
          <a:stretch/>
        </p:blipFill>
        <p:spPr>
          <a:xfrm>
            <a:off x="5860404" y="5892047"/>
            <a:ext cx="1041400" cy="82194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04" y="2754118"/>
            <a:ext cx="6391275" cy="2847975"/>
          </a:xfrm>
          <a:prstGeom prst="rect">
            <a:avLst/>
          </a:prstGeom>
        </p:spPr>
      </p:pic>
      <p:sp>
        <p:nvSpPr>
          <p:cNvPr id="17" name="Fumetto 4 16"/>
          <p:cNvSpPr/>
          <p:nvPr/>
        </p:nvSpPr>
        <p:spPr>
          <a:xfrm>
            <a:off x="6495404" y="4466231"/>
            <a:ext cx="2057400" cy="845908"/>
          </a:xfrm>
          <a:prstGeom prst="cloudCallout">
            <a:avLst>
              <a:gd name="adj1" fmla="val -39968"/>
              <a:gd name="adj2" fmla="val 107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GRRR…</a:t>
            </a:r>
          </a:p>
        </p:txBody>
      </p:sp>
      <p:sp>
        <p:nvSpPr>
          <p:cNvPr id="18" name="Fumetto 3 17"/>
          <p:cNvSpPr/>
          <p:nvPr/>
        </p:nvSpPr>
        <p:spPr>
          <a:xfrm>
            <a:off x="6089943" y="2387600"/>
            <a:ext cx="3467100" cy="1397000"/>
          </a:xfrm>
          <a:prstGeom prst="wedgeEllipseCallout">
            <a:avLst>
              <a:gd name="adj1" fmla="val 57555"/>
              <a:gd name="adj2" fmla="val 29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Abbiamo vinto! Grazie papà, ma a Ibiza ci vado io con le mie amiche!</a:t>
            </a:r>
          </a:p>
        </p:txBody>
      </p:sp>
    </p:spTree>
    <p:extLst>
      <p:ext uri="{BB962C8B-B14F-4D97-AF65-F5344CB8AC3E}">
        <p14:creationId xmlns:p14="http://schemas.microsoft.com/office/powerpoint/2010/main" val="154643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noProof="1"/>
              <a:t>Documento dei requisiti 1/6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83504" y="1705968"/>
            <a:ext cx="11812878" cy="491319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it-IT" dirty="0"/>
              <a:t>Si vuole realizzare una piattaforma software per distribuire servizi dietetici. L’azienda intende distribuire l’applicazione </a:t>
            </a:r>
            <a:r>
              <a:rPr lang="it-IT" dirty="0">
                <a:solidFill>
                  <a:srgbClr val="FF0000"/>
                </a:solidFill>
              </a:rPr>
              <a:t>in più versioni</a:t>
            </a:r>
            <a:r>
              <a:rPr lang="it-IT" dirty="0"/>
              <a:t>     iniziando da una versione gratuita che permette l’utilizzo da parte di un solo utente e impone altre restrizioni sull’uso, e una versione a pagamento che permette di aggiungere più utenti e sfruttare tutti i servizi.</a:t>
            </a:r>
          </a:p>
          <a:p>
            <a:pPr algn="just"/>
            <a:r>
              <a:rPr lang="it-IT" dirty="0"/>
              <a:t>Alla creazione di ogni profilo utente è richiesta la compilazione di una scheda anagrafica e fisiologica contenente:</a:t>
            </a:r>
          </a:p>
          <a:p>
            <a:pPr lvl="1" algn="just"/>
            <a:r>
              <a:rPr lang="it-IT" dirty="0"/>
              <a:t>Nome</a:t>
            </a:r>
          </a:p>
          <a:p>
            <a:pPr lvl="1" algn="just"/>
            <a:r>
              <a:rPr lang="it-IT" dirty="0"/>
              <a:t>Cognome</a:t>
            </a:r>
          </a:p>
          <a:p>
            <a:pPr lvl="1" algn="just"/>
            <a:r>
              <a:rPr lang="it-IT" dirty="0"/>
              <a:t>Data di nascita</a:t>
            </a:r>
          </a:p>
          <a:p>
            <a:pPr lvl="1" algn="just"/>
            <a:r>
              <a:rPr lang="it-IT" dirty="0"/>
              <a:t>Peso</a:t>
            </a:r>
          </a:p>
          <a:p>
            <a:pPr lvl="1" algn="just"/>
            <a:r>
              <a:rPr lang="it-IT" dirty="0"/>
              <a:t>Altezza</a:t>
            </a:r>
          </a:p>
          <a:p>
            <a:pPr lvl="1" algn="just"/>
            <a:r>
              <a:rPr lang="it-IT" dirty="0"/>
              <a:t>Sesso</a:t>
            </a:r>
          </a:p>
          <a:p>
            <a:pPr lvl="1" algn="just"/>
            <a:r>
              <a:rPr lang="it-IT" dirty="0"/>
              <a:t>Ore di lavoro settimanale</a:t>
            </a:r>
          </a:p>
          <a:p>
            <a:pPr lvl="1" algn="just"/>
            <a:r>
              <a:rPr lang="it-IT" dirty="0"/>
              <a:t>Carico lavorativo (scala 1-5 tra lavoro di scrivania e lavoro manuale intenso)</a:t>
            </a:r>
          </a:p>
          <a:p>
            <a:pPr lvl="1" algn="just"/>
            <a:r>
              <a:rPr lang="it-IT" dirty="0"/>
              <a:t>Ore di attività sportiva settimanale</a:t>
            </a:r>
          </a:p>
          <a:p>
            <a:pPr lvl="1" algn="just"/>
            <a:r>
              <a:rPr lang="it-IT" dirty="0"/>
              <a:t>Carico sportivo (scala 1-5 di intensità agonistica)</a:t>
            </a:r>
            <a:endParaRPr lang="it-IT" noProof="1"/>
          </a:p>
        </p:txBody>
      </p:sp>
      <p:sp>
        <p:nvSpPr>
          <p:cNvPr id="3" name="Stella a 5 punte 2"/>
          <p:cNvSpPr/>
          <p:nvPr/>
        </p:nvSpPr>
        <p:spPr>
          <a:xfrm>
            <a:off x="5120638" y="1941337"/>
            <a:ext cx="267286" cy="211016"/>
          </a:xfrm>
          <a:prstGeom prst="star5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65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noProof="1"/>
              <a:t>Documento dei requisiti 2/6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89561" y="1751309"/>
            <a:ext cx="11812878" cy="3099660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Nella versione </a:t>
            </a:r>
            <a:r>
              <a:rPr lang="it-IT" i="1" dirty="0"/>
              <a:t>premium</a:t>
            </a:r>
            <a:r>
              <a:rPr lang="it-IT" dirty="0"/>
              <a:t> è inoltre possibile specificare:</a:t>
            </a:r>
          </a:p>
          <a:p>
            <a:pPr lvl="0" algn="just"/>
            <a:r>
              <a:rPr lang="it-IT" i="1" dirty="0"/>
              <a:t>Obiettivo della dieta:</a:t>
            </a:r>
            <a:r>
              <a:rPr lang="it-IT" dirty="0"/>
              <a:t> a scelta tra mantenimento peso, aumento massa muscolare, perdita di peso, definizione muscolare (nella versione standard viene permesso di utilizzare unicamente l’obiettivo perdita di peso).</a:t>
            </a:r>
          </a:p>
          <a:p>
            <a:pPr lvl="0" algn="just"/>
            <a:r>
              <a:rPr lang="it-IT" i="1" dirty="0"/>
              <a:t>Preferenze alimentari:</a:t>
            </a:r>
            <a:r>
              <a:rPr lang="it-IT" dirty="0"/>
              <a:t> in termini di ingredienti da escludere dal calcolo della dieta a seguito di gusti alimentari o intolleranze (nella versione standard sono considerati tutti gli ingredienti in archivio).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496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27" y="4452950"/>
            <a:ext cx="4415000" cy="2053488"/>
          </a:xfrm>
          <a:prstGeom prst="rect">
            <a:avLst/>
          </a:prstGeom>
          <a:scene3d>
            <a:camera prst="orthographicFront"/>
            <a:lightRig rig="sunset" dir="t">
              <a:rot lat="0" lon="0" rev="4200000"/>
            </a:lightRig>
          </a:scene3d>
          <a:sp3d contourW="12700">
            <a:bevelT w="184150" h="120650" prst="angle"/>
            <a:contourClr>
              <a:schemeClr val="accent2"/>
            </a:contourClr>
          </a:sp3d>
        </p:spPr>
      </p:pic>
    </p:spTree>
    <p:extLst>
      <p:ext uri="{BB962C8B-B14F-4D97-AF65-F5344CB8AC3E}">
        <p14:creationId xmlns:p14="http://schemas.microsoft.com/office/powerpoint/2010/main" val="404719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noProof="1"/>
              <a:t>Documento dei requisiti 3/6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83504" y="1705968"/>
            <a:ext cx="11812878" cy="4913195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dirty="0"/>
              <a:t>In base ai dati contenuti nel profilo utente il sistema calcola automaticamente il peso forma ideale in base a una formula. La formula attualmente utilizzata per il calcolo del peso forma è la </a:t>
            </a:r>
            <a:r>
              <a:rPr lang="it-IT" i="1" dirty="0">
                <a:solidFill>
                  <a:srgbClr val="FF0000"/>
                </a:solidFill>
              </a:rPr>
              <a:t>formula di </a:t>
            </a:r>
            <a:r>
              <a:rPr lang="it-IT" i="1" dirty="0" err="1">
                <a:solidFill>
                  <a:srgbClr val="FF0000"/>
                </a:solidFill>
              </a:rPr>
              <a:t>Keyes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Essendo il software destinato ad un utilizzo privato o familiare non è necessario introdurre forme di privacy nella gestione dei vari profili; ogni utilizzatore deve quindi poter gestire un qualsiasi profilo inserito nel sistema in termini di visualizzazione, modifica, cancellazione e creazione.</a:t>
            </a:r>
          </a:p>
          <a:p>
            <a:pPr algn="just"/>
            <a:r>
              <a:rPr lang="it-IT" dirty="0"/>
              <a:t>Il software deve essere distribuito nella sua versione gratuita, con eventuale </a:t>
            </a:r>
            <a:r>
              <a:rPr lang="it-IT" i="1" dirty="0"/>
              <a:t>upgrade</a:t>
            </a:r>
            <a:r>
              <a:rPr lang="it-IT" dirty="0"/>
              <a:t> per sbloccare ulteriori funzioni effettuabile direttamente </a:t>
            </a:r>
            <a:r>
              <a:rPr lang="it-IT" i="1" dirty="0"/>
              <a:t>in-</a:t>
            </a:r>
            <a:r>
              <a:rPr lang="it-IT" i="1" dirty="0" err="1"/>
              <a:t>app</a:t>
            </a:r>
            <a:r>
              <a:rPr lang="it-IT" i="1" dirty="0"/>
              <a:t>.</a:t>
            </a:r>
            <a:r>
              <a:rPr lang="it-IT" dirty="0"/>
              <a:t> Ogni licenza è permanente. Non è possibile effettuare </a:t>
            </a:r>
            <a:r>
              <a:rPr lang="it-IT" i="1" dirty="0"/>
              <a:t>downgrade.</a:t>
            </a:r>
            <a:endParaRPr lang="it-IT" dirty="0"/>
          </a:p>
          <a:p>
            <a:pPr algn="just"/>
            <a:r>
              <a:rPr lang="it-IT" dirty="0"/>
              <a:t>Il meccanismo di upgrade avviene tramite l’inserimento e la validazione di un codice segreto, fornito all’utente in maniera esterna all’applicativo (ad esempio per email a seguito di un pagamento, oppure sotto forma di coupon gratuito). Se la validazione del codice inserito ha successo, la nuova versione è sbloccata.</a:t>
            </a:r>
          </a:p>
        </p:txBody>
      </p:sp>
      <p:sp>
        <p:nvSpPr>
          <p:cNvPr id="4" name="Stella a 5 punte 3"/>
          <p:cNvSpPr/>
          <p:nvPr/>
        </p:nvSpPr>
        <p:spPr>
          <a:xfrm>
            <a:off x="5357443" y="2332887"/>
            <a:ext cx="267286" cy="211016"/>
          </a:xfrm>
          <a:prstGeom prst="star5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8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noProof="1"/>
              <a:t>Documento dei requisiti 4/6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83504" y="1705969"/>
            <a:ext cx="11812878" cy="2250728"/>
          </a:xfrm>
        </p:spPr>
        <p:txBody>
          <a:bodyPr>
            <a:normAutofit/>
          </a:bodyPr>
          <a:lstStyle/>
          <a:p>
            <a:pPr algn="just"/>
            <a:r>
              <a:rPr lang="it-IT" sz="2000" dirty="0"/>
              <a:t>Per ogni profilo utente è possibile calcolare un menù settimanale basato su una certa tipologia di dieta. L’azienda dispone di diverse tipologie di dieta, compatibili o meno con i vari obiettivi. Si garantisce che per ogni obiettivo sia sempre disponibile almeno una dieta mirata al suo raggiungimento. Indipendentemente dalla versione, è sempre possibile scegliere la dieta desiderata fra quelle compatibili con l’obiettivo inserito.</a:t>
            </a:r>
          </a:p>
          <a:p>
            <a:pPr algn="just"/>
            <a:r>
              <a:rPr lang="it-IT" sz="2000" dirty="0"/>
              <a:t>In seguito è riportato l’elenco delle diete attualmente supportate dall’azienda, unitamente alle compatibilità con gli obiettivi.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17331"/>
              </p:ext>
            </p:extLst>
          </p:nvPr>
        </p:nvGraphicFramePr>
        <p:xfrm>
          <a:off x="2688611" y="3956697"/>
          <a:ext cx="6826712" cy="2777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Mantenimento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Massa muscolare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Perdita di peso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Definizione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Dieta a zona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Dieta a punti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Dieta a kcal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Dieta </a:t>
                      </a:r>
                      <a:r>
                        <a:rPr lang="it-IT" sz="1100" dirty="0" err="1">
                          <a:effectLst/>
                        </a:rPr>
                        <a:t>Dukan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Dieta dissociata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Crono dieta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Dieta ipocalorica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Dieta vegana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81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noProof="1"/>
              <a:t>Documento dei requisiti 5/6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83504" y="1705968"/>
            <a:ext cx="11812878" cy="4913195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Gli algoritmi per il calcolo delle diete sono proprietari e sviluppati internamente all’azienda utilizzando il </a:t>
            </a:r>
            <a:r>
              <a:rPr lang="it-IT" dirty="0" err="1"/>
              <a:t>framework</a:t>
            </a:r>
            <a:r>
              <a:rPr lang="it-IT" dirty="0"/>
              <a:t> .NET e distribuite sotto forma di librerie a caricamento dinamico. Al fine di permettere il </a:t>
            </a:r>
            <a:r>
              <a:rPr lang="it-IT" i="1" dirty="0" err="1"/>
              <a:t>testing</a:t>
            </a:r>
            <a:r>
              <a:rPr lang="it-IT" dirty="0"/>
              <a:t> del software l’azienda mette a disposizione alcuni algoritmi di prova. Si prevede che in futuro possano essere aggiunte </a:t>
            </a:r>
            <a:r>
              <a:rPr lang="it-IT" dirty="0">
                <a:solidFill>
                  <a:srgbClr val="FF0000"/>
                </a:solidFill>
              </a:rPr>
              <a:t>nuove tipologie di dieta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Nella versione standard sono forniti i servizi di </a:t>
            </a:r>
            <a:r>
              <a:rPr lang="it-IT" i="1" dirty="0"/>
              <a:t>calcolo</a:t>
            </a:r>
            <a:r>
              <a:rPr lang="it-IT" dirty="0"/>
              <a:t> di un nuovo menù settimanale (che eventualmente sovrascrive il precedente) e di </a:t>
            </a:r>
            <a:r>
              <a:rPr lang="it-IT" i="1" dirty="0"/>
              <a:t>visualizzazione</a:t>
            </a:r>
            <a:r>
              <a:rPr lang="it-IT" dirty="0"/>
              <a:t> di peso forma e dieta corrente; nella versione premium è inoltre possibile </a:t>
            </a:r>
            <a:r>
              <a:rPr lang="it-IT" i="1" dirty="0"/>
              <a:t>visualizzare</a:t>
            </a:r>
            <a:r>
              <a:rPr lang="it-IT" dirty="0"/>
              <a:t> il pasto successivo in base a ora e giorno della settimana e </a:t>
            </a:r>
            <a:r>
              <a:rPr lang="it-IT" i="1" dirty="0"/>
              <a:t>sostituire un piatto</a:t>
            </a:r>
            <a:r>
              <a:rPr lang="it-IT" dirty="0"/>
              <a:t> del menù settimanale con uno equivalente.</a:t>
            </a:r>
          </a:p>
        </p:txBody>
      </p:sp>
      <p:sp>
        <p:nvSpPr>
          <p:cNvPr id="4" name="Stella a 5 punte 3"/>
          <p:cNvSpPr/>
          <p:nvPr/>
        </p:nvSpPr>
        <p:spPr>
          <a:xfrm>
            <a:off x="5118292" y="3106610"/>
            <a:ext cx="267286" cy="211016"/>
          </a:xfrm>
          <a:prstGeom prst="star5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44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7A6E5040-8EAE-45B4-AF09-110AB662A239}" vid="{86B03AB5-A2FA-4BBD-A23D-F373B41E44C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1278</Words>
  <Application>Microsoft Office PowerPoint</Application>
  <PresentationFormat>Widescreen</PresentationFormat>
  <Paragraphs>179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7" baseType="lpstr">
      <vt:lpstr>Arial</vt:lpstr>
      <vt:lpstr>Book Antiqua</vt:lpstr>
      <vt:lpstr>Calibri</vt:lpstr>
      <vt:lpstr>Corbel</vt:lpstr>
      <vt:lpstr>Forte</vt:lpstr>
      <vt:lpstr>Showcard Gothic</vt:lpstr>
      <vt:lpstr>Times New Roman</vt:lpstr>
      <vt:lpstr>Wingdings</vt:lpstr>
      <vt:lpstr>Sales Direction 16X9</vt:lpstr>
      <vt:lpstr>BeautifulWeight </vt:lpstr>
      <vt:lpstr>Un problema comune…</vt:lpstr>
      <vt:lpstr>…e LA soluzione</vt:lpstr>
      <vt:lpstr>Un po’ di dettagli</vt:lpstr>
      <vt:lpstr>Documento dei requisiti 1/6</vt:lpstr>
      <vt:lpstr>Documento dei requisiti 2/6</vt:lpstr>
      <vt:lpstr>Documento dei requisiti 3/6</vt:lpstr>
      <vt:lpstr>Documento dei requisiti 4/6</vt:lpstr>
      <vt:lpstr>Documento dei requisiti 5/6</vt:lpstr>
      <vt:lpstr>Documento dei requisiti 6/6</vt:lpstr>
      <vt:lpstr>Nel classico contesto familiare…</vt:lpstr>
      <vt:lpstr>…l’uomo ha sempre torto</vt:lpstr>
      <vt:lpstr>Casi d’uso</vt:lpstr>
      <vt:lpstr>Vista d’insieme</vt:lpstr>
      <vt:lpstr>Upgrade</vt:lpstr>
      <vt:lpstr>Selezione profilo</vt:lpstr>
      <vt:lpstr>Creazione profilo</vt:lpstr>
      <vt:lpstr>Modifica profilo</vt:lpstr>
      <vt:lpstr>Cancellazione profilo</vt:lpstr>
      <vt:lpstr>Cancellazione dieta</vt:lpstr>
      <vt:lpstr>Sostituzione piatto</vt:lpstr>
      <vt:lpstr>Calcolo dieta</vt:lpstr>
      <vt:lpstr>Iniziamo</vt:lpstr>
      <vt:lpstr>Interfaccia grafica</vt:lpstr>
      <vt:lpstr>Interfaccia grafica</vt:lpstr>
      <vt:lpstr>Interfaccia grafica</vt:lpstr>
      <vt:lpstr>Interfaccia grafica</vt:lpstr>
      <vt:lpstr>Interfaccia grafica</vt:lpstr>
      <vt:lpstr>Classi di Analisi</vt:lpstr>
      <vt:lpstr>Classi di Analisi – Weekly Menu</vt:lpstr>
      <vt:lpstr>Classi di Analisi – User Profile</vt:lpstr>
      <vt:lpstr>Classi di Analisi – Target Weight Formula</vt:lpstr>
      <vt:lpstr>Classi di Analisi – Diet Calculator</vt:lpstr>
      <vt:lpstr>Classi di Analisi – Version and Code Validating</vt:lpstr>
      <vt:lpstr>Modello dinamico</vt:lpstr>
      <vt:lpstr>Modello dinamico – Diagramma di Sequenza</vt:lpstr>
      <vt:lpstr>Prototipo running</vt:lpstr>
      <vt:lpstr>Classi di Progettazione</vt:lpstr>
      <vt:lpstr>Classi di progettazione – User Profile</vt:lpstr>
      <vt:lpstr>Classi di progettazione – Version</vt:lpstr>
      <vt:lpstr>Classi di progettazione ingredienti, piatti, menu giornalieri e settimanali</vt:lpstr>
      <vt:lpstr>Classi di progettazione – Target Weight Formula</vt:lpstr>
      <vt:lpstr>Classi di progettazione – Diet Calculator</vt:lpstr>
      <vt:lpstr>Classi di progettazione – Contenitore Custom</vt:lpstr>
      <vt:lpstr>Classi di progettazione – Persistenza </vt:lpstr>
      <vt:lpstr>Classi di progettazione – Data Manager</vt:lpstr>
      <vt:lpstr>Tutto finito?</vt:lpstr>
      <vt:lpstr>Un piccolo Easter-Egg!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2016-06-20T13:42:16Z</dcterms:created>
  <dcterms:modified xsi:type="dcterms:W3CDTF">2016-06-21T10:24:10Z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