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E602E-D9D3-43C9-8610-D0101FF90D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6FB9-1E3A-4DB2-B2D6-449D744F006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6FB9-1E3A-4DB2-B2D6-449D744F00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0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58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FAA13D-52DC-4E58-B062-987CB0FDDDB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8595C4-AE25-4FA2-B869-FABB21CE6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28399" y="1106312"/>
            <a:ext cx="8574622" cy="2616199"/>
          </a:xfrm>
        </p:spPr>
        <p:txBody>
          <a:bodyPr>
            <a:noAutofit/>
          </a:bodyPr>
          <a:lstStyle/>
          <a:p>
            <a:r>
              <a:rPr lang="it-IT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Sviluppo di un software per l’esecuzione di </a:t>
            </a:r>
            <a:r>
              <a:rPr lang="it-IT" sz="3600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routines</a:t>
            </a:r>
            <a:r>
              <a:rPr lang="it-IT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ed analisi dei dati per l’identificazione del modello matematico di un rotore </a:t>
            </a:r>
            <a:r>
              <a:rPr lang="it-IT" sz="3600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brushless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445456" y="4337460"/>
            <a:ext cx="6057565" cy="2022397"/>
          </a:xfrm>
        </p:spPr>
        <p:txBody>
          <a:bodyPr>
            <a:normAutofit/>
          </a:bodyPr>
          <a:lstStyle/>
          <a:p>
            <a:pPr algn="l"/>
            <a:endParaRPr lang="it-IT" dirty="0" smtClean="0"/>
          </a:p>
          <a:p>
            <a:pPr algn="l"/>
            <a:r>
              <a:rPr lang="it-IT" b="1" dirty="0" smtClean="0"/>
              <a:t>Relazione di tirocinio curriculare</a:t>
            </a:r>
          </a:p>
          <a:p>
            <a:pPr algn="l"/>
            <a:r>
              <a:rPr lang="it-IT" i="1" dirty="0" smtClean="0"/>
              <a:t>Federico Baldassarre</a:t>
            </a:r>
          </a:p>
          <a:p>
            <a:pPr algn="l"/>
            <a:r>
              <a:rPr lang="it-IT" i="1" dirty="0" smtClean="0"/>
              <a:t>Federico Venturini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888406" y="736980"/>
            <a:ext cx="33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Bologna, venerdì 10 giugno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Storyline</a:t>
            </a:r>
            <a:r>
              <a:rPr lang="it-IT" sz="3600" b="1" dirty="0"/>
              <a:t> dei prototipi</a:t>
            </a:r>
            <a:endParaRPr lang="en-US" sz="3600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388778" y="1270946"/>
            <a:ext cx="10018713" cy="965580"/>
          </a:xfrm>
        </p:spPr>
        <p:txBody>
          <a:bodyPr>
            <a:normAutofit/>
          </a:bodyPr>
          <a:lstStyle/>
          <a:p>
            <a:pPr algn="l"/>
            <a:r>
              <a:rPr lang="it-IT" sz="3500" dirty="0"/>
              <a:t>Prototipo </a:t>
            </a:r>
            <a:r>
              <a:rPr lang="it-IT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484314" y="2238230"/>
            <a:ext cx="9923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 smtClean="0"/>
              <a:t>Refactoring</a:t>
            </a:r>
            <a:r>
              <a:rPr lang="it-IT" sz="2800" dirty="0" smtClean="0"/>
              <a:t> completo della business </a:t>
            </a:r>
            <a:r>
              <a:rPr lang="it-IT" sz="2800" dirty="0" err="1" smtClean="0"/>
              <a:t>logic</a:t>
            </a:r>
            <a:r>
              <a:rPr lang="it-IT" sz="2800" dirty="0" smtClean="0"/>
              <a:t> e dei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Architettura a model-</a:t>
            </a:r>
            <a:r>
              <a:rPr lang="it-IT" sz="2800" dirty="0" err="1" smtClean="0"/>
              <a:t>view</a:t>
            </a:r>
            <a:r>
              <a:rPr lang="it-IT" sz="2800" dirty="0" smtClean="0"/>
              <a:t>-controller per rendere semplice lo sviluppo di interfacce grafiche e modelli dei dati intercambiabili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Astrazione dal modello di ESC utilizzato e dai particolari comandi a cui risponde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Astrazione del set di istruzioni inviabili agli ESC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Astrazione delle </a:t>
            </a:r>
            <a:r>
              <a:rPr lang="it-IT" sz="2800" dirty="0" err="1" smtClean="0"/>
              <a:t>routines</a:t>
            </a:r>
            <a:r>
              <a:rPr lang="it-IT" sz="2800" dirty="0" smtClean="0"/>
              <a:t> eseguibili dagli ESC intese come successione di istruzioni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40822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Storyline</a:t>
            </a:r>
            <a:r>
              <a:rPr lang="it-IT" sz="3600" b="1" dirty="0"/>
              <a:t> dei prototipi</a:t>
            </a:r>
            <a:endParaRPr lang="en-US" sz="3600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388778" y="847864"/>
            <a:ext cx="10018713" cy="965580"/>
          </a:xfrm>
        </p:spPr>
        <p:txBody>
          <a:bodyPr>
            <a:normAutofit/>
          </a:bodyPr>
          <a:lstStyle/>
          <a:p>
            <a:pPr algn="l"/>
            <a:r>
              <a:rPr lang="it-IT" sz="3500" dirty="0"/>
              <a:t>Prototipo </a:t>
            </a:r>
            <a:r>
              <a:rPr lang="it-IT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484314" y="1828796"/>
            <a:ext cx="99231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 smtClean="0"/>
              <a:t>Refactoring</a:t>
            </a:r>
            <a:r>
              <a:rPr lang="it-IT" sz="2800" dirty="0" smtClean="0"/>
              <a:t> completo della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Telemetria mostrata in modo semplice come text box aggiornate in </a:t>
            </a:r>
            <a:r>
              <a:rPr lang="it-IT" sz="2800" dirty="0" err="1" smtClean="0"/>
              <a:t>real</a:t>
            </a:r>
            <a:r>
              <a:rPr lang="it-IT" sz="2800" dirty="0" smtClean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Astrazione dei parametri di telemetria e gestione </a:t>
            </a:r>
            <a:r>
              <a:rPr lang="it-IT" sz="2800" dirty="0" err="1" smtClean="0"/>
              <a:t>object-oriented</a:t>
            </a:r>
            <a:r>
              <a:rPr lang="it-IT" sz="2800" dirty="0" smtClean="0"/>
              <a:t> degli stessi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Esportazione in </a:t>
            </a:r>
            <a:r>
              <a:rPr lang="it-IT" sz="2800" dirty="0" err="1" smtClean="0"/>
              <a:t>csv</a:t>
            </a:r>
            <a:r>
              <a:rPr lang="it-IT" sz="2800" dirty="0" smtClean="0"/>
              <a:t> della telemetria e possibilità di svolgere analisi matematiche con </a:t>
            </a:r>
            <a:r>
              <a:rPr lang="it-IT" sz="2800" dirty="0" err="1" smtClean="0"/>
              <a:t>tool</a:t>
            </a:r>
            <a:r>
              <a:rPr lang="it-IT" sz="2800" dirty="0" smtClean="0"/>
              <a:t> esterni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 smtClean="0"/>
              <a:t>Parsing</a:t>
            </a:r>
            <a:r>
              <a:rPr lang="it-IT" sz="2800" dirty="0" smtClean="0"/>
              <a:t> delle </a:t>
            </a:r>
            <a:r>
              <a:rPr lang="it-IT" sz="2800" dirty="0" err="1" smtClean="0"/>
              <a:t>routines</a:t>
            </a:r>
            <a:r>
              <a:rPr lang="it-IT" sz="2800" dirty="0" smtClean="0"/>
              <a:t> da file di testo semplice </a:t>
            </a:r>
            <a:br>
              <a:rPr lang="it-IT" sz="2800" dirty="0" smtClean="0"/>
            </a:br>
            <a:r>
              <a:rPr lang="it-IT" sz="2800" dirty="0" smtClean="0"/>
              <a:t>(alta configurabilità e possibilità di riutilizzo del software </a:t>
            </a:r>
            <a:br>
              <a:rPr lang="it-IT" sz="2800" dirty="0" smtClean="0"/>
            </a:br>
            <a:r>
              <a:rPr lang="it-IT" sz="2800" dirty="0" smtClean="0"/>
              <a:t>per altri scopi)</a:t>
            </a:r>
          </a:p>
        </p:txBody>
      </p:sp>
    </p:spTree>
    <p:extLst>
      <p:ext uri="{BB962C8B-B14F-4D97-AF65-F5344CB8AC3E}">
        <p14:creationId xmlns:p14="http://schemas.microsoft.com/office/powerpoint/2010/main" val="24606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Storyline</a:t>
            </a:r>
            <a:r>
              <a:rPr lang="it-IT" sz="3600" b="1" dirty="0"/>
              <a:t> dei prototipi</a:t>
            </a:r>
            <a:endParaRPr lang="en-US" sz="3600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388778" y="1270946"/>
            <a:ext cx="10018713" cy="965580"/>
          </a:xfrm>
        </p:spPr>
        <p:txBody>
          <a:bodyPr>
            <a:normAutofit/>
          </a:bodyPr>
          <a:lstStyle/>
          <a:p>
            <a:pPr algn="l"/>
            <a:r>
              <a:rPr lang="it-IT" sz="3500" dirty="0"/>
              <a:t>Prototipo </a:t>
            </a:r>
            <a:r>
              <a:rPr lang="it-IT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484314" y="2238230"/>
            <a:ext cx="9747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I</a:t>
            </a:r>
            <a:r>
              <a:rPr lang="it-IT" sz="2800" dirty="0" smtClean="0"/>
              <a:t>nterfaccia grafica per la visualizzazione dei dati in tempo reale usando </a:t>
            </a:r>
            <a:r>
              <a:rPr lang="it-IT" sz="2800" dirty="0" err="1" smtClean="0"/>
              <a:t>JFreeChart</a:t>
            </a:r>
            <a:r>
              <a:rPr lang="it-IT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Astrazione del concetto di Analyzer in maniera analoga a quanto fatto per gli ESC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Caricamento dinamico di modelli di ESC e di Analyzer tramite </a:t>
            </a:r>
            <a:r>
              <a:rPr lang="it-IT" sz="2800" dirty="0" err="1" smtClean="0"/>
              <a:t>Reflection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Ottimizzazione delle classi concrete per l’AutoQuadEsc32 e l’Analyzer richiesto per l’obiettivo iniziale</a:t>
            </a:r>
          </a:p>
        </p:txBody>
      </p:sp>
    </p:spTree>
    <p:extLst>
      <p:ext uri="{BB962C8B-B14F-4D97-AF65-F5344CB8AC3E}">
        <p14:creationId xmlns:p14="http://schemas.microsoft.com/office/powerpoint/2010/main" val="35650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Risultato finale</a:t>
            </a:r>
            <a:endParaRPr lang="en-US" sz="36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b="2956"/>
          <a:stretch/>
        </p:blipFill>
        <p:spPr>
          <a:xfrm>
            <a:off x="2361063" y="1026568"/>
            <a:ext cx="7564458" cy="370920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sellaDiTesto 6"/>
          <p:cNvSpPr txBox="1"/>
          <p:nvPr/>
        </p:nvSpPr>
        <p:spPr>
          <a:xfrm>
            <a:off x="1951630" y="4954138"/>
            <a:ext cx="4026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1. </a:t>
            </a:r>
            <a:r>
              <a:rPr lang="it-IT" i="1" dirty="0"/>
              <a:t>Esecuzione di una routine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1.a Selezione della porta </a:t>
            </a:r>
            <a:r>
              <a:rPr lang="it-IT" dirty="0" smtClean="0"/>
              <a:t>seriale</a:t>
            </a:r>
          </a:p>
          <a:p>
            <a:r>
              <a:rPr lang="it-IT" dirty="0" smtClean="0"/>
              <a:t>1.b </a:t>
            </a:r>
            <a:r>
              <a:rPr lang="it-IT" dirty="0"/>
              <a:t>Selezione del modello di ESC </a:t>
            </a:r>
            <a:endParaRPr lang="it-IT" dirty="0" smtClean="0"/>
          </a:p>
          <a:p>
            <a:r>
              <a:rPr lang="it-IT" dirty="0" smtClean="0"/>
              <a:t>1.c </a:t>
            </a:r>
            <a:r>
              <a:rPr lang="it-IT" dirty="0"/>
              <a:t>Selezione della routine da eseguire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1.d Avvio della routine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426057" y="4954138"/>
            <a:ext cx="5076968" cy="1760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2. </a:t>
            </a:r>
            <a:r>
              <a:rPr lang="it-IT" i="1" dirty="0"/>
              <a:t>Analisi dei dati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2.f Selezione del file dei dati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2.g Selezione del file di parametri per l'analisi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2.h Selezione del tipo di analisi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2.i Avvio dell'analisi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2.j Ricostruzione dei grafici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Risultato finale</a:t>
            </a:r>
            <a:endParaRPr lang="en-US" sz="36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99" y="1146411"/>
            <a:ext cx="9096772" cy="514195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" name="CasellaDiTesto 2"/>
          <p:cNvSpPr txBox="1"/>
          <p:nvPr/>
        </p:nvSpPr>
        <p:spPr>
          <a:xfrm>
            <a:off x="3698543" y="6339703"/>
            <a:ext cx="661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Vista della telemetria durante l’esecuzione di una 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Risultato finale</a:t>
            </a:r>
            <a:endParaRPr lang="en-US" sz="36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36" y="1146411"/>
            <a:ext cx="7923065" cy="439164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CasellaDiTesto 3"/>
          <p:cNvSpPr txBox="1"/>
          <p:nvPr/>
        </p:nvSpPr>
        <p:spPr>
          <a:xfrm>
            <a:off x="3562064" y="5739202"/>
            <a:ext cx="626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Configurazione di parametri aggiuntivi necessari ad un Analyzer, sia in maniera statica da file di testo, che a </a:t>
            </a:r>
            <a:r>
              <a:rPr lang="it-IT" dirty="0" err="1" smtClean="0"/>
              <a:t>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Risultato finale</a:t>
            </a:r>
            <a:endParaRPr lang="en-US" sz="36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16" y="1146411"/>
            <a:ext cx="9383505" cy="434056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CasellaDiTesto 3"/>
          <p:cNvSpPr txBox="1"/>
          <p:nvPr/>
        </p:nvSpPr>
        <p:spPr>
          <a:xfrm>
            <a:off x="3575712" y="5725554"/>
            <a:ext cx="626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Visualizzazione dei risultati di un’analisi, come risultati finali mostrati a video e risultati parziali o aggiuntivi scritti su file </a:t>
            </a:r>
            <a:r>
              <a:rPr lang="it-IT" dirty="0" err="1" smtClean="0"/>
              <a:t>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Paper</a:t>
            </a:r>
            <a:r>
              <a:rPr lang="it-IT" b="1" dirty="0" smtClean="0"/>
              <a:t> e articoli scientifici</a:t>
            </a:r>
            <a:endParaRPr lang="en-US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M. Bangura, H. Lim, H. Kim, and R. </a:t>
            </a:r>
            <a:r>
              <a:rPr lang="en-US" dirty="0" err="1"/>
              <a:t>Mahony</a:t>
            </a:r>
            <a:r>
              <a:rPr lang="en-US" dirty="0"/>
              <a:t>, </a:t>
            </a:r>
            <a:r>
              <a:rPr lang="en-US" dirty="0" smtClean="0"/>
              <a:t>“Aerodynamic </a:t>
            </a:r>
            <a:r>
              <a:rPr lang="en-US" dirty="0"/>
              <a:t>power control for multirotor aerial </a:t>
            </a:r>
            <a:r>
              <a:rPr lang="en-US" dirty="0" smtClean="0"/>
              <a:t>vehicles”, </a:t>
            </a:r>
            <a:r>
              <a:rPr lang="en-US" dirty="0"/>
              <a:t>in </a:t>
            </a:r>
            <a:r>
              <a:rPr lang="en-US" i="1" dirty="0"/>
              <a:t>Robotics and Automation (ICRA), 2014 IEEE International Conference on</a:t>
            </a:r>
            <a:r>
              <a:rPr lang="en-US" dirty="0"/>
              <a:t>, May 2014, pp </a:t>
            </a:r>
            <a:r>
              <a:rPr lang="en-US" dirty="0" smtClean="0"/>
              <a:t>529-536</a:t>
            </a:r>
          </a:p>
          <a:p>
            <a:r>
              <a:rPr lang="en-US" dirty="0"/>
              <a:t>M. </a:t>
            </a:r>
            <a:r>
              <a:rPr lang="en-US" dirty="0" smtClean="0"/>
              <a:t>Bangura and </a:t>
            </a:r>
            <a:r>
              <a:rPr lang="en-US" dirty="0"/>
              <a:t>R. </a:t>
            </a:r>
            <a:r>
              <a:rPr lang="en-US" dirty="0" err="1"/>
              <a:t>Mahony</a:t>
            </a:r>
            <a:r>
              <a:rPr lang="en-US" dirty="0" smtClean="0"/>
              <a:t>, “Nonlinear </a:t>
            </a:r>
            <a:r>
              <a:rPr lang="en-US" dirty="0"/>
              <a:t>Dynamic Modeling for High Performance Control of a Quadrotor”, in </a:t>
            </a:r>
            <a:r>
              <a:rPr lang="en-US" i="1" dirty="0"/>
              <a:t>Proceedings of Australasian Conference on Robotics and Automation, 3-5 Dec 2012, Victoria University of Wellington, New Zealand.</a:t>
            </a:r>
          </a:p>
        </p:txBody>
      </p:sp>
    </p:spTree>
    <p:extLst>
      <p:ext uri="{BB962C8B-B14F-4D97-AF65-F5344CB8AC3E}">
        <p14:creationId xmlns:p14="http://schemas.microsoft.com/office/powerpoint/2010/main" val="32187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30792"/>
            <a:ext cx="10018713" cy="1752599"/>
          </a:xfrm>
        </p:spPr>
        <p:txBody>
          <a:bodyPr/>
          <a:lstStyle/>
          <a:p>
            <a:r>
              <a:rPr lang="it-IT" b="1" dirty="0" smtClean="0"/>
              <a:t>Banco prova e hardware</a:t>
            </a:r>
            <a:endParaRPr lang="en-US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2224585"/>
            <a:ext cx="10018713" cy="3907809"/>
          </a:xfrm>
        </p:spPr>
        <p:txBody>
          <a:bodyPr>
            <a:normAutofit/>
          </a:bodyPr>
          <a:lstStyle/>
          <a:p>
            <a:r>
              <a:rPr lang="it-IT" dirty="0"/>
              <a:t>Rotore T-Motor MT2212 KV750</a:t>
            </a:r>
            <a:endParaRPr lang="en-US" dirty="0"/>
          </a:p>
          <a:p>
            <a:r>
              <a:rPr lang="it-IT" dirty="0" err="1"/>
              <a:t>Autoquad</a:t>
            </a:r>
            <a:r>
              <a:rPr lang="it-IT" dirty="0"/>
              <a:t> Esc32 </a:t>
            </a:r>
            <a:r>
              <a:rPr lang="it-IT" dirty="0" smtClean="0"/>
              <a:t>v2</a:t>
            </a:r>
            <a:endParaRPr lang="en-US" dirty="0" smtClean="0"/>
          </a:p>
          <a:p>
            <a:r>
              <a:rPr lang="it-IT" dirty="0"/>
              <a:t>Convertitore FTDI-Seriale </a:t>
            </a:r>
            <a:r>
              <a:rPr lang="it-IT" dirty="0" err="1"/>
              <a:t>SparkFun</a:t>
            </a:r>
            <a:r>
              <a:rPr lang="it-IT" dirty="0"/>
              <a:t> FTDI Basic </a:t>
            </a:r>
            <a:r>
              <a:rPr lang="it-IT" dirty="0" err="1"/>
              <a:t>Breakout</a:t>
            </a:r>
            <a:r>
              <a:rPr lang="it-IT" dirty="0"/>
              <a:t> </a:t>
            </a:r>
            <a:r>
              <a:rPr lang="it-IT" dirty="0" smtClean="0"/>
              <a:t>3.3v</a:t>
            </a:r>
          </a:p>
          <a:p>
            <a:r>
              <a:rPr lang="it-IT" dirty="0" smtClean="0"/>
              <a:t>Parametri di connessione per il collegamento FTDI – seriale</a:t>
            </a:r>
          </a:p>
          <a:p>
            <a:pPr lvl="1" fontAlgn="base"/>
            <a:r>
              <a:rPr lang="en-US" dirty="0"/>
              <a:t>Baud rate 230400</a:t>
            </a:r>
            <a:endParaRPr lang="en-US" sz="1400" dirty="0"/>
          </a:p>
          <a:p>
            <a:pPr lvl="1" fontAlgn="base"/>
            <a:r>
              <a:rPr lang="en-US" dirty="0"/>
              <a:t>No bit di </a:t>
            </a:r>
            <a:r>
              <a:rPr lang="en-US" dirty="0" err="1"/>
              <a:t>parità</a:t>
            </a:r>
            <a:endParaRPr lang="en-US" sz="1400" dirty="0"/>
          </a:p>
          <a:p>
            <a:pPr lvl="1" fontAlgn="base"/>
            <a:r>
              <a:rPr lang="en-US" dirty="0"/>
              <a:t>1 bit di stop</a:t>
            </a:r>
            <a:endParaRPr lang="en-US" sz="1400" dirty="0"/>
          </a:p>
          <a:p>
            <a:pPr lvl="1" fontAlgn="base"/>
            <a:r>
              <a:rPr lang="en-US" dirty="0"/>
              <a:t>8 bit di </a:t>
            </a:r>
            <a:r>
              <a:rPr lang="en-US" dirty="0" err="1"/>
              <a:t>dati</a:t>
            </a:r>
            <a:endParaRPr lang="en-US" sz="1400" dirty="0"/>
          </a:p>
          <a:p>
            <a:pPr lvl="1"/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06" y="4599996"/>
            <a:ext cx="3212628" cy="180710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274" y="3733763"/>
            <a:ext cx="1560520" cy="156052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36" y="1568584"/>
            <a:ext cx="2595688" cy="131200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376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IDE e strumenti software</a:t>
            </a:r>
            <a:endParaRPr lang="en-US" sz="3600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388778" y="1270946"/>
            <a:ext cx="10018713" cy="965580"/>
          </a:xfrm>
        </p:spPr>
        <p:txBody>
          <a:bodyPr>
            <a:normAutofit/>
          </a:bodyPr>
          <a:lstStyle/>
          <a:p>
            <a:pPr algn="l"/>
            <a:r>
              <a:rPr lang="it-IT" sz="3500" dirty="0" err="1" smtClean="0"/>
              <a:t>Putty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84314" y="2361062"/>
            <a:ext cx="9923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 smtClean="0"/>
              <a:t>Tool</a:t>
            </a:r>
            <a:r>
              <a:rPr lang="it-IT" sz="2800" dirty="0" smtClean="0"/>
              <a:t> per la comunicazione remota multi-interfaccia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Utilizzato per i primi test di comunicazione con l’ESC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Configurazione dei parametri di comunicazione attraverso porta seriale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4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IDE e strumenti software</a:t>
            </a:r>
            <a:endParaRPr lang="en-US" sz="3600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388778" y="1270946"/>
            <a:ext cx="10018713" cy="965580"/>
          </a:xfrm>
        </p:spPr>
        <p:txBody>
          <a:bodyPr>
            <a:normAutofit/>
          </a:bodyPr>
          <a:lstStyle/>
          <a:p>
            <a:pPr algn="l"/>
            <a:r>
              <a:rPr lang="it-IT" sz="3500" dirty="0" err="1" smtClean="0"/>
              <a:t>Eclipse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84314" y="2361062"/>
            <a:ext cx="99231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Ambiente di sviluppo integrato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Standard ad alta diffusione per progetti personal 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Semplice integrazione con </a:t>
            </a:r>
            <a:r>
              <a:rPr lang="it-IT" sz="2800" dirty="0" err="1" smtClean="0"/>
              <a:t>Git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 smtClean="0"/>
              <a:t>Maven</a:t>
            </a:r>
            <a:r>
              <a:rPr lang="it-IT" sz="2800" dirty="0" smtClean="0"/>
              <a:t> builder integrato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Supporto all’estensione tramite </a:t>
            </a:r>
            <a:r>
              <a:rPr lang="it-IT" sz="2800" dirty="0" err="1" smtClean="0"/>
              <a:t>plugin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Multipiattaforma (Windows e 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Esperienza d’uso derivata dall’utilizzo durante la Triennale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69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IDE e strumenti software</a:t>
            </a:r>
            <a:endParaRPr lang="en-US" sz="3600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388778" y="1270946"/>
            <a:ext cx="10018713" cy="965580"/>
          </a:xfrm>
        </p:spPr>
        <p:txBody>
          <a:bodyPr>
            <a:normAutofit/>
          </a:bodyPr>
          <a:lstStyle/>
          <a:p>
            <a:pPr algn="l"/>
            <a:r>
              <a:rPr lang="it-IT" sz="3500" dirty="0" err="1" smtClean="0"/>
              <a:t>Maven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84314" y="2361062"/>
            <a:ext cx="99231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 smtClean="0"/>
              <a:t>Tool</a:t>
            </a:r>
            <a:r>
              <a:rPr lang="it-IT" sz="2800" dirty="0" smtClean="0"/>
              <a:t> di building </a:t>
            </a:r>
            <a:r>
              <a:rPr lang="it-IT" sz="2800" dirty="0" err="1" smtClean="0"/>
              <a:t>automation</a:t>
            </a:r>
            <a:r>
              <a:rPr lang="it-IT" sz="2800" dirty="0" smtClean="0"/>
              <a:t>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Standard ad alta diffusione per progetti personal 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Learning curve più accentuata rispetto ad altri </a:t>
            </a:r>
            <a:r>
              <a:rPr lang="it-IT" sz="2800" dirty="0" err="1" smtClean="0"/>
              <a:t>tool</a:t>
            </a:r>
            <a:r>
              <a:rPr lang="it-IT" sz="2800" dirty="0" smtClean="0"/>
              <a:t> di </a:t>
            </a:r>
            <a:r>
              <a:rPr lang="it-IT" sz="2800" dirty="0" err="1" smtClean="0"/>
              <a:t>build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Stile dichiarativo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Gestione standardizzata del ciclo di vita progetti software: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it-IT" dirty="0" smtClean="0"/>
              <a:t>Compilazione </a:t>
            </a:r>
            <a:r>
              <a:rPr lang="it-IT" dirty="0"/>
              <a:t>dei sorgenti in codici eseguibili (</a:t>
            </a:r>
            <a:r>
              <a:rPr lang="it-IT" dirty="0" err="1"/>
              <a:t>build</a:t>
            </a:r>
            <a:r>
              <a:rPr lang="it-IT" dirty="0"/>
              <a:t>)</a:t>
            </a: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/>
              <a:t>(test)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Assemblaggio</a:t>
            </a:r>
            <a:r>
              <a:rPr lang="en-US" dirty="0" smtClean="0"/>
              <a:t> e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dipendenze</a:t>
            </a: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Documentazione</a:t>
            </a: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it-IT" dirty="0" smtClean="0"/>
              <a:t>Deployment </a:t>
            </a:r>
            <a:r>
              <a:rPr lang="it-IT" dirty="0"/>
              <a:t>e la relativa configurazione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40052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IDE e strumenti software</a:t>
            </a:r>
            <a:endParaRPr lang="en-US" sz="3600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388778" y="1270946"/>
            <a:ext cx="10018713" cy="965580"/>
          </a:xfrm>
        </p:spPr>
        <p:txBody>
          <a:bodyPr>
            <a:normAutofit/>
          </a:bodyPr>
          <a:lstStyle/>
          <a:p>
            <a:pPr algn="l"/>
            <a:r>
              <a:rPr lang="it-IT" sz="3500" dirty="0" err="1" smtClean="0"/>
              <a:t>Git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84314" y="2361062"/>
            <a:ext cx="9923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Suite </a:t>
            </a:r>
            <a:r>
              <a:rPr lang="it-IT" sz="2800" dirty="0" smtClean="0"/>
              <a:t>open source per</a:t>
            </a:r>
            <a:r>
              <a:rPr lang="it-IT" sz="2800" dirty="0" smtClean="0"/>
              <a:t> </a:t>
            </a:r>
            <a:r>
              <a:rPr lang="it-IT" sz="2800" dirty="0" err="1" smtClean="0"/>
              <a:t>versioning</a:t>
            </a:r>
            <a:r>
              <a:rPr lang="it-IT" sz="2800" dirty="0" smtClean="0"/>
              <a:t> e collaborazione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Standard ad alta diffusione per progetti personal 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Integrato con </a:t>
            </a:r>
            <a:r>
              <a:rPr lang="it-IT" sz="2800" dirty="0" err="1" smtClean="0"/>
              <a:t>GitHub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 smtClean="0"/>
              <a:t>History</a:t>
            </a:r>
            <a:r>
              <a:rPr lang="it-IT" sz="2800" dirty="0" smtClean="0"/>
              <a:t> delle modifiche effettuate al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Concetti di </a:t>
            </a:r>
            <a:r>
              <a:rPr lang="it-IT" sz="2800" dirty="0" err="1" smtClean="0"/>
              <a:t>commit</a:t>
            </a:r>
            <a:r>
              <a:rPr lang="it-IT" sz="2800" dirty="0" smtClean="0"/>
              <a:t>, </a:t>
            </a:r>
            <a:r>
              <a:rPr lang="it-IT" sz="2800" dirty="0" err="1" smtClean="0"/>
              <a:t>branch</a:t>
            </a:r>
            <a:r>
              <a:rPr lang="it-IT" sz="2800" dirty="0" smtClean="0"/>
              <a:t> e tipico </a:t>
            </a:r>
            <a:r>
              <a:rPr lang="it-IT" sz="2800" dirty="0" err="1" smtClean="0"/>
              <a:t>workflow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Conoscenza necessaria in qualsiasi contesto lavorativo futuro</a:t>
            </a:r>
          </a:p>
        </p:txBody>
      </p:sp>
    </p:spTree>
    <p:extLst>
      <p:ext uri="{BB962C8B-B14F-4D97-AF65-F5344CB8AC3E}">
        <p14:creationId xmlns:p14="http://schemas.microsoft.com/office/powerpoint/2010/main" val="10236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IDE e strumenti software</a:t>
            </a:r>
            <a:endParaRPr lang="en-US" sz="36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72562" y="1473958"/>
            <a:ext cx="94422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/>
              <a:t>RxTx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Libreria di comunicazione seriale 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Immediata integrazione con Linux</a:t>
            </a:r>
          </a:p>
          <a:p>
            <a:endParaRPr lang="it-IT" sz="2800" dirty="0"/>
          </a:p>
          <a:p>
            <a:r>
              <a:rPr lang="it-IT" sz="2800" dirty="0" err="1" smtClean="0"/>
              <a:t>JFreeChart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Libreria Java per il </a:t>
            </a:r>
            <a:r>
              <a:rPr lang="it-IT" sz="2800" dirty="0" err="1" smtClean="0"/>
              <a:t>rendering</a:t>
            </a:r>
            <a:r>
              <a:rPr lang="it-IT" sz="2800" dirty="0" smtClean="0"/>
              <a:t> di grafici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Alta </a:t>
            </a:r>
            <a:r>
              <a:rPr lang="it-IT" sz="2800" dirty="0" err="1" smtClean="0"/>
              <a:t>personalizzabilità</a:t>
            </a:r>
            <a:r>
              <a:rPr lang="it-IT" sz="2800" dirty="0" smtClean="0"/>
              <a:t> grazie al vasto numero di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r>
              <a:rPr lang="it-IT" sz="2800" dirty="0" smtClean="0"/>
              <a:t>Apache Math </a:t>
            </a:r>
            <a:r>
              <a:rPr lang="it-IT" sz="2800" dirty="0" err="1" smtClean="0"/>
              <a:t>Commons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Libreria Java open source per l’analisi matematica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13631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4" y="153536"/>
            <a:ext cx="10018711" cy="992875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Storyline</a:t>
            </a:r>
            <a:r>
              <a:rPr lang="it-IT" sz="3600" b="1" dirty="0"/>
              <a:t> dei prototipi</a:t>
            </a:r>
            <a:endParaRPr lang="en-US" sz="3600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636713" y="3282596"/>
            <a:ext cx="10018713" cy="965580"/>
          </a:xfrm>
        </p:spPr>
        <p:txBody>
          <a:bodyPr>
            <a:normAutofit/>
          </a:bodyPr>
          <a:lstStyle/>
          <a:p>
            <a:pPr algn="l"/>
            <a:r>
              <a:rPr lang="it-IT" sz="3500" dirty="0" smtClean="0"/>
              <a:t>Prototipo </a:t>
            </a:r>
            <a:r>
              <a:rPr lang="it-IT" sz="33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6712" y="4029684"/>
            <a:ext cx="99231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Semplice interfaccia grafica con scelta della porta e pulsante di avvio, output non formattato su text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Set di istruzioni hard </a:t>
            </a:r>
            <a:r>
              <a:rPr lang="it-IT" sz="2800" dirty="0" err="1" smtClean="0"/>
              <a:t>coded</a:t>
            </a:r>
            <a:r>
              <a:rPr lang="it-IT" sz="2800" dirty="0" smtClean="0"/>
              <a:t> nel sorgente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Gestione a interrupt estremamente inefficiente, si passa a una gestione a polling</a:t>
            </a:r>
          </a:p>
        </p:txBody>
      </p:sp>
      <p:sp>
        <p:nvSpPr>
          <p:cNvPr id="6" name="Segnaposto testo 3"/>
          <p:cNvSpPr txBox="1">
            <a:spLocks/>
          </p:cNvSpPr>
          <p:nvPr/>
        </p:nvSpPr>
        <p:spPr>
          <a:xfrm>
            <a:off x="1636713" y="878447"/>
            <a:ext cx="10018713" cy="96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3500" dirty="0" smtClean="0"/>
              <a:t>Prototipo </a:t>
            </a:r>
            <a:r>
              <a:rPr lang="it-IT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36712" y="1641206"/>
            <a:ext cx="9923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Interfaccia da linea di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Possibilità di inviare comandi all’ESC come da </a:t>
            </a:r>
            <a:r>
              <a:rPr lang="it-IT" sz="2800" dirty="0" err="1" smtClean="0"/>
              <a:t>Putty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Gestione a interrupt dell’input dall’ESC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 smtClean="0"/>
              <a:t>Ridirezione</a:t>
            </a:r>
            <a:r>
              <a:rPr lang="it-IT" sz="2800" dirty="0" smtClean="0"/>
              <a:t> della telemetria </a:t>
            </a:r>
            <a:r>
              <a:rPr lang="it-IT" sz="2800" i="1" dirty="0" err="1" smtClean="0"/>
              <a:t>as</a:t>
            </a:r>
            <a:r>
              <a:rPr lang="it-IT" sz="2800" i="1" dirty="0" smtClean="0"/>
              <a:t> </a:t>
            </a:r>
            <a:r>
              <a:rPr lang="it-IT" sz="2800" i="1" dirty="0" err="1" smtClean="0"/>
              <a:t>is</a:t>
            </a:r>
            <a:r>
              <a:rPr lang="it-IT" sz="2800" i="1" dirty="0" smtClean="0"/>
              <a:t> </a:t>
            </a:r>
            <a:r>
              <a:rPr lang="it-IT" sz="2800" dirty="0" smtClean="0"/>
              <a:t>su file </a:t>
            </a:r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6996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249</TotalTime>
  <Words>632</Words>
  <Application>Microsoft Office PowerPoint</Application>
  <PresentationFormat>Widescreen</PresentationFormat>
  <Paragraphs>105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Segoe UI Black</vt:lpstr>
      <vt:lpstr>Parallasse</vt:lpstr>
      <vt:lpstr>Sviluppo di un software per l’esecuzione di routines ed analisi dei dati per l’identificazione del modello matematico di un rotore brushless</vt:lpstr>
      <vt:lpstr>Paper e articoli scientifici</vt:lpstr>
      <vt:lpstr>Banco prova e hardware</vt:lpstr>
      <vt:lpstr>IDE e strumenti software</vt:lpstr>
      <vt:lpstr>IDE e strumenti software</vt:lpstr>
      <vt:lpstr>IDE e strumenti software</vt:lpstr>
      <vt:lpstr>IDE e strumenti software</vt:lpstr>
      <vt:lpstr>IDE e strumenti software</vt:lpstr>
      <vt:lpstr>Storyline dei prototipi</vt:lpstr>
      <vt:lpstr>Storyline dei prototipi</vt:lpstr>
      <vt:lpstr>Storyline dei prototipi</vt:lpstr>
      <vt:lpstr>Storyline dei prototipi</vt:lpstr>
      <vt:lpstr>Risultato finale</vt:lpstr>
      <vt:lpstr>Risultato finale</vt:lpstr>
      <vt:lpstr>Risultato finale</vt:lpstr>
      <vt:lpstr>Risultato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Sviluppo di un software per l’esecuzione di routines ed analisi dei dati per l’identificazione del modello matematico di un rotore brushless</dc:title>
  <dc:creator>Federico B</dc:creator>
  <cp:lastModifiedBy>Federico B</cp:lastModifiedBy>
  <cp:revision>12</cp:revision>
  <dcterms:created xsi:type="dcterms:W3CDTF">2016-06-09T12:50:31Z</dcterms:created>
  <dcterms:modified xsi:type="dcterms:W3CDTF">2016-06-09T17:00:01Z</dcterms:modified>
</cp:coreProperties>
</file>