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56EF-671A-4860-AC29-221E25E8CAC6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7751-A2A9-4EBE-9655-D73A85AAB3B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56EF-671A-4860-AC29-221E25E8CAC6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7751-A2A9-4EBE-9655-D73A85AAB3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56EF-671A-4860-AC29-221E25E8CAC6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7751-A2A9-4EBE-9655-D73A85AAB3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56EF-671A-4860-AC29-221E25E8CAC6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7751-A2A9-4EBE-9655-D73A85AAB3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56EF-671A-4860-AC29-221E25E8CAC6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7751-A2A9-4EBE-9655-D73A85AAB3B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56EF-671A-4860-AC29-221E25E8CAC6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7751-A2A9-4EBE-9655-D73A85AAB3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56EF-671A-4860-AC29-221E25E8CAC6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7751-A2A9-4EBE-9655-D73A85AAB3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56EF-671A-4860-AC29-221E25E8CAC6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7751-A2A9-4EBE-9655-D73A85AAB3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56EF-671A-4860-AC29-221E25E8CAC6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7751-A2A9-4EBE-9655-D73A85AAB3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56EF-671A-4860-AC29-221E25E8CAC6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7751-A2A9-4EBE-9655-D73A85AAB3B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E7D56EF-671A-4860-AC29-221E25E8CAC6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E537751-A2A9-4EBE-9655-D73A85AAB3B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E7D56EF-671A-4860-AC29-221E25E8CAC6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E537751-A2A9-4EBE-9655-D73A85AAB3B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predict-employee-turnover-with-python-da4975588aa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Employee Attrition Prediction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Baldemar Aguirre Fraire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35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945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Precission and recall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Logistic Regression:</a:t>
            </a:r>
          </a:p>
          <a:p>
            <a:endParaRPr lang="en-US" dirty="0"/>
          </a:p>
          <a:p>
            <a:r>
              <a:rPr lang="en-US" sz="2600" dirty="0" smtClean="0"/>
              <a:t> 		         precision    recall  f1-score   support</a:t>
            </a:r>
          </a:p>
          <a:p>
            <a:endParaRPr lang="en-US" sz="2600" dirty="0" smtClean="0"/>
          </a:p>
          <a:p>
            <a:r>
              <a:rPr lang="en-US" sz="2600" dirty="0" smtClean="0"/>
              <a:t>           0                       0.81        0.92      0.86         3462</a:t>
            </a:r>
          </a:p>
          <a:p>
            <a:r>
              <a:rPr lang="en-US" sz="2600" dirty="0" smtClean="0"/>
              <a:t>           1                       0.51        0.26      0.35         1038</a:t>
            </a:r>
          </a:p>
          <a:p>
            <a:endParaRPr lang="en-US" sz="2600" dirty="0" smtClean="0"/>
          </a:p>
          <a:p>
            <a:r>
              <a:rPr lang="en-US" sz="2600" dirty="0" smtClean="0"/>
              <a:t>    accuracy                                              0.77         4500</a:t>
            </a:r>
          </a:p>
          <a:p>
            <a:r>
              <a:rPr lang="en-US" sz="2600" dirty="0" smtClean="0"/>
              <a:t>   macro avg               0.66        0.59     0.60         4500</a:t>
            </a:r>
          </a:p>
          <a:p>
            <a:r>
              <a:rPr lang="en-US" sz="2600" dirty="0" smtClean="0"/>
              <a:t>weighted avg             0.74        0.77     0.74        4500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1985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7" y="0"/>
            <a:ext cx="9146117" cy="685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649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Precission and recall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Vector Machine:</a:t>
            </a:r>
          </a:p>
          <a:p>
            <a:endParaRPr lang="en-US" dirty="0"/>
          </a:p>
          <a:p>
            <a:r>
              <a:rPr lang="en-US" sz="2600" dirty="0" smtClean="0"/>
              <a:t> 		        precision    recall  f1-score   support</a:t>
            </a:r>
          </a:p>
          <a:p>
            <a:endParaRPr lang="en-US" sz="2600" dirty="0" smtClean="0"/>
          </a:p>
          <a:p>
            <a:r>
              <a:rPr lang="en-US" sz="2600" dirty="0" smtClean="0"/>
              <a:t>           0                      0.95        0.92      0.94         3462</a:t>
            </a:r>
          </a:p>
          <a:p>
            <a:r>
              <a:rPr lang="en-US" sz="2600" dirty="0" smtClean="0"/>
              <a:t>           1                      0.77        0.85      0.81         1038</a:t>
            </a:r>
          </a:p>
          <a:p>
            <a:endParaRPr lang="en-US" sz="2600" dirty="0" smtClean="0"/>
          </a:p>
          <a:p>
            <a:r>
              <a:rPr lang="en-US" sz="2600" dirty="0" smtClean="0"/>
              <a:t>    accuracy                                             0.91         4500</a:t>
            </a:r>
          </a:p>
          <a:p>
            <a:r>
              <a:rPr lang="en-US" sz="2600" dirty="0" smtClean="0"/>
              <a:t>   macro avg              0.86       0.89      0.87         4500</a:t>
            </a:r>
          </a:p>
          <a:p>
            <a:r>
              <a:rPr lang="en-US" sz="2600" dirty="0" smtClean="0"/>
              <a:t>weighted avg            0.91       0.91      0.91         4500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33385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7" y="0"/>
            <a:ext cx="9146117" cy="685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612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Precission and recall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/>
              <a:t>When an employee left, how often </a:t>
            </a:r>
            <a:r>
              <a:rPr lang="en-US" sz="2400" dirty="0" smtClean="0"/>
              <a:t>does the </a:t>
            </a:r>
            <a:r>
              <a:rPr lang="en-US" sz="2400" dirty="0"/>
              <a:t>classifier predict that correctly? This measurement is called “recall</a:t>
            </a:r>
            <a:r>
              <a:rPr lang="en-US" sz="2400" dirty="0" smtClean="0"/>
              <a:t>”; out </a:t>
            </a:r>
            <a:r>
              <a:rPr lang="en-US" sz="2400" dirty="0"/>
              <a:t>of all the turnover cases, random forest correctly retrieved </a:t>
            </a:r>
            <a:r>
              <a:rPr lang="en-US" sz="2400" dirty="0" smtClean="0"/>
              <a:t>997 </a:t>
            </a:r>
            <a:r>
              <a:rPr lang="en-US" sz="2400" dirty="0"/>
              <a:t>out of 1038. This translates to a turnover “recall” of about </a:t>
            </a:r>
            <a:r>
              <a:rPr lang="en-US" sz="2400" dirty="0" smtClean="0"/>
              <a:t>96% </a:t>
            </a:r>
            <a:r>
              <a:rPr lang="en-US" sz="2400" dirty="0"/>
              <a:t>(</a:t>
            </a:r>
            <a:r>
              <a:rPr lang="en-US" sz="2400" dirty="0" smtClean="0"/>
              <a:t>997/1038</a:t>
            </a:r>
            <a:r>
              <a:rPr lang="en-US" sz="2400" dirty="0"/>
              <a:t>), far better than logistic regression (26%) or support vector machines (85</a:t>
            </a:r>
            <a:r>
              <a:rPr lang="en-US" sz="2400" dirty="0" smtClean="0"/>
              <a:t>%).</a:t>
            </a:r>
          </a:p>
          <a:p>
            <a:pPr algn="just"/>
            <a:r>
              <a:rPr lang="en-US" sz="2400" dirty="0" smtClean="0"/>
              <a:t> </a:t>
            </a:r>
            <a:r>
              <a:rPr lang="en-US" sz="2400" dirty="0"/>
              <a:t>When a classifier predicts an employee will leave, how often does that employee actually leave? This measurement is called “precision”. Random forest again outperforms the other two at about </a:t>
            </a:r>
            <a:r>
              <a:rPr lang="en-US" sz="2400" dirty="0" smtClean="0"/>
              <a:t>94% </a:t>
            </a:r>
            <a:r>
              <a:rPr lang="en-US" sz="2400" dirty="0"/>
              <a:t>precision (</a:t>
            </a:r>
            <a:r>
              <a:rPr lang="en-US" sz="2400" dirty="0" smtClean="0"/>
              <a:t>997 </a:t>
            </a:r>
            <a:r>
              <a:rPr lang="en-US" sz="2400" dirty="0"/>
              <a:t>out of </a:t>
            </a:r>
            <a:r>
              <a:rPr lang="en-US" sz="2400" dirty="0" smtClean="0"/>
              <a:t>1056) </a:t>
            </a:r>
            <a:r>
              <a:rPr lang="en-US" sz="2400" dirty="0"/>
              <a:t>with logistic regression at about 51% (273 out of 540), and support vector machine at about 77% (</a:t>
            </a:r>
            <a:r>
              <a:rPr lang="en-US" sz="2400" dirty="0" smtClean="0"/>
              <a:t>887 </a:t>
            </a:r>
            <a:r>
              <a:rPr lang="en-US" sz="2400" dirty="0"/>
              <a:t>out of </a:t>
            </a:r>
            <a:r>
              <a:rPr lang="en-US" sz="2400" dirty="0" smtClean="0"/>
              <a:t>1153).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470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ROC Curve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0" y="1801812"/>
            <a:ext cx="6096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445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ROC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receiver operating characteristic (ROC) curve is another common tool used with binary classifiers. The dotted line represents the ROC curve of a purely random classifier; a good classifier stays as far away from that line as possible (toward the top-left corner).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27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Feature Importance for Random Forest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department_management-0.25%</a:t>
            </a:r>
          </a:p>
          <a:p>
            <a:r>
              <a:rPr lang="en-US" sz="1600" dirty="0" smtClean="0"/>
              <a:t>promotion_last_5years-0.25%</a:t>
            </a:r>
          </a:p>
          <a:p>
            <a:r>
              <a:rPr lang="en-US" sz="1600" dirty="0" smtClean="0"/>
              <a:t>department_hr-0.31%</a:t>
            </a:r>
          </a:p>
          <a:p>
            <a:r>
              <a:rPr lang="en-US" sz="1600" dirty="0" smtClean="0"/>
              <a:t>department_RandD-0.33%</a:t>
            </a:r>
          </a:p>
          <a:p>
            <a:r>
              <a:rPr lang="en-US" sz="1600" dirty="0" smtClean="0"/>
              <a:t>salary_high-0.74%</a:t>
            </a:r>
          </a:p>
          <a:p>
            <a:r>
              <a:rPr lang="en-US" sz="1600" dirty="0" smtClean="0"/>
              <a:t>salary_low-1.11%</a:t>
            </a:r>
          </a:p>
          <a:p>
            <a:r>
              <a:rPr lang="en-US" sz="1600" dirty="0" smtClean="0"/>
              <a:t>Work_accident-1.51%</a:t>
            </a:r>
          </a:p>
          <a:p>
            <a:r>
              <a:rPr lang="en-US" sz="1600" dirty="0" smtClean="0"/>
              <a:t>last_evaluation-18.57%</a:t>
            </a:r>
          </a:p>
          <a:p>
            <a:r>
              <a:rPr lang="en-US" sz="1600" dirty="0" smtClean="0"/>
              <a:t>time_spend_company-26.41%</a:t>
            </a:r>
          </a:p>
          <a:p>
            <a:r>
              <a:rPr lang="en-US" sz="1600" dirty="0" smtClean="0"/>
              <a:t>satisfaction_level-50.52%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According to our Random Forest model, the above shows the most important features which influence whether an employee will leave the company, in ascending order.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658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https://towardsdatascience.com/predict-employee-turnover-with-python-da4975588aa3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3426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/>
              <a:t>The “left” column is the outcome </a:t>
            </a:r>
            <a:r>
              <a:rPr lang="en-US" sz="1800" dirty="0" smtClean="0"/>
              <a:t>variable, 0 is </a:t>
            </a:r>
            <a:r>
              <a:rPr lang="en-US" sz="1800" dirty="0"/>
              <a:t>for employees who </a:t>
            </a:r>
            <a:r>
              <a:rPr lang="en-US" sz="1800" dirty="0" smtClean="0"/>
              <a:t>stayed in </a:t>
            </a:r>
            <a:r>
              <a:rPr lang="en-US" sz="1800" dirty="0"/>
              <a:t>the company and </a:t>
            </a:r>
            <a:r>
              <a:rPr lang="en-US" sz="1800" dirty="0" smtClean="0"/>
              <a:t>1 </a:t>
            </a:r>
            <a:r>
              <a:rPr lang="en-US" sz="1800" dirty="0"/>
              <a:t>for those who didn't.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endParaRPr lang="en-US" sz="2000" dirty="0" smtClean="0"/>
          </a:p>
          <a:p>
            <a:pPr algn="just"/>
            <a:r>
              <a:rPr lang="en-US" sz="1400" dirty="0" smtClean="0"/>
              <a:t> 	satisfaction_level  average_montly_hours  Work_accident  promotion_last_5years</a:t>
            </a:r>
          </a:p>
          <a:p>
            <a:pPr algn="just"/>
            <a:r>
              <a:rPr lang="en-US" sz="1400" dirty="0" smtClean="0"/>
              <a:t>left                                                                                </a:t>
            </a:r>
          </a:p>
          <a:p>
            <a:pPr algn="just"/>
            <a:r>
              <a:rPr lang="en-US" sz="1400" dirty="0" smtClean="0"/>
              <a:t>0               0.666810                      199.060203                    0.175009               0.026251</a:t>
            </a:r>
          </a:p>
          <a:p>
            <a:pPr algn="just"/>
            <a:r>
              <a:rPr lang="en-US" sz="1400" dirty="0" smtClean="0"/>
              <a:t>1               0.440098                      207.419210                    0.047326               0.005321</a:t>
            </a:r>
          </a:p>
          <a:p>
            <a:endParaRPr lang="en-US" sz="1400" dirty="0"/>
          </a:p>
          <a:p>
            <a:pPr algn="just"/>
            <a:r>
              <a:rPr lang="en-US" sz="1800" dirty="0"/>
              <a:t>The average satisfaction level of employees who stayed with the company is higher than that of the employees who left.</a:t>
            </a:r>
            <a:r>
              <a:rPr lang="en-US" sz="1800" dirty="0" smtClean="0"/>
              <a:t> </a:t>
            </a:r>
          </a:p>
          <a:p>
            <a:pPr algn="just"/>
            <a:r>
              <a:rPr lang="en-US" sz="1800" dirty="0"/>
              <a:t>The average monthly work hours of employees who left the company is more than that of the employees who stayed.</a:t>
            </a:r>
            <a:r>
              <a:rPr lang="en-US" sz="1800" dirty="0" smtClean="0"/>
              <a:t> </a:t>
            </a:r>
          </a:p>
          <a:p>
            <a:pPr algn="just"/>
            <a:r>
              <a:rPr lang="en-US" sz="1800" dirty="0"/>
              <a:t>The employees who had workplace accidents are less likely to leave than that of the employee who did not have workplace accidents.</a:t>
            </a:r>
            <a:r>
              <a:rPr lang="en-US" sz="1800" dirty="0" smtClean="0"/>
              <a:t> </a:t>
            </a:r>
          </a:p>
          <a:p>
            <a:pPr algn="just"/>
            <a:r>
              <a:rPr lang="en-US" sz="1800" dirty="0"/>
              <a:t>The employees who were promoted in the last five years are less likely to leave than those who did not get a promotion in the last five years.</a:t>
            </a:r>
            <a:r>
              <a:rPr lang="en-US" sz="1800" dirty="0" smtClean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0347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252728"/>
          </a:xfrm>
        </p:spPr>
        <p:txBody>
          <a:bodyPr/>
          <a:lstStyle/>
          <a:p>
            <a:pPr algn="ctr"/>
            <a:r>
              <a:rPr lang="en-US" dirty="0" smtClean="0"/>
              <a:t>Data Visualization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0" y="1801812"/>
            <a:ext cx="6096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477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Bar chart for employee salary level  and the frequency of turnover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0" y="1801812"/>
            <a:ext cx="6096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68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3" y="-12138"/>
            <a:ext cx="9160184" cy="687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451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Finding </a:t>
            </a:r>
            <a:r>
              <a:rPr lang="en-US" dirty="0"/>
              <a:t>which variables are significant to predict employee </a:t>
            </a:r>
            <a:r>
              <a:rPr lang="en-US" dirty="0" smtClean="0"/>
              <a:t>attrition:</a:t>
            </a:r>
            <a:endParaRPr lang="en-US" sz="1800" dirty="0" smtClean="0"/>
          </a:p>
          <a:p>
            <a:pPr algn="just"/>
            <a:endParaRPr lang="en-US" sz="1800" dirty="0" smtClean="0"/>
          </a:p>
          <a:p>
            <a:pPr algn="just"/>
            <a:endParaRPr lang="en-US" sz="1800" dirty="0" smtClean="0"/>
          </a:p>
          <a:p>
            <a:pPr algn="ctr"/>
            <a:r>
              <a:rPr lang="en-US" sz="2400" b="1" dirty="0" smtClean="0"/>
              <a:t>['satisfaction_level' 'last_evaluation' 'time_spend_company'</a:t>
            </a:r>
          </a:p>
          <a:p>
            <a:pPr algn="ctr"/>
            <a:r>
              <a:rPr lang="en-US" sz="2400" b="1" dirty="0" smtClean="0"/>
              <a:t> 'Work_accident' 'promotion_last_5years' 'department_RandD'</a:t>
            </a:r>
          </a:p>
          <a:p>
            <a:pPr algn="ctr"/>
            <a:r>
              <a:rPr lang="en-US" sz="2400" b="1" dirty="0" smtClean="0"/>
              <a:t> 'department_hr' 'department_management' 'salary_high' 'salary_low']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4174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Machine learning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 smtClean="0"/>
              <a:t>Logistic Regression:</a:t>
            </a:r>
          </a:p>
          <a:p>
            <a:pPr algn="just"/>
            <a:r>
              <a:rPr lang="en-US" dirty="0" smtClean="0"/>
              <a:t>Logistic regression accuracy: 0.771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Random Forest:</a:t>
            </a:r>
          </a:p>
          <a:p>
            <a:pPr algn="just"/>
            <a:r>
              <a:rPr lang="en-US" dirty="0" smtClean="0"/>
              <a:t>Random Forest Accuracy: 0.978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Support Vector Machine:</a:t>
            </a:r>
          </a:p>
          <a:p>
            <a:pPr algn="just"/>
            <a:r>
              <a:rPr lang="en-US" dirty="0" smtClean="0"/>
              <a:t>Support vector machine accuracy: 0.907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2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Cross validation attempts to avoid overfitting while still producing a prediction for each observation dataset.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10-fold cross validation average accuracy: 0.982</a:t>
            </a:r>
          </a:p>
          <a:p>
            <a:endParaRPr lang="en-US" dirty="0"/>
          </a:p>
          <a:p>
            <a:r>
              <a:rPr lang="en-US" dirty="0"/>
              <a:t>The average accuracy remains very close to the Random Forest model accuracy; hence, we can conclude that the model generalizes well.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11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Precission and recall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Random Forest:</a:t>
            </a:r>
          </a:p>
          <a:p>
            <a:endParaRPr lang="en-US" dirty="0"/>
          </a:p>
          <a:p>
            <a:r>
              <a:rPr lang="en-US" sz="2400" dirty="0" smtClean="0"/>
              <a:t> 		           precision    recall  f1-score   support</a:t>
            </a:r>
          </a:p>
          <a:p>
            <a:endParaRPr lang="en-US" sz="2400" dirty="0" smtClean="0"/>
          </a:p>
          <a:p>
            <a:r>
              <a:rPr lang="en-US" sz="2400" dirty="0" smtClean="0"/>
              <a:t>           0                           0.99       0.98      0.99        3462</a:t>
            </a:r>
          </a:p>
          <a:p>
            <a:r>
              <a:rPr lang="en-US" sz="2400" dirty="0" smtClean="0"/>
              <a:t>           1                           0.94       0.96      0.95        1038</a:t>
            </a:r>
          </a:p>
          <a:p>
            <a:endParaRPr lang="en-US" sz="2400" dirty="0" smtClean="0"/>
          </a:p>
          <a:p>
            <a:r>
              <a:rPr lang="en-US" sz="2400" dirty="0" smtClean="0"/>
              <a:t>    accuracy                                                 0.98        4500</a:t>
            </a:r>
          </a:p>
          <a:p>
            <a:r>
              <a:rPr lang="en-US" sz="2400" dirty="0" smtClean="0"/>
              <a:t>   macro avg                   0.97       0.97     0.97         4500</a:t>
            </a:r>
          </a:p>
          <a:p>
            <a:r>
              <a:rPr lang="en-US" sz="2400" dirty="0" smtClean="0"/>
              <a:t>weighted avg                 0.98       0.98     0.98        4500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670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86</TotalTime>
  <Words>396</Words>
  <Application>Microsoft Office PowerPoint</Application>
  <PresentationFormat>On-screen Show (4:3)</PresentationFormat>
  <Paragraphs>92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Module</vt:lpstr>
      <vt:lpstr>Employee Attrition Prediction Model</vt:lpstr>
      <vt:lpstr>Exploratory Data Analysis</vt:lpstr>
      <vt:lpstr>Data Visualization</vt:lpstr>
      <vt:lpstr>Bar chart for employee salary level  and the frequency of turnover</vt:lpstr>
      <vt:lpstr>PowerPoint Presentation</vt:lpstr>
      <vt:lpstr>Feature Selection</vt:lpstr>
      <vt:lpstr>Machine learning models</vt:lpstr>
      <vt:lpstr>Cross Validation</vt:lpstr>
      <vt:lpstr>Precission and recall</vt:lpstr>
      <vt:lpstr>PowerPoint Presentation</vt:lpstr>
      <vt:lpstr>Precission and recall</vt:lpstr>
      <vt:lpstr>PowerPoint Presentation</vt:lpstr>
      <vt:lpstr>Precission and recall</vt:lpstr>
      <vt:lpstr>PowerPoint Presentation</vt:lpstr>
      <vt:lpstr>Precission and recall</vt:lpstr>
      <vt:lpstr>The ROC Curve</vt:lpstr>
      <vt:lpstr>The ROC Curve</vt:lpstr>
      <vt:lpstr>Feature Importance for Random Forest Model</vt:lpstr>
      <vt:lpstr>Reference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 Prediction Model</dc:title>
  <dc:creator>baldeaguirre</dc:creator>
  <cp:lastModifiedBy>baldeaguirre</cp:lastModifiedBy>
  <cp:revision>11</cp:revision>
  <dcterms:created xsi:type="dcterms:W3CDTF">2020-01-05T04:49:45Z</dcterms:created>
  <dcterms:modified xsi:type="dcterms:W3CDTF">2020-01-05T06:16:41Z</dcterms:modified>
</cp:coreProperties>
</file>