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11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rot="10800000" flipH="1">
            <a:off x="0" y="3979800"/>
            <a:ext cx="9144000" cy="28781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>
            <a:off x="0" y="3190900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 rot="10800000" flipH="1">
            <a:off x="0" y="39804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2329190"/>
            <a:ext cx="7772400" cy="1650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888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5883599"/>
            <a:ext cx="9144000" cy="97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526627" y="5094446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rot="10800000">
            <a:off x="4526627" y="5884005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5895635"/>
            <a:ext cx="8229600" cy="673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6676" y="101675"/>
            <a:ext cx="9134130" cy="6739722"/>
          </a:xfrm>
          <a:custGeom>
            <a:avLst/>
            <a:gdLst/>
            <a:ahLst/>
            <a:cxnLst/>
            <a:rect l="0" t="0" r="0" b="0"/>
            <a:pathLst>
              <a:path w="9157023" h="6739723" extrusionOk="0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914400" y="1544715"/>
            <a:ext cx="7315200" cy="11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914400" y="2769833"/>
            <a:ext cx="7315200" cy="353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63500" algn="l" rtl="0">
              <a:spcBef>
                <a:spcPts val="400"/>
              </a:spcBef>
              <a:buClr>
                <a:schemeClr val="lt2"/>
              </a:buClr>
              <a:buFont typeface="Noto Symbol"/>
              <a:buChar char="▪"/>
              <a:defRPr/>
            </a:lvl1pPr>
            <a:lvl2pPr marL="502919" indent="-71119" algn="l" rtl="0">
              <a:spcBef>
                <a:spcPts val="360"/>
              </a:spcBef>
              <a:buClr>
                <a:schemeClr val="lt2"/>
              </a:buClr>
              <a:buFont typeface="Noto Symbol"/>
              <a:buChar char="▪"/>
              <a:defRPr/>
            </a:lvl2pPr>
            <a:lvl3pPr marL="685800" indent="-88900" algn="l" rtl="0">
              <a:spcBef>
                <a:spcPts val="320"/>
              </a:spcBef>
              <a:buClr>
                <a:schemeClr val="lt2"/>
              </a:buClr>
              <a:buFont typeface="Noto Symbol"/>
              <a:buChar char="▪"/>
              <a:defRPr/>
            </a:lvl3pPr>
            <a:lvl4pPr marL="914400" indent="-101600" algn="l" rtl="0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4pPr>
            <a:lvl5pPr marL="1143000" indent="-101600" algn="l" rtl="0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5pPr>
            <a:lvl6pPr marL="1371600" indent="-101600" algn="l" rtl="0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6pPr>
            <a:lvl7pPr marL="1600200" indent="-101600" algn="l" rtl="0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7pPr>
            <a:lvl8pPr marL="1828800" indent="-101600" algn="l" rtl="0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8pPr>
            <a:lvl9pPr marL="2057400" indent="-101600" algn="l" rtl="0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6007689" y="548797"/>
            <a:ext cx="1189200" cy="29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6008687" y="855955"/>
            <a:ext cx="2246399" cy="3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7314414" y="548797"/>
            <a:ext cx="941099" cy="30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ctrTitle"/>
          </p:nvPr>
        </p:nvSpPr>
        <p:spPr>
          <a:xfrm>
            <a:off x="685800" y="2329190"/>
            <a:ext cx="7772400" cy="165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algn="l">
              <a:buClr>
                <a:schemeClr val="lt2"/>
              </a:buClr>
              <a:buSzPct val="25000"/>
            </a:pPr>
            <a:r>
              <a:rPr lang="en-GB" sz="4800" b="0" i="0" u="none" strike="noStrike" cap="none" baseline="0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SHELL</a:t>
            </a:r>
            <a:br>
              <a:rPr lang="en-GB" sz="4800" b="0" i="0" u="none" strike="noStrike" cap="none" baseline="0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UNITY INTRODUCTION</a:t>
            </a:r>
            <a:endParaRPr lang="en-GB" sz="4800" b="0" i="0" u="none" strike="noStrike" cap="none" baseline="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888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2200" i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Arrays, Loops, &amp; Inter-Object Messaging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914400" y="1544715"/>
            <a:ext cx="7315200" cy="11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GB" sz="4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Loop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914400" y="2769833"/>
            <a:ext cx="7315200" cy="3539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" marR="0" lvl="0" indent="-7619" algn="l" rtl="0">
              <a:spcBef>
                <a:spcPts val="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Loops allow programmers to repeat a task (code block) a</a:t>
            </a:r>
            <a:r>
              <a:rPr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ny</a:t>
            </a:r>
            <a: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number of times without having to manually write them over and over.</a:t>
            </a:r>
          </a:p>
          <a:p>
            <a:pPr marL="228600" marR="0" lvl="0" indent="-63500" algn="l" rtl="0">
              <a:spcBef>
                <a:spcPts val="400"/>
              </a:spcBef>
              <a:buClr>
                <a:schemeClr val="lt2"/>
              </a:buClr>
              <a:buFont typeface="Noto Symbol"/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" marR="0" lvl="0" indent="-7619" algn="l" rtl="0">
              <a:spcBef>
                <a:spcPts val="40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There are two types of loop we will use; which one to use depends on a simple question – do you know the exact number of times a task needs to repeat, or is it a matter of repeating indefinitely until the task is done?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914400" y="1544715"/>
            <a:ext cx="7315200" cy="11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GB" sz="4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914400" y="2769833"/>
            <a:ext cx="7315200" cy="3539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" marR="0" lvl="0" indent="-7619" algn="l" rtl="0">
              <a:spcBef>
                <a:spcPts val="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while loop is a loop which continues </a:t>
            </a:r>
            <a:r>
              <a:rPr lang="en-GB" sz="2000" b="1" i="0" u="sng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lang="en-GB" sz="2000" b="0" i="0" u="sng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 certain condition is met</a:t>
            </a:r>
            <a: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The condition is expressed in the same way as the condition </a:t>
            </a:r>
            <a:r>
              <a:rPr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 “if” statement:</a:t>
            </a:r>
            <a:b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GB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GB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someCondition = true;</a:t>
            </a:r>
            <a:br>
              <a:rPr lang="en-GB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GB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while(someCondition)</a:t>
            </a:r>
          </a:p>
          <a:p>
            <a:pPr marL="45720" marR="0" lvl="0" indent="-7619" algn="l" rtl="0">
              <a:spcBef>
                <a:spcPts val="40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GB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Debug.log(“Looping”);</a:t>
            </a:r>
            <a:br>
              <a:rPr lang="en-GB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914400" y="1544715"/>
            <a:ext cx="7315200" cy="11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GB" sz="4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914400" y="2769833"/>
            <a:ext cx="7315200" cy="3539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" marR="0" lvl="0" indent="-7619" algn="l" rtl="0">
              <a:spcBef>
                <a:spcPts val="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That last loop would repeat forever. </a:t>
            </a:r>
            <a: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Obviously infinite loops are bad, as they completely lock up your program until they are terminated by external means.</a:t>
            </a:r>
          </a:p>
          <a:p>
            <a:pPr marL="45720" marR="0" lvl="0" indent="-7619" algn="l" rtl="0">
              <a:spcBef>
                <a:spcPts val="400"/>
              </a:spcBef>
              <a:buClr>
                <a:schemeClr val="lt2"/>
              </a:buClr>
              <a:buFont typeface="Noto Symbol"/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" marR="0" lvl="0" indent="-7619" algn="l" rtl="0">
              <a:spcBef>
                <a:spcPts val="40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more reasonable use might be something like:</a:t>
            </a:r>
            <a:b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0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PseudoCode:</a:t>
            </a:r>
          </a:p>
          <a:p>
            <a:pPr marL="45720" marR="0" lvl="0" indent="-7619" algn="l" rtl="0">
              <a:spcBef>
                <a:spcPts val="40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WHILE two objects are overlapping</a:t>
            </a:r>
            <a:br>
              <a:rPr lang="en-GB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move them 1 unit each </a:t>
            </a:r>
            <a:r>
              <a:rPr lang="en-GB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away from each other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914400" y="1544715"/>
            <a:ext cx="7315200" cy="11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GB" sz="4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914400" y="2769833"/>
            <a:ext cx="7315200" cy="3539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" marR="0" lvl="0" indent="-7619" algn="l" rtl="0">
              <a:spcBef>
                <a:spcPts val="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One of the most common uses for </a:t>
            </a:r>
            <a:r>
              <a:rPr lang="en-GB" sz="2000" b="0" i="1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while </a:t>
            </a:r>
            <a: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loops was to iterate through a process a specific number of times, like so:</a:t>
            </a:r>
            <a:r>
              <a:rPr lang="en-GB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GB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GB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GB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-GB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= 0;</a:t>
            </a:r>
            <a:br>
              <a:rPr lang="en-GB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GB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while(</a:t>
            </a:r>
            <a:r>
              <a:rPr lang="en-GB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-GB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&lt; 10) </a:t>
            </a:r>
          </a:p>
          <a:p>
            <a:pPr marL="45720" marR="0" lvl="0" indent="-7619" algn="l" rtl="0">
              <a:spcBef>
                <a:spcPts val="40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GB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Debug.Log(“My While Loop says: “ + </a:t>
            </a:r>
            <a:r>
              <a:rPr lang="en-GB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-GB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br>
              <a:rPr lang="en-GB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GB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-GB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++;</a:t>
            </a:r>
            <a:br>
              <a:rPr lang="en-GB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914400" y="1544715"/>
            <a:ext cx="7315200" cy="11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GB" sz="4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914400" y="2769833"/>
            <a:ext cx="7315200" cy="3539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" marR="0" lvl="0" indent="-7619" algn="l" rtl="0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20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loops</a:t>
            </a:r>
            <a: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specialised loop</a:t>
            </a:r>
            <a:r>
              <a:rPr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which make this case easier and </a:t>
            </a:r>
            <a:r>
              <a:rPr lang="en-GB" sz="2000" b="0" i="0" u="sng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repeat </a:t>
            </a:r>
            <a:r>
              <a:rPr lang="en-GB" sz="2000" b="1" i="0" u="sng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until</a:t>
            </a:r>
            <a:r>
              <a:rPr lang="en-GB" sz="2000" b="0" i="0" u="sng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 condition is met</a:t>
            </a:r>
            <a: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45720" marR="0" lvl="0" indent="-7619" algn="l" rtl="0">
              <a:lnSpc>
                <a:spcPct val="90000"/>
              </a:lnSpc>
              <a:spcBef>
                <a:spcPts val="400"/>
              </a:spcBef>
              <a:buClr>
                <a:schemeClr val="lt2"/>
              </a:buClr>
              <a:buFont typeface="Noto Symbol"/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" marR="0" lvl="0" indent="-7619" algn="l" rtl="0">
              <a:lnSpc>
                <a:spcPct val="90000"/>
              </a:lnSpc>
              <a:spcBef>
                <a:spcPts val="40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will </a:t>
            </a:r>
            <a:r>
              <a:rPr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run </a:t>
            </a:r>
            <a: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through a set number of times and increment internally. Very good for </a:t>
            </a:r>
            <a:r>
              <a:rPr lang="en-GB" sz="20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Arrays</a:t>
            </a:r>
            <a: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GB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GB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GB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for(int i = 0; i &lt; 10; i++) {</a:t>
            </a:r>
            <a:br>
              <a:rPr lang="en-GB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Debug.Log(“My For Loop says: “ + i);</a:t>
            </a:r>
            <a:br>
              <a:rPr lang="en-GB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228600" marR="0" lvl="0" indent="-63500" algn="l" rtl="0">
              <a:lnSpc>
                <a:spcPct val="90000"/>
              </a:lnSpc>
              <a:spcBef>
                <a:spcPts val="400"/>
              </a:spcBef>
              <a:buClr>
                <a:schemeClr val="lt2"/>
              </a:buClr>
              <a:buFont typeface="Noto Symbol"/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" marR="0" lvl="0" indent="-7619" algn="l" rtl="0">
              <a:lnSpc>
                <a:spcPct val="90000"/>
              </a:lnSpc>
              <a:spcBef>
                <a:spcPts val="40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will look at for loops more later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ctrTitle"/>
          </p:nvPr>
        </p:nvSpPr>
        <p:spPr>
          <a:xfrm>
            <a:off x="685800" y="2329190"/>
            <a:ext cx="7772400" cy="165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Trebuchet MS"/>
              <a:buNone/>
            </a:pPr>
            <a:r>
              <a:rPr lang="en-GB" sz="48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PART </a:t>
            </a:r>
            <a:r>
              <a:rPr lang="en-GB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THREE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888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2200" b="0" i="0" u="none" strike="noStrike" cap="none" baseline="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Parent</a:t>
            </a:r>
            <a:r>
              <a:rPr lang="en-GB" sz="2200" i="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s &amp; Children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914400" y="1544715"/>
            <a:ext cx="7315200" cy="11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Trebuchet MS"/>
              <a:buNone/>
            </a:pPr>
            <a:r>
              <a:rPr lang="en-GB" sz="40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Hierarchy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914400" y="2769833"/>
            <a:ext cx="7315200" cy="3539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190500" algn="l" rtl="0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-GB"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Remember the Unity project hierarchy?</a:t>
            </a:r>
          </a:p>
          <a:p>
            <a:pPr marL="228600" marR="0" lvl="0" indent="-63500" algn="l" rtl="0">
              <a:lnSpc>
                <a:spcPct val="90000"/>
              </a:lnSpc>
              <a:spcBef>
                <a:spcPts val="400"/>
              </a:spcBef>
              <a:buClr>
                <a:schemeClr val="lt2"/>
              </a:buClr>
              <a:buFont typeface="Noto Symbol"/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28600" marR="0" lvl="0" indent="-190500" algn="l" rtl="0">
              <a:lnSpc>
                <a:spcPct val="90000"/>
              </a:lnSpc>
              <a:spcBef>
                <a:spcPts val="40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-GB"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&gt; </a:t>
            </a:r>
            <a:r>
              <a:rPr lang="en-GB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Scene</a:t>
            </a:r>
            <a:r>
              <a:rPr lang="en-GB"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&gt; GameObject &gt; Component…</a:t>
            </a:r>
          </a:p>
          <a:p>
            <a:pPr marL="228600" marR="0" lvl="0" indent="-63500" algn="l" rtl="0">
              <a:lnSpc>
                <a:spcPct val="90000"/>
              </a:lnSpc>
              <a:spcBef>
                <a:spcPts val="400"/>
              </a:spcBef>
              <a:buClr>
                <a:schemeClr val="lt2"/>
              </a:buClr>
              <a:buFont typeface="Noto Symbol"/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28600" marR="0" lvl="0" indent="-190500" algn="l" rtl="0">
              <a:lnSpc>
                <a:spcPct val="90000"/>
              </a:lnSpc>
              <a:spcBef>
                <a:spcPts val="40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-GB"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Well, there’s actually </a:t>
            </a:r>
            <a:r>
              <a:rPr lang="en-GB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more </a:t>
            </a:r>
            <a:r>
              <a:rPr lang="en-GB"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layers. In fact, there are </a:t>
            </a:r>
            <a:r>
              <a:rPr lang="en-GB" sz="2000" b="0" i="1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infinitely</a:t>
            </a:r>
            <a:r>
              <a:rPr lang="en-GB"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GB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more</a:t>
            </a:r>
            <a:r>
              <a:rPr lang="en-GB"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layers, thanks to something called </a:t>
            </a:r>
            <a:r>
              <a:rPr lang="en-GB" sz="20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Parenting</a:t>
            </a:r>
            <a:r>
              <a:rPr lang="en-GB"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228600" marR="0" lvl="0" indent="-63500" algn="l" rtl="0">
              <a:lnSpc>
                <a:spcPct val="90000"/>
              </a:lnSpc>
              <a:spcBef>
                <a:spcPts val="400"/>
              </a:spcBef>
              <a:buClr>
                <a:schemeClr val="lt2"/>
              </a:buClr>
              <a:buFont typeface="Noto Symbol"/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28600" marR="0" lvl="0" indent="-190500" algn="l" rtl="0">
              <a:lnSpc>
                <a:spcPct val="90000"/>
              </a:lnSpc>
              <a:spcBef>
                <a:spcPts val="40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-GB"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Any GO can be parented to another GO, thus becoming a </a:t>
            </a:r>
            <a:r>
              <a:rPr lang="en-GB" sz="20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child</a:t>
            </a:r>
            <a:r>
              <a:rPr lang="en-GB"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. That </a:t>
            </a:r>
            <a:r>
              <a:rPr lang="en-GB" sz="20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child</a:t>
            </a:r>
            <a:r>
              <a:rPr lang="en-GB"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object can then have other GO’s assigned to it, and those </a:t>
            </a:r>
            <a:r>
              <a:rPr lang="en-GB" sz="20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children</a:t>
            </a:r>
            <a:r>
              <a:rPr lang="en-GB"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can have </a:t>
            </a:r>
            <a:r>
              <a:rPr lang="en-GB" sz="20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children</a:t>
            </a:r>
            <a:r>
              <a:rPr lang="en-GB"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themselves, and so on…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914400" y="1544715"/>
            <a:ext cx="7315200" cy="11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Trebuchet MS"/>
              <a:buNone/>
            </a:pPr>
            <a:r>
              <a:rPr lang="en-GB" sz="40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Hierarchy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914400" y="2769833"/>
            <a:ext cx="7315200" cy="3539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indent="0" algn="l" rtl="0">
              <a:lnSpc>
                <a:spcPct val="90000"/>
              </a:lnSpc>
              <a:spcBef>
                <a:spcPts val="400"/>
              </a:spcBef>
              <a:buNone/>
            </a:pPr>
            <a:r>
              <a:rPr lang="en-GB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This hierarchy of parent and child objects affects their Transform.</a:t>
            </a:r>
          </a:p>
          <a:p>
            <a:pPr marL="0" marR="0" indent="0" algn="l" rtl="0">
              <a:lnSpc>
                <a:spcPct val="90000"/>
              </a:lnSpc>
              <a:spcBef>
                <a:spcPts val="400"/>
              </a:spcBef>
              <a:buNone/>
            </a:pPr>
            <a:r>
              <a:rPr lang="en-GB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Any changes to the transform (position, rotation, scale) of an object are also applied to the children of that object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buNone/>
            </a:pPr>
            <a:r>
              <a:rPr lang="en-GB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This is very useful, and it can affect other things apart from the Transform too which we will look at later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ctrTitle"/>
          </p:nvPr>
        </p:nvSpPr>
        <p:spPr>
          <a:xfrm>
            <a:off x="685800" y="2329190"/>
            <a:ext cx="7772400" cy="165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Trebuchet MS"/>
              <a:buNone/>
            </a:pPr>
            <a:r>
              <a:rPr lang="en-GB" sz="48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PART </a:t>
            </a:r>
            <a:r>
              <a:rPr lang="en-GB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FOUR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888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2200" b="0" i="0" u="none" strike="noStrike" cap="none" baseline="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Messaging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914400" y="1544715"/>
            <a:ext cx="7315200" cy="11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Trebuchet MS"/>
              <a:buNone/>
            </a:pPr>
            <a:r>
              <a:rPr lang="en-GB" sz="40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Messaging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914400" y="2769833"/>
            <a:ext cx="7315200" cy="3539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190500" algn="l" rtl="0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ct val="97368"/>
              <a:buFont typeface="Noto Symbol"/>
              <a:buChar char="▪"/>
            </a:pPr>
            <a:r>
              <a:rPr lang="en-GB" sz="18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Messaging </a:t>
            </a:r>
            <a:r>
              <a:rPr lang="en-GB" sz="18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allows</a:t>
            </a:r>
            <a:r>
              <a:rPr lang="en-GB" sz="18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one GameObject to call a function belonging to another GameObject.</a:t>
            </a:r>
            <a:br>
              <a:rPr lang="en-GB" sz="18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GB" sz="185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28600" marR="0" lvl="0" indent="-190500" algn="l" rtl="0">
              <a:lnSpc>
                <a:spcPct val="90000"/>
              </a:lnSpc>
              <a:spcBef>
                <a:spcPts val="370"/>
              </a:spcBef>
              <a:buClr>
                <a:schemeClr val="lt2"/>
              </a:buClr>
              <a:buSzPct val="97368"/>
              <a:buFont typeface="Noto Symbol"/>
              <a:buChar char="▪"/>
            </a:pPr>
            <a:r>
              <a:rPr lang="en-GB" sz="18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There are two functions that do this in </a:t>
            </a:r>
            <a:r>
              <a:rPr lang="en-GB" sz="185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SendMessage()</a:t>
            </a:r>
            <a:r>
              <a:rPr lang="en-GB" sz="18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, and </a:t>
            </a:r>
            <a:r>
              <a:rPr lang="en-GB" sz="185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BroadcastMessage()</a:t>
            </a:r>
            <a:r>
              <a:rPr lang="en-GB" sz="18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228600" marR="0" lvl="0" indent="-73025" algn="l" rtl="0">
              <a:lnSpc>
                <a:spcPct val="90000"/>
              </a:lnSpc>
              <a:spcBef>
                <a:spcPts val="370"/>
              </a:spcBef>
              <a:buClr>
                <a:schemeClr val="lt2"/>
              </a:buClr>
              <a:buFont typeface="Noto Symbol"/>
              <a:buNone/>
            </a:pPr>
            <a:endParaRPr sz="185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28600" marR="0" lvl="0" indent="-190500" algn="l" rtl="0">
              <a:lnSpc>
                <a:spcPct val="90000"/>
              </a:lnSpc>
              <a:spcBef>
                <a:spcPts val="370"/>
              </a:spcBef>
              <a:buClr>
                <a:schemeClr val="lt2"/>
              </a:buClr>
              <a:buSzPct val="97368"/>
              <a:buFont typeface="Noto Symbol"/>
              <a:buChar char="▪"/>
            </a:pPr>
            <a:r>
              <a:rPr lang="en-GB" sz="18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Both will call the desired function on the targeted GO. </a:t>
            </a:r>
          </a:p>
          <a:p>
            <a:pPr marL="228600" marR="0" lvl="0" indent="-73025" algn="l" rtl="0">
              <a:lnSpc>
                <a:spcPct val="90000"/>
              </a:lnSpc>
              <a:spcBef>
                <a:spcPts val="370"/>
              </a:spcBef>
              <a:buClr>
                <a:schemeClr val="lt2"/>
              </a:buClr>
              <a:buFont typeface="Noto Symbol"/>
              <a:buNone/>
            </a:pPr>
            <a:endParaRPr sz="1850" b="1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28600" marR="0" lvl="0" indent="-190500" algn="l" rtl="0">
              <a:lnSpc>
                <a:spcPct val="90000"/>
              </a:lnSpc>
              <a:spcBef>
                <a:spcPts val="370"/>
              </a:spcBef>
              <a:buClr>
                <a:schemeClr val="lt2"/>
              </a:buClr>
              <a:buSzPct val="97368"/>
              <a:buFont typeface="Noto Symbol"/>
              <a:buChar char="▪"/>
            </a:pPr>
            <a:r>
              <a:rPr lang="en-GB" sz="185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BroadcastMessage </a:t>
            </a:r>
            <a:r>
              <a:rPr lang="en-GB" sz="18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will  also call the function on any </a:t>
            </a:r>
            <a:r>
              <a:rPr lang="en-GB" sz="1850" b="0" i="1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children</a:t>
            </a:r>
            <a:r>
              <a:rPr lang="en-GB" sz="18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GO’s that exist under the targeted GO in the hierarchy (provided they contain a function with the same name).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685800" y="2329190"/>
            <a:ext cx="7772400" cy="165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GB" sz="48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PART ONE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888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2200" i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Arrays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914400" y="1544715"/>
            <a:ext cx="7315200" cy="11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Trebuchet MS"/>
              <a:buNone/>
            </a:pPr>
            <a:r>
              <a:rPr lang="en-GB" sz="40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Messaging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914400" y="2769833"/>
            <a:ext cx="7315200" cy="3539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190500" algn="l" rtl="0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ct val="115789"/>
              <a:buFont typeface="Noto Symbol"/>
              <a:buChar char="▪"/>
            </a:pPr>
            <a:r>
              <a:rPr lang="en-GB" sz="18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If we want to call a function belonging to a</a:t>
            </a:r>
            <a:r>
              <a:rPr lang="en-GB" sz="18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nother GO</a:t>
            </a:r>
            <a:r>
              <a:rPr lang="en-GB" sz="18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we simply use:</a:t>
            </a:r>
            <a:br>
              <a:rPr lang="en-GB" sz="18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GB" sz="18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GB" sz="18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GB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otherGO</a:t>
            </a:r>
            <a:r>
              <a:rPr lang="en-GB" sz="2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lang="en-GB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SendMessage</a:t>
            </a:r>
            <a:r>
              <a:rPr lang="en-GB" sz="2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(“</a:t>
            </a:r>
            <a:r>
              <a:rPr lang="en-GB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NameOfFunction</a:t>
            </a:r>
            <a:r>
              <a:rPr lang="en-GB" sz="2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”);</a:t>
            </a:r>
            <a:r>
              <a:rPr lang="en-GB" sz="2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GB" sz="2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GB" sz="205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28600" marR="0" lvl="0" indent="-190500" algn="l" rtl="0">
              <a:lnSpc>
                <a:spcPct val="90000"/>
              </a:lnSpc>
              <a:spcBef>
                <a:spcPts val="440"/>
              </a:spcBef>
              <a:buClr>
                <a:schemeClr val="lt2"/>
              </a:buClr>
              <a:buSzPct val="115789"/>
              <a:buFont typeface="Noto Symbol"/>
              <a:buChar char="▪"/>
            </a:pPr>
            <a:r>
              <a:rPr lang="en-GB" sz="18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Or if we want to call a function belonging to another GO and/or its </a:t>
            </a:r>
            <a:r>
              <a:rPr lang="en-GB" sz="1850" b="0" i="1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children</a:t>
            </a:r>
            <a:r>
              <a:rPr lang="en-GB" sz="18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, we can use:</a:t>
            </a:r>
            <a:br>
              <a:rPr lang="en-GB" sz="18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GB" sz="18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GB" sz="18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GB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otherGO</a:t>
            </a:r>
            <a:r>
              <a:rPr lang="en-GB" sz="2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.BroadcastMessage(“</a:t>
            </a:r>
            <a:r>
              <a:rPr lang="en-GB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NameOfFunction</a:t>
            </a:r>
            <a:r>
              <a:rPr lang="en-GB" sz="2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");</a:t>
            </a:r>
            <a:r>
              <a:rPr lang="en-GB" sz="2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GB" sz="2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GB" sz="205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28600" marR="0" lvl="0" indent="-190500" algn="l" rtl="0">
              <a:lnSpc>
                <a:spcPct val="90000"/>
              </a:lnSpc>
              <a:spcBef>
                <a:spcPts val="370"/>
              </a:spcBef>
              <a:buClr>
                <a:schemeClr val="lt2"/>
              </a:buClr>
              <a:buSzPct val="97368"/>
              <a:buFont typeface="Noto Symbol"/>
              <a:buChar char="▪"/>
            </a:pPr>
            <a:r>
              <a:rPr lang="en-GB" sz="18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We’ll look at examples of this now.</a:t>
            </a:r>
          </a:p>
          <a:p>
            <a:pPr marL="228600" marR="0" lvl="0" indent="-73025" algn="l" rtl="0">
              <a:lnSpc>
                <a:spcPct val="90000"/>
              </a:lnSpc>
              <a:spcBef>
                <a:spcPts val="370"/>
              </a:spcBef>
              <a:buClr>
                <a:schemeClr val="lt2"/>
              </a:buClr>
              <a:buFont typeface="Noto Symbol"/>
              <a:buNone/>
            </a:pPr>
            <a:endParaRPr sz="185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914400" y="1544715"/>
            <a:ext cx="7315200" cy="11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GB" sz="4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Lots of Variables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914400" y="2769833"/>
            <a:ext cx="7315200" cy="3539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" marR="0" lvl="0" indent="-7619" algn="l" rtl="0">
              <a:spcBef>
                <a:spcPts val="40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a previous lesson we made one object follow another.</a:t>
            </a:r>
          </a:p>
          <a:p>
            <a:pPr marL="45720" marR="0" lvl="0" indent="-7619" algn="l" rtl="0">
              <a:spcBef>
                <a:spcPts val="40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did this with a ‘target’ variable referencing the Transform of the object we want it to follow</a:t>
            </a:r>
          </a:p>
          <a:p>
            <a:pPr marL="45720" marR="0" lvl="0" indent="-7619" algn="l" rtl="0">
              <a:spcBef>
                <a:spcPts val="40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if we wanted to follow multiple objects, for example patrol points where the character switches target to the next point when they reach the target?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914400" y="1544715"/>
            <a:ext cx="7315200" cy="11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GB" sz="4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Lots of Variables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914400" y="2769833"/>
            <a:ext cx="7315200" cy="3539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" marR="0" lvl="0" indent="-7619" algn="l" rtl="0">
              <a:spcBef>
                <a:spcPts val="40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could make variables for each target</a:t>
            </a:r>
          </a:p>
          <a:p>
            <a:pPr marL="45720" marR="0" lvl="0" indent="-7619" algn="l" rtl="0">
              <a:spcBef>
                <a:spcPts val="40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public Transform target1</a:t>
            </a:r>
          </a:p>
          <a:p>
            <a:pPr marL="45720" marR="0" lvl="0" indent="-7619" algn="l" rtl="0">
              <a:spcBef>
                <a:spcPts val="40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public Transform target2</a:t>
            </a:r>
          </a:p>
          <a:p>
            <a:pPr marL="45720" marR="0" lvl="0" indent="-7619" algn="l" rtl="0">
              <a:spcBef>
                <a:spcPts val="40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etc.</a:t>
            </a:r>
          </a:p>
          <a:p>
            <a:pPr marL="45720" marR="0" lvl="0" indent="-7619" algn="l" rtl="0">
              <a:spcBef>
                <a:spcPts val="40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could work with a few targets, but what if we want thousands? What if we want an indeterminate number that changes?</a:t>
            </a:r>
          </a:p>
          <a:p>
            <a:pPr marL="45720" marR="0" lvl="0" indent="-7619" algn="l" rtl="0">
              <a:spcBef>
                <a:spcPts val="40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need a better solution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914400" y="1544715"/>
            <a:ext cx="7315200" cy="11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GB" sz="4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Arrays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914400" y="2769833"/>
            <a:ext cx="7315200" cy="3539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" marR="0" lvl="0" indent="-7619" algn="l" rtl="0">
              <a:spcBef>
                <a:spcPts val="40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 array is a type of variable that acts like a container storing multiple values. We can tell it what type of values we want to store, and can store as many as we like.</a:t>
            </a:r>
          </a:p>
          <a:p>
            <a:pPr marL="45720" marR="0" lvl="0" indent="-7619" algn="l" rtl="0">
              <a:spcBef>
                <a:spcPts val="400"/>
              </a:spcBef>
              <a:buClr>
                <a:schemeClr val="lt2"/>
              </a:buClr>
              <a:buFont typeface="Noto Symbol"/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" marR="0" lvl="0" indent="-7619" algn="l" rtl="0">
              <a:spcBef>
                <a:spcPts val="40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define an array like a normal variable, but a bit different:</a:t>
            </a:r>
          </a:p>
          <a:p>
            <a:pPr marL="45720" marR="0" lvl="0" indent="-7619" algn="l" rtl="0">
              <a:spcBef>
                <a:spcPts val="400"/>
              </a:spcBef>
              <a:buClr>
                <a:schemeClr val="lt2"/>
              </a:buClr>
              <a:buFont typeface="Noto Symbol"/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" marR="0" lvl="0" indent="-7619" algn="l" rtl="0">
              <a:spcBef>
                <a:spcPts val="40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int[] numbers;</a:t>
            </a:r>
          </a:p>
          <a:p>
            <a:pPr marL="45720" marR="0" lvl="0" indent="-7619" algn="l" rtl="0">
              <a:spcBef>
                <a:spcPts val="40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string[] names;</a:t>
            </a:r>
          </a:p>
          <a:p>
            <a:pPr marL="45720" marR="0" lvl="0" indent="-7619" algn="l" rtl="0">
              <a:spcBef>
                <a:spcPts val="40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Transform[] targets;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914400" y="1544715"/>
            <a:ext cx="7315200" cy="11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GB" sz="4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Arrays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914400" y="2769833"/>
            <a:ext cx="7315200" cy="3539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" marR="0" lvl="0" indent="-7619" algn="l" rtl="0">
              <a:spcBef>
                <a:spcPts val="40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 array is like a list of values each in their own ‘slot’ or Index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150" y="3321112"/>
            <a:ext cx="2762250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0150" y="4568887"/>
            <a:ext cx="2762250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914400" y="1544715"/>
            <a:ext cx="7315200" cy="11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GB" sz="4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Arrays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2769833"/>
            <a:ext cx="7315200" cy="3539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" marR="0" lvl="0" indent="-7619" algn="l" rtl="0">
              <a:spcBef>
                <a:spcPts val="40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use arrays like a normal variable, but with an </a:t>
            </a:r>
            <a:r>
              <a:rPr lang="en-GB" sz="2000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r>
              <a:rPr lang="en-GB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in square brackets. The </a:t>
            </a:r>
            <a:r>
              <a:rPr lang="en-GB" sz="2000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r>
              <a:rPr lang="en-GB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always starts from 0</a:t>
            </a:r>
          </a:p>
          <a:p>
            <a:pPr marL="45720" marR="0" lvl="0" indent="-7619" algn="l" rtl="0">
              <a:spcBef>
                <a:spcPts val="400"/>
              </a:spcBef>
              <a:buClr>
                <a:schemeClr val="lt2"/>
              </a:buClr>
              <a:buFont typeface="Noto Symbol"/>
              <a:buNone/>
            </a:pPr>
            <a:endParaRPr sz="2000" dirty="0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" marR="0" lvl="0" indent="-7619" algn="l" rtl="0">
              <a:spcBef>
                <a:spcPts val="40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20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[] numbers; </a:t>
            </a:r>
            <a:r>
              <a:rPr lang="en-GB" sz="2000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//define an array of integers</a:t>
            </a:r>
          </a:p>
          <a:p>
            <a:pPr marL="45720" marR="0" lvl="0" indent="-7619" algn="l" rtl="0">
              <a:spcBef>
                <a:spcPts val="40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numbers[</a:t>
            </a:r>
            <a:r>
              <a:rPr lang="en-GB" sz="200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GB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] = 12; </a:t>
            </a:r>
            <a:r>
              <a:rPr lang="en-GB" sz="2000" dirty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//set the number in slot 0 to 12</a:t>
            </a:r>
          </a:p>
          <a:p>
            <a:pPr marL="45720" marR="0" lvl="0" indent="-7619" algn="l" rtl="0">
              <a:spcBef>
                <a:spcPts val="40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x = numbers[</a:t>
            </a:r>
            <a:r>
              <a:rPr lang="en-GB" sz="200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GB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]; </a:t>
            </a:r>
            <a:r>
              <a:rPr lang="en-GB" sz="2000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//set x to the number in slot 4</a:t>
            </a:r>
          </a:p>
          <a:p>
            <a:pPr marL="45720" marR="0" lvl="0" indent="-7619" algn="l" rtl="0">
              <a:spcBef>
                <a:spcPts val="400"/>
              </a:spcBef>
              <a:buClr>
                <a:schemeClr val="lt2"/>
              </a:buClr>
              <a:buFont typeface="Noto Symbol"/>
              <a:buNone/>
            </a:pPr>
            <a:endParaRPr sz="20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" marR="0" lvl="0" indent="-7619" algn="l" rtl="0">
              <a:spcBef>
                <a:spcPts val="40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index tells which ‘slot’ in the array we want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685800" y="2329190"/>
            <a:ext cx="7772400" cy="165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GB" sz="48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GB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TWO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888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2200" b="0" i="0" u="none" strike="noStrike" cap="none" baseline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Loops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914400" y="1544715"/>
            <a:ext cx="7315200" cy="11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GB" sz="4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Avoiding Redundancy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14400" y="2769833"/>
            <a:ext cx="7315200" cy="3539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" marR="0" lvl="0" indent="-7619" algn="l" rtl="0">
              <a:spcBef>
                <a:spcPts val="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say you write a simple bit of code, and you want it to repeat twice. You copy and paste it. Easy, right?</a:t>
            </a:r>
          </a:p>
          <a:p>
            <a:pPr marL="228600" marR="0" lvl="0" indent="-63500" algn="l" rtl="0">
              <a:spcBef>
                <a:spcPts val="400"/>
              </a:spcBef>
              <a:buClr>
                <a:schemeClr val="lt2"/>
              </a:buClr>
              <a:buFont typeface="Noto Symbol"/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" marR="0" lvl="0" indent="-7619" algn="l" rtl="0">
              <a:spcBef>
                <a:spcPts val="40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Now let’s say you want it to repeat 100 times - or better yet, </a:t>
            </a:r>
            <a:r>
              <a:rPr lang="en-GB" sz="20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25,698 times</a:t>
            </a:r>
            <a: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GB" sz="2000" b="0" i="1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exactly</a:t>
            </a:r>
            <a: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Copy and paste no longer seems quite so appealing…</a:t>
            </a:r>
          </a:p>
          <a:p>
            <a:pPr marL="228600" marR="0" lvl="0" indent="-63500" algn="l" rtl="0">
              <a:spcBef>
                <a:spcPts val="400"/>
              </a:spcBef>
              <a:buClr>
                <a:schemeClr val="lt2"/>
              </a:buClr>
              <a:buFont typeface="Noto Symbol"/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" marR="0" lvl="0" indent="-7619" algn="l" rtl="0">
              <a:spcBef>
                <a:spcPts val="40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That’s where loops come in.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paper-plane">
  <a:themeElements>
    <a:clrScheme name="Custom 3">
      <a:dk1>
        <a:srgbClr val="000000"/>
      </a:dk1>
      <a:lt1>
        <a:srgbClr val="FFFFFF"/>
      </a:lt1>
      <a:dk2>
        <a:srgbClr val="B2B2B2"/>
      </a:dk2>
      <a:lt2>
        <a:srgbClr val="FFFFCC"/>
      </a:lt2>
      <a:accent1>
        <a:srgbClr val="C0C0C0"/>
      </a:accent1>
      <a:accent2>
        <a:srgbClr val="969696"/>
      </a:accent2>
      <a:accent3>
        <a:srgbClr val="777777"/>
      </a:accent3>
      <a:accent4>
        <a:srgbClr val="4D4D4D"/>
      </a:accent4>
      <a:accent5>
        <a:srgbClr val="292929"/>
      </a:accent5>
      <a:accent6>
        <a:srgbClr val="111111"/>
      </a:accent6>
      <a:hlink>
        <a:srgbClr val="FFFF00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724</Words>
  <Application>Microsoft Office PowerPoint</Application>
  <PresentationFormat>On-screen Show (4:3)</PresentationFormat>
  <Paragraphs>89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Consolas</vt:lpstr>
      <vt:lpstr>Courier New</vt:lpstr>
      <vt:lpstr>Georgia</vt:lpstr>
      <vt:lpstr>Noto Symbol</vt:lpstr>
      <vt:lpstr>Trebuchet MS</vt:lpstr>
      <vt:lpstr>Wingdings</vt:lpstr>
      <vt:lpstr>paper-plane</vt:lpstr>
      <vt:lpstr>SHELL UNITY INTRODUCTION</vt:lpstr>
      <vt:lpstr>PART ONE</vt:lpstr>
      <vt:lpstr>Lots of Variables</vt:lpstr>
      <vt:lpstr>Lots of Variables</vt:lpstr>
      <vt:lpstr>Arrays</vt:lpstr>
      <vt:lpstr>Arrays</vt:lpstr>
      <vt:lpstr>Arrays</vt:lpstr>
      <vt:lpstr>PART TWO</vt:lpstr>
      <vt:lpstr>Avoiding Redundancy</vt:lpstr>
      <vt:lpstr>Loop</vt:lpstr>
      <vt:lpstr>While</vt:lpstr>
      <vt:lpstr>While</vt:lpstr>
      <vt:lpstr>While</vt:lpstr>
      <vt:lpstr>For</vt:lpstr>
      <vt:lpstr>PART THREE</vt:lpstr>
      <vt:lpstr>Hierarchy</vt:lpstr>
      <vt:lpstr>Hierarchy</vt:lpstr>
      <vt:lpstr>PART FOUR</vt:lpstr>
      <vt:lpstr>Messaging</vt:lpstr>
      <vt:lpstr>Messaging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 Programming Reference 3</dc:title>
  <cp:lastModifiedBy>Shell Osborne</cp:lastModifiedBy>
  <cp:revision>3</cp:revision>
  <dcterms:modified xsi:type="dcterms:W3CDTF">2017-05-22T23:54:49Z</dcterms:modified>
</cp:coreProperties>
</file>