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1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3979800"/>
            <a:ext cx="9144000" cy="28781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a:off x="0" y="3190900"/>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rot="10800000" flipH="1">
            <a:off x="0" y="39804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1" name="Shape 11"/>
          <p:cNvSpPr txBox="1">
            <a:spLocks noGrp="1"/>
          </p:cNvSpPr>
          <p:nvPr>
            <p:ph type="ctrTitle"/>
          </p:nvPr>
        </p:nvSpPr>
        <p:spPr>
          <a:xfrm>
            <a:off x="685800" y="2329190"/>
            <a:ext cx="7772400" cy="1650599"/>
          </a:xfrm>
          <a:prstGeom prst="rect">
            <a:avLst/>
          </a:prstGeom>
        </p:spPr>
        <p:txBody>
          <a:bodyPr lIns="91425" tIns="91425" rIns="91425" b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12" name="Shape 12"/>
          <p:cNvSpPr txBox="1">
            <a:spLocks noGrp="1"/>
          </p:cNvSpPr>
          <p:nvPr>
            <p:ph type="subTitle" idx="1"/>
          </p:nvPr>
        </p:nvSpPr>
        <p:spPr>
          <a:xfrm>
            <a:off x="685800" y="4124476"/>
            <a:ext cx="7772400" cy="888899"/>
          </a:xfrm>
          <a:prstGeom prst="rect">
            <a:avLst/>
          </a:prstGeom>
        </p:spPr>
        <p:txBody>
          <a:bodyPr lIns="91425" tIns="91425" rIns="91425" b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5" name="Shape 15"/>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22" name="Shape 22"/>
          <p:cNvSpPr txBox="1">
            <a:spLocks noGrp="1"/>
          </p:cNvSpPr>
          <p:nvPr>
            <p:ph type="title"/>
          </p:nvPr>
        </p:nvSpPr>
        <p:spPr>
          <a:xfrm>
            <a:off x="457200" y="274637"/>
            <a:ext cx="8229600" cy="11430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8" name="Shape 28"/>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p:nvPr/>
        </p:nvSpPr>
        <p:spPr>
          <a:xfrm rot="10800000" flipH="1">
            <a:off x="0" y="5883599"/>
            <a:ext cx="9144000" cy="9744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3" name="Shape 33"/>
          <p:cNvSpPr/>
          <p:nvPr/>
        </p:nvSpPr>
        <p:spPr>
          <a:xfrm flipH="1">
            <a:off x="4526627" y="5094446"/>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4" name="Shape 34"/>
          <p:cNvSpPr/>
          <p:nvPr/>
        </p:nvSpPr>
        <p:spPr>
          <a:xfrm rot="10800000">
            <a:off x="4526627" y="5884005"/>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35" name="Shape 35"/>
          <p:cNvSpPr txBox="1">
            <a:spLocks noGrp="1"/>
          </p:cNvSpPr>
          <p:nvPr>
            <p:ph type="body" idx="1"/>
          </p:nvPr>
        </p:nvSpPr>
        <p:spPr>
          <a:xfrm>
            <a:off x="457200" y="5895635"/>
            <a:ext cx="8229600" cy="6738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
        <p:cNvGrpSpPr/>
        <p:nvPr/>
      </p:nvGrpSpPr>
      <p:grpSpPr>
        <a:xfrm>
          <a:off x="0" y="0"/>
          <a:ext cx="0" cy="0"/>
          <a:chOff x="0" y="0"/>
          <a:chExt cx="0" cy="0"/>
        </a:xfrm>
      </p:grpSpPr>
      <p:sp>
        <p:nvSpPr>
          <p:cNvPr id="37" name="Shape 37"/>
          <p:cNvSpPr/>
          <p:nvPr/>
        </p:nvSpPr>
        <p:spPr>
          <a:xfrm>
            <a:off x="6676" y="101675"/>
            <a:ext cx="9134130" cy="6739722"/>
          </a:xfrm>
          <a:custGeom>
            <a:avLst/>
            <a:gdLst/>
            <a:ahLst/>
            <a:cxnLst/>
            <a:rect l="0" t="0" r="0" b="0"/>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914400" y="1544715"/>
            <a:ext cx="7315200" cy="1154100"/>
          </a:xfrm>
          <a:prstGeom prst="rect">
            <a:avLst/>
          </a:prstGeom>
          <a:noFill/>
          <a:ln>
            <a:noFill/>
          </a:ln>
        </p:spPr>
        <p:txBody>
          <a:bodyPr lIns="91425" tIns="91425" rIns="91425" bIns="91425" anchor="b" anchorCtr="0"/>
          <a:lstStyle>
            <a:lvl1pPr algn="l" rtl="0">
              <a:spcBef>
                <a:spcPts val="0"/>
              </a:spcBef>
              <a:buClr>
                <a:schemeClr val="lt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1"/>
          </p:nvPr>
        </p:nvSpPr>
        <p:spPr>
          <a:xfrm>
            <a:off x="914400" y="2769833"/>
            <a:ext cx="7315200" cy="3539400"/>
          </a:xfrm>
          <a:prstGeom prst="rect">
            <a:avLst/>
          </a:prstGeom>
          <a:noFill/>
          <a:ln>
            <a:noFill/>
          </a:ln>
        </p:spPr>
        <p:txBody>
          <a:bodyPr lIns="91425" tIns="91425" rIns="91425" bIns="91425" anchor="t" anchorCtr="0"/>
          <a:lstStyle>
            <a:lvl1pPr marL="228600" indent="-63500" algn="l" rtl="0">
              <a:spcBef>
                <a:spcPts val="400"/>
              </a:spcBef>
              <a:buClr>
                <a:schemeClr val="lt2"/>
              </a:buClr>
              <a:buFont typeface="Noto Symbol"/>
              <a:buChar char="▪"/>
              <a:defRPr/>
            </a:lvl1pPr>
            <a:lvl2pPr marL="502919" indent="-71119" algn="l" rtl="0">
              <a:spcBef>
                <a:spcPts val="360"/>
              </a:spcBef>
              <a:buClr>
                <a:schemeClr val="lt2"/>
              </a:buClr>
              <a:buFont typeface="Noto Symbol"/>
              <a:buChar char="▪"/>
              <a:defRPr/>
            </a:lvl2pPr>
            <a:lvl3pPr marL="685800" indent="-88900" algn="l" rtl="0">
              <a:spcBef>
                <a:spcPts val="320"/>
              </a:spcBef>
              <a:buClr>
                <a:schemeClr val="lt2"/>
              </a:buClr>
              <a:buFont typeface="Noto Symbol"/>
              <a:buChar char="▪"/>
              <a:defRPr/>
            </a:lvl3pPr>
            <a:lvl4pPr marL="914400" indent="-101600" algn="l" rtl="0">
              <a:spcBef>
                <a:spcPts val="280"/>
              </a:spcBef>
              <a:buClr>
                <a:schemeClr val="lt2"/>
              </a:buClr>
              <a:buFont typeface="Noto Symbol"/>
              <a:buChar char="▪"/>
              <a:defRPr/>
            </a:lvl4pPr>
            <a:lvl5pPr marL="1143000" indent="-101600" algn="l" rtl="0">
              <a:spcBef>
                <a:spcPts val="280"/>
              </a:spcBef>
              <a:buClr>
                <a:schemeClr val="lt2"/>
              </a:buClr>
              <a:buFont typeface="Noto Symbol"/>
              <a:buChar char="▪"/>
              <a:defRPr/>
            </a:lvl5pPr>
            <a:lvl6pPr marL="1371600" indent="-101600" algn="l" rtl="0">
              <a:spcBef>
                <a:spcPts val="280"/>
              </a:spcBef>
              <a:buClr>
                <a:schemeClr val="lt2"/>
              </a:buClr>
              <a:buFont typeface="Noto Symbol"/>
              <a:buChar char="▪"/>
              <a:defRPr/>
            </a:lvl6pPr>
            <a:lvl7pPr marL="1600200" indent="-101600" algn="l" rtl="0">
              <a:spcBef>
                <a:spcPts val="280"/>
              </a:spcBef>
              <a:buClr>
                <a:schemeClr val="lt2"/>
              </a:buClr>
              <a:buFont typeface="Noto Symbol"/>
              <a:buChar char="▪"/>
              <a:defRPr/>
            </a:lvl7pPr>
            <a:lvl8pPr marL="1828800" indent="-101600" algn="l" rtl="0">
              <a:spcBef>
                <a:spcPts val="280"/>
              </a:spcBef>
              <a:buClr>
                <a:schemeClr val="lt2"/>
              </a:buClr>
              <a:buFont typeface="Noto Symbol"/>
              <a:buChar char="▪"/>
              <a:defRPr/>
            </a:lvl8pPr>
            <a:lvl9pPr marL="2057400" indent="-101600" algn="l" rtl="0">
              <a:spcBef>
                <a:spcPts val="280"/>
              </a:spcBef>
              <a:buClr>
                <a:schemeClr val="lt2"/>
              </a:buClr>
              <a:buFont typeface="Noto Symbol"/>
              <a:buChar char="▪"/>
              <a:defRPr/>
            </a:lvl9pPr>
          </a:lstStyle>
          <a:p>
            <a:endParaRPr/>
          </a:p>
        </p:txBody>
      </p:sp>
      <p:sp>
        <p:nvSpPr>
          <p:cNvPr id="41" name="Shape 41"/>
          <p:cNvSpPr txBox="1">
            <a:spLocks noGrp="1"/>
          </p:cNvSpPr>
          <p:nvPr>
            <p:ph type="dt" idx="10"/>
          </p:nvPr>
        </p:nvSpPr>
        <p:spPr>
          <a:xfrm>
            <a:off x="6007689" y="548797"/>
            <a:ext cx="1189200" cy="2978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ftr" idx="11"/>
          </p:nvPr>
        </p:nvSpPr>
        <p:spPr>
          <a:xfrm>
            <a:off x="6008687" y="855955"/>
            <a:ext cx="2246399" cy="301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 name="Shape 43"/>
          <p:cNvSpPr txBox="1">
            <a:spLocks noGrp="1"/>
          </p:cNvSpPr>
          <p:nvPr>
            <p:ph type="sldNum" idx="12"/>
          </p:nvPr>
        </p:nvSpPr>
        <p:spPr>
          <a:xfrm>
            <a:off x="7314414" y="548797"/>
            <a:ext cx="941099" cy="301799"/>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457200" lvl="1" indent="-88900">
              <a:spcBef>
                <a:spcPts val="0"/>
              </a:spcBef>
              <a:buClr>
                <a:srgbClr val="000000"/>
              </a:buClr>
              <a:buFont typeface="Courier New"/>
              <a:buChar char="o"/>
            </a:pPr>
            <a:endParaRPr/>
          </a:p>
          <a:p>
            <a:pPr marL="914400" lvl="2" indent="-88900">
              <a:spcBef>
                <a:spcPts val="0"/>
              </a:spcBef>
              <a:buClr>
                <a:srgbClr val="000000"/>
              </a:buClr>
              <a:buFont typeface="Wingdings"/>
              <a:buChar char="§"/>
            </a:pPr>
            <a:endParaRPr/>
          </a:p>
          <a:p>
            <a:pPr marL="1371600" lvl="3" indent="-88900">
              <a:spcBef>
                <a:spcPts val="0"/>
              </a:spcBef>
              <a:buClr>
                <a:srgbClr val="000000"/>
              </a:buClr>
              <a:buFont typeface="Arial"/>
              <a:buChar char="●"/>
            </a:pPr>
            <a:endParaRPr/>
          </a:p>
          <a:p>
            <a:pPr marL="1828800" lvl="4" indent="-88900">
              <a:spcBef>
                <a:spcPts val="0"/>
              </a:spcBef>
              <a:buClr>
                <a:srgbClr val="000000"/>
              </a:buClr>
              <a:buFont typeface="Courier New"/>
              <a:buChar char="o"/>
            </a:pPr>
            <a:endParaRPr/>
          </a:p>
          <a:p>
            <a:pPr marL="2286000" lvl="5" indent="-88900">
              <a:spcBef>
                <a:spcPts val="0"/>
              </a:spcBef>
              <a:buClr>
                <a:srgbClr val="000000"/>
              </a:buClr>
              <a:buFont typeface="Wingdings"/>
              <a:buChar char="§"/>
            </a:pPr>
            <a:endParaRPr/>
          </a:p>
          <a:p>
            <a:pPr marL="2743200" lvl="6" indent="-88900">
              <a:spcBef>
                <a:spcPts val="0"/>
              </a:spcBef>
              <a:buClr>
                <a:srgbClr val="000000"/>
              </a:buClr>
              <a:buFont typeface="Arial"/>
              <a:buChar char="●"/>
            </a:pPr>
            <a:endParaRPr/>
          </a:p>
          <a:p>
            <a:pPr marL="3200400" lvl="7" indent="-88900">
              <a:spcBef>
                <a:spcPts val="0"/>
              </a:spcBef>
              <a:buClr>
                <a:srgbClr val="000000"/>
              </a:buClr>
              <a:buFont typeface="Courier New"/>
              <a:buChar char="o"/>
            </a:pPr>
            <a:endParaRPr/>
          </a:p>
          <a:p>
            <a:pPr marL="3657600" lvl="8" indent="-88900">
              <a:spcBef>
                <a:spcPts val="0"/>
              </a:spcBef>
              <a:buClr>
                <a:srgbClr val="000000"/>
              </a:buClr>
              <a:buFont typeface="Wingdings"/>
              <a:buChar cha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685800" y="2329190"/>
            <a:ext cx="7772400" cy="1650599"/>
          </a:xfrm>
          <a:prstGeom prst="rect">
            <a:avLst/>
          </a:prstGeom>
          <a:noFill/>
          <a:ln>
            <a:noFill/>
          </a:ln>
        </p:spPr>
        <p:txBody>
          <a:bodyPr lIns="91425" tIns="45700" rIns="91425" bIns="45700" anchor="b" anchorCtr="0">
            <a:noAutofit/>
          </a:bodyPr>
          <a:lstStyle/>
          <a:p>
            <a:pPr lvl="0" algn="l">
              <a:buClr>
                <a:schemeClr val="lt2"/>
              </a:buClr>
              <a:buSzPct val="25000"/>
            </a:pPr>
            <a:r>
              <a:rPr lang="en-GB" smtClean="0">
                <a:solidFill>
                  <a:schemeClr val="lt2"/>
                </a:solidFill>
                <a:latin typeface="Arial"/>
                <a:ea typeface="Arial"/>
                <a:cs typeface="Arial"/>
                <a:sym typeface="Arial"/>
              </a:rPr>
              <a:t>SHELL</a:t>
            </a:r>
            <a:br>
              <a:rPr lang="en-GB" smtClean="0">
                <a:solidFill>
                  <a:schemeClr val="lt2"/>
                </a:solidFill>
                <a:latin typeface="Arial"/>
                <a:ea typeface="Arial"/>
                <a:cs typeface="Arial"/>
                <a:sym typeface="Arial"/>
              </a:rPr>
            </a:br>
            <a:r>
              <a:rPr lang="en-GB" smtClean="0">
                <a:solidFill>
                  <a:schemeClr val="lt2"/>
                </a:solidFill>
                <a:latin typeface="Arial"/>
                <a:ea typeface="Arial"/>
                <a:cs typeface="Arial"/>
                <a:sym typeface="Arial"/>
              </a:rPr>
              <a:t>UNITY </a:t>
            </a:r>
            <a:r>
              <a:rPr lang="en-GB" dirty="0">
                <a:solidFill>
                  <a:schemeClr val="lt2"/>
                </a:solidFill>
                <a:latin typeface="Arial"/>
                <a:ea typeface="Arial"/>
                <a:cs typeface="Arial"/>
                <a:sym typeface="Arial"/>
              </a:rPr>
              <a:t>INTRODUCTION</a:t>
            </a:r>
            <a:endParaRPr lang="en-GB" sz="4800" b="0" i="0" u="none" strike="noStrike" cap="none" baseline="0" dirty="0">
              <a:solidFill>
                <a:schemeClr val="lt2"/>
              </a:solidFill>
              <a:latin typeface="Arial"/>
              <a:ea typeface="Arial"/>
              <a:cs typeface="Arial"/>
              <a:sym typeface="Arial"/>
            </a:endParaRPr>
          </a:p>
        </p:txBody>
      </p:sp>
      <p:sp>
        <p:nvSpPr>
          <p:cNvPr id="46" name="Shape 46"/>
          <p:cNvSpPr txBox="1">
            <a:spLocks noGrp="1"/>
          </p:cNvSpPr>
          <p:nvPr>
            <p:ph type="subTitle" idx="1"/>
          </p:nvPr>
        </p:nvSpPr>
        <p:spPr>
          <a:xfrm>
            <a:off x="685800" y="4124476"/>
            <a:ext cx="7772400" cy="888899"/>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Noto Symbol"/>
              <a:buNone/>
            </a:pPr>
            <a:r>
              <a:rPr lang="en-GB" sz="2200" i="0">
                <a:solidFill>
                  <a:schemeClr val="accent5"/>
                </a:solidFill>
                <a:latin typeface="Arial"/>
                <a:ea typeface="Arial"/>
                <a:cs typeface="Arial"/>
                <a:sym typeface="Arial"/>
              </a:rPr>
              <a:t>Physics, Conditionals, Mass Production, and Collisions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Complex Conditionals</a:t>
            </a:r>
          </a:p>
        </p:txBody>
      </p:sp>
      <p:sp>
        <p:nvSpPr>
          <p:cNvPr id="100" name="Shape 100"/>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80000"/>
              </a:lnSpc>
              <a:spcBef>
                <a:spcPts val="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What if we want to run a separate bit of code to give the player an electric shock if they do not own the key? We could write:</a:t>
            </a:r>
          </a:p>
          <a:p>
            <a:pPr marL="0" marR="0" lvl="0" indent="0" algn="l" rtl="0">
              <a:lnSpc>
                <a:spcPct val="80000"/>
              </a:lnSpc>
              <a:spcBef>
                <a:spcPts val="370"/>
              </a:spcBef>
              <a:buClr>
                <a:schemeClr val="lt2"/>
              </a:buClr>
              <a:buFont typeface="Noto Symbol"/>
              <a:buNone/>
            </a:pPr>
            <a:endParaRPr sz="1850" b="0" i="0" u="none" strike="noStrike" cap="none" baseline="0">
              <a:solidFill>
                <a:schemeClr val="lt1"/>
              </a:solidFill>
              <a:latin typeface="Arial"/>
              <a:ea typeface="Arial"/>
              <a:cs typeface="Arial"/>
              <a:sym typeface="Arial"/>
            </a:endParaRPr>
          </a:p>
          <a:p>
            <a:pPr marL="411480" marR="0" lvl="1" indent="-5080" algn="l" rtl="0">
              <a:lnSpc>
                <a:spcPct val="80000"/>
              </a:lnSpc>
              <a:spcBef>
                <a:spcPts val="330"/>
              </a:spcBef>
              <a:buClr>
                <a:schemeClr val="lt2"/>
              </a:buClr>
              <a:buSzPct val="25000"/>
              <a:buFont typeface="Noto Symbol"/>
              <a:buNone/>
            </a:pPr>
            <a:r>
              <a:rPr lang="en-GB" sz="1800" b="0" i="0" u="none" strike="noStrike" cap="none" baseline="0">
                <a:solidFill>
                  <a:schemeClr val="lt1"/>
                </a:solidFill>
                <a:latin typeface="Trebuchet MS"/>
                <a:ea typeface="Trebuchet MS"/>
                <a:cs typeface="Trebuchet MS"/>
                <a:sym typeface="Trebuchet MS"/>
              </a:rPr>
              <a:t>if(</a:t>
            </a:r>
            <a:r>
              <a:rPr lang="en-GB" sz="1800">
                <a:solidFill>
                  <a:schemeClr val="lt1"/>
                </a:solidFill>
                <a:latin typeface="Trebuchet MS"/>
                <a:ea typeface="Trebuchet MS"/>
                <a:cs typeface="Trebuchet MS"/>
                <a:sym typeface="Trebuchet MS"/>
              </a:rPr>
              <a:t>currentKeys &gt; 0</a:t>
            </a:r>
            <a:r>
              <a:rPr lang="en-GB" sz="18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330"/>
              </a:spcBef>
              <a:buClr>
                <a:schemeClr val="lt2"/>
              </a:buClr>
              <a:buSzPct val="25000"/>
              <a:buFont typeface="Noto Symbol"/>
              <a:buNone/>
            </a:pPr>
            <a:r>
              <a:rPr lang="en-GB" sz="1800" b="0" i="0" u="none" strike="noStrike" cap="none" baseline="0">
                <a:solidFill>
                  <a:schemeClr val="lt1"/>
                </a:solidFill>
                <a:latin typeface="Trebuchet MS"/>
                <a:ea typeface="Trebuchet MS"/>
                <a:cs typeface="Trebuchet MS"/>
                <a:sym typeface="Trebuchet MS"/>
              </a:rPr>
              <a:t>	// code to open door goes here</a:t>
            </a:r>
          </a:p>
          <a:p>
            <a:pPr marL="411480" marR="0" lvl="1" indent="-5080" algn="l" rtl="0">
              <a:lnSpc>
                <a:spcPct val="80000"/>
              </a:lnSpc>
              <a:spcBef>
                <a:spcPts val="330"/>
              </a:spcBef>
              <a:buClr>
                <a:schemeClr val="lt2"/>
              </a:buClr>
              <a:buSzPct val="25000"/>
              <a:buFont typeface="Noto Symbol"/>
              <a:buNone/>
            </a:pPr>
            <a:r>
              <a:rPr lang="en-GB" sz="1800" b="0" i="0" u="none" strike="noStrike" cap="none" baseline="0">
                <a:solidFill>
                  <a:schemeClr val="lt1"/>
                </a:solidFill>
                <a:latin typeface="Trebuchet MS"/>
                <a:ea typeface="Trebuchet MS"/>
                <a:cs typeface="Trebuchet MS"/>
                <a:sym typeface="Trebuchet MS"/>
              </a:rPr>
              <a:t>}</a:t>
            </a:r>
          </a:p>
          <a:p>
            <a:pPr marL="0" marR="0" lvl="0" indent="0" algn="l" rtl="0">
              <a:lnSpc>
                <a:spcPct val="80000"/>
              </a:lnSpc>
              <a:spcBef>
                <a:spcPts val="370"/>
              </a:spcBef>
              <a:buClr>
                <a:schemeClr val="lt2"/>
              </a:buClr>
              <a:buFont typeface="Noto Symbol"/>
              <a:buNone/>
            </a:pPr>
            <a:endParaRPr sz="1800" b="0" i="0" u="none" strike="noStrike" cap="none" baseline="0">
              <a:solidFill>
                <a:schemeClr val="lt1"/>
              </a:solidFill>
              <a:latin typeface="Trebuchet MS"/>
              <a:ea typeface="Trebuchet MS"/>
              <a:cs typeface="Trebuchet MS"/>
              <a:sym typeface="Trebuchet MS"/>
            </a:endParaRPr>
          </a:p>
          <a:p>
            <a:pPr marL="411480" marR="0" lvl="1" indent="-5080" algn="l" rtl="0">
              <a:lnSpc>
                <a:spcPct val="80000"/>
              </a:lnSpc>
              <a:spcBef>
                <a:spcPts val="330"/>
              </a:spcBef>
              <a:buClr>
                <a:schemeClr val="lt2"/>
              </a:buClr>
              <a:buSzPct val="25000"/>
              <a:buFont typeface="Noto Symbol"/>
              <a:buNone/>
            </a:pPr>
            <a:r>
              <a:rPr lang="en-GB" sz="1800" b="0" i="0" u="none" strike="noStrike" cap="none" baseline="0">
                <a:solidFill>
                  <a:schemeClr val="lt1"/>
                </a:solidFill>
                <a:latin typeface="Trebuchet MS"/>
                <a:ea typeface="Trebuchet MS"/>
                <a:cs typeface="Trebuchet MS"/>
                <a:sym typeface="Trebuchet MS"/>
              </a:rPr>
              <a:t>if(</a:t>
            </a:r>
            <a:r>
              <a:rPr lang="en-GB" sz="1800">
                <a:solidFill>
                  <a:schemeClr val="lt1"/>
                </a:solidFill>
                <a:latin typeface="Trebuchet MS"/>
                <a:ea typeface="Trebuchet MS"/>
                <a:cs typeface="Trebuchet MS"/>
                <a:sym typeface="Trebuchet MS"/>
              </a:rPr>
              <a:t>currentKeys &lt;= 0</a:t>
            </a:r>
            <a:r>
              <a:rPr lang="en-GB" sz="18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330"/>
              </a:spcBef>
              <a:buClr>
                <a:schemeClr val="lt2"/>
              </a:buClr>
              <a:buSzPct val="25000"/>
              <a:buFont typeface="Noto Symbol"/>
              <a:buNone/>
            </a:pPr>
            <a:r>
              <a:rPr lang="en-GB" sz="1800" b="0" i="0" u="none" strike="noStrike" cap="none" baseline="0">
                <a:solidFill>
                  <a:schemeClr val="lt1"/>
                </a:solidFill>
                <a:latin typeface="Trebuchet MS"/>
                <a:ea typeface="Trebuchet MS"/>
                <a:cs typeface="Trebuchet MS"/>
                <a:sym typeface="Trebuchet MS"/>
              </a:rPr>
              <a:t>	// code to shock player goes here</a:t>
            </a:r>
          </a:p>
          <a:p>
            <a:pPr marL="411480" marR="0" lvl="1" indent="-5080" algn="l" rtl="0">
              <a:lnSpc>
                <a:spcPct val="80000"/>
              </a:lnSpc>
              <a:spcBef>
                <a:spcPts val="330"/>
              </a:spcBef>
              <a:buClr>
                <a:schemeClr val="lt2"/>
              </a:buClr>
              <a:buSzPct val="25000"/>
              <a:buFont typeface="Noto Symbol"/>
              <a:buNone/>
            </a:pPr>
            <a:r>
              <a:rPr lang="en-GB" sz="1800" b="0" i="0" u="none" strike="noStrike" cap="none" baseline="0">
                <a:solidFill>
                  <a:schemeClr val="lt1"/>
                </a:solidFill>
                <a:latin typeface="Trebuchet MS"/>
                <a:ea typeface="Trebuchet MS"/>
                <a:cs typeface="Trebuchet MS"/>
                <a:sym typeface="Trebuchet MS"/>
              </a:rPr>
              <a:t>}</a:t>
            </a:r>
          </a:p>
          <a:p>
            <a:pPr marL="0" marR="0" lvl="0" indent="0" algn="l" rtl="0">
              <a:lnSpc>
                <a:spcPct val="80000"/>
              </a:lnSpc>
              <a:spcBef>
                <a:spcPts val="370"/>
              </a:spcBef>
              <a:buClr>
                <a:schemeClr val="lt2"/>
              </a:buClr>
              <a:buFont typeface="Noto Symbol"/>
              <a:buNone/>
            </a:pPr>
            <a:endParaRPr sz="1850" b="0" i="0" u="none" strike="noStrike" cap="none" baseline="0">
              <a:solidFill>
                <a:schemeClr val="lt1"/>
              </a:solidFill>
              <a:latin typeface="Consolas"/>
              <a:ea typeface="Consolas"/>
              <a:cs typeface="Consolas"/>
              <a:sym typeface="Consolas"/>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Else</a:t>
            </a:r>
          </a:p>
        </p:txBody>
      </p:sp>
      <p:sp>
        <p:nvSpPr>
          <p:cNvPr id="106" name="Shape 106"/>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90000"/>
              </a:lnSpc>
              <a:spcBef>
                <a:spcPts val="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The previous example works fine, but it require two checks and is a little cumbersome to read. Instead, we can use the </a:t>
            </a:r>
            <a:r>
              <a:rPr lang="en-GB" sz="1850" b="0" i="1" u="none" strike="noStrike" cap="none" baseline="0">
                <a:solidFill>
                  <a:schemeClr val="lt1"/>
                </a:solidFill>
                <a:latin typeface="Arial"/>
                <a:ea typeface="Arial"/>
                <a:cs typeface="Arial"/>
                <a:sym typeface="Arial"/>
              </a:rPr>
              <a:t>else </a:t>
            </a:r>
            <a:r>
              <a:rPr lang="en-GB" sz="1850" b="0" i="0" u="none" strike="noStrike" cap="none" baseline="0">
                <a:solidFill>
                  <a:schemeClr val="lt1"/>
                </a:solidFill>
                <a:latin typeface="Arial"/>
                <a:ea typeface="Arial"/>
                <a:cs typeface="Arial"/>
                <a:sym typeface="Arial"/>
              </a:rPr>
              <a:t>keyword to achieve the same outcome more efficiently:</a:t>
            </a:r>
          </a:p>
          <a:p>
            <a:pPr marL="0" marR="0" lvl="0" indent="0" algn="l" rtl="0">
              <a:lnSpc>
                <a:spcPct val="90000"/>
              </a:lnSpc>
              <a:spcBef>
                <a:spcPts val="370"/>
              </a:spcBef>
              <a:buClr>
                <a:schemeClr val="lt2"/>
              </a:buClr>
              <a:buFont typeface="Noto Symbol"/>
              <a:buNone/>
            </a:pPr>
            <a:endParaRPr sz="1850" b="0" i="0" u="none" strike="noStrike" cap="none" baseline="0">
              <a:solidFill>
                <a:schemeClr val="lt1"/>
              </a:solidFill>
              <a:latin typeface="Arial"/>
              <a:ea typeface="Arial"/>
              <a:cs typeface="Arial"/>
              <a:sym typeface="Arial"/>
            </a:endParaRPr>
          </a:p>
          <a:p>
            <a:pPr marL="411480" marR="0" lvl="1" indent="-5080" algn="l" rtl="0">
              <a:lnSpc>
                <a:spcPct val="90000"/>
              </a:lnSpc>
              <a:spcBef>
                <a:spcPts val="330"/>
              </a:spcBef>
              <a:buClr>
                <a:schemeClr val="lt2"/>
              </a:buClr>
              <a:buSzPct val="25000"/>
              <a:buFont typeface="Noto Symbol"/>
              <a:buNone/>
            </a:pPr>
            <a:r>
              <a:rPr lang="en-GB" sz="1650" b="0" i="0" u="none" strike="noStrike" cap="none" baseline="0">
                <a:solidFill>
                  <a:schemeClr val="lt1"/>
                </a:solidFill>
                <a:latin typeface="Consolas"/>
                <a:ea typeface="Consolas"/>
                <a:cs typeface="Consolas"/>
                <a:sym typeface="Consolas"/>
              </a:rPr>
              <a:t>if(</a:t>
            </a:r>
            <a:r>
              <a:rPr lang="en-GB" sz="1650">
                <a:solidFill>
                  <a:schemeClr val="lt1"/>
                </a:solidFill>
                <a:latin typeface="Consolas"/>
                <a:ea typeface="Consolas"/>
                <a:cs typeface="Consolas"/>
                <a:sym typeface="Consolas"/>
              </a:rPr>
              <a:t>currentKeys &gt; 0</a:t>
            </a:r>
            <a:r>
              <a:rPr lang="en-GB" sz="1650" b="0" i="0" u="none" strike="noStrike" cap="none" baseline="0">
                <a:solidFill>
                  <a:schemeClr val="lt1"/>
                </a:solidFill>
                <a:latin typeface="Consolas"/>
                <a:ea typeface="Consolas"/>
                <a:cs typeface="Consolas"/>
                <a:sym typeface="Consolas"/>
              </a:rPr>
              <a:t>){</a:t>
            </a:r>
          </a:p>
          <a:p>
            <a:pPr marL="411480" marR="0" lvl="1" indent="-5080" algn="l" rtl="0">
              <a:lnSpc>
                <a:spcPct val="90000"/>
              </a:lnSpc>
              <a:spcBef>
                <a:spcPts val="330"/>
              </a:spcBef>
              <a:buClr>
                <a:schemeClr val="lt2"/>
              </a:buClr>
              <a:buSzPct val="25000"/>
              <a:buFont typeface="Noto Symbol"/>
              <a:buNone/>
            </a:pPr>
            <a:r>
              <a:rPr lang="en-GB" sz="1650" b="0" i="0" u="none" strike="noStrike" cap="none" baseline="0">
                <a:solidFill>
                  <a:schemeClr val="lt1"/>
                </a:solidFill>
                <a:latin typeface="Consolas"/>
                <a:ea typeface="Consolas"/>
                <a:cs typeface="Consolas"/>
                <a:sym typeface="Consolas"/>
              </a:rPr>
              <a:t>	// code to open door goes here</a:t>
            </a:r>
          </a:p>
          <a:p>
            <a:pPr marL="411480" marR="0" lvl="1" indent="-5080" algn="l" rtl="0">
              <a:lnSpc>
                <a:spcPct val="90000"/>
              </a:lnSpc>
              <a:spcBef>
                <a:spcPts val="330"/>
              </a:spcBef>
              <a:buClr>
                <a:schemeClr val="lt2"/>
              </a:buClr>
              <a:buSzPct val="25000"/>
              <a:buFont typeface="Noto Symbol"/>
              <a:buNone/>
            </a:pPr>
            <a:r>
              <a:rPr lang="en-GB" sz="1650" b="0" i="0" u="none" strike="noStrike" cap="none" baseline="0">
                <a:solidFill>
                  <a:schemeClr val="lt1"/>
                </a:solidFill>
                <a:latin typeface="Consolas"/>
                <a:ea typeface="Consolas"/>
                <a:cs typeface="Consolas"/>
                <a:sym typeface="Consolas"/>
              </a:rPr>
              <a:t>}else{</a:t>
            </a:r>
          </a:p>
          <a:p>
            <a:pPr marL="411480" marR="0" lvl="1" indent="-5080" algn="l" rtl="0">
              <a:lnSpc>
                <a:spcPct val="90000"/>
              </a:lnSpc>
              <a:spcBef>
                <a:spcPts val="330"/>
              </a:spcBef>
              <a:buClr>
                <a:schemeClr val="lt2"/>
              </a:buClr>
              <a:buSzPct val="25000"/>
              <a:buFont typeface="Noto Symbol"/>
              <a:buNone/>
            </a:pPr>
            <a:r>
              <a:rPr lang="en-GB" sz="1650" b="0" i="0" u="none" strike="noStrike" cap="none" baseline="0">
                <a:solidFill>
                  <a:schemeClr val="lt1"/>
                </a:solidFill>
                <a:latin typeface="Consolas"/>
                <a:ea typeface="Consolas"/>
                <a:cs typeface="Consolas"/>
                <a:sym typeface="Consolas"/>
              </a:rPr>
              <a:t>	// code to shock player goes here</a:t>
            </a:r>
          </a:p>
          <a:p>
            <a:pPr marL="411480" marR="0" lvl="1" indent="-5080" algn="l" rtl="0">
              <a:lnSpc>
                <a:spcPct val="90000"/>
              </a:lnSpc>
              <a:spcBef>
                <a:spcPts val="330"/>
              </a:spcBef>
              <a:buClr>
                <a:schemeClr val="lt2"/>
              </a:buClr>
              <a:buSzPct val="25000"/>
              <a:buFont typeface="Noto Symbol"/>
              <a:buNone/>
            </a:pPr>
            <a:r>
              <a:rPr lang="en-GB" sz="1650" b="0" i="0" u="none" strike="noStrike" cap="none" baseline="0">
                <a:solidFill>
                  <a:schemeClr val="lt1"/>
                </a:solidFill>
                <a:latin typeface="Consolas"/>
                <a:ea typeface="Consolas"/>
                <a:cs typeface="Consolas"/>
                <a:sym typeface="Consolas"/>
              </a:rPr>
              <a:t>}</a:t>
            </a:r>
          </a:p>
          <a:p>
            <a:pPr marL="411480" marR="0" lvl="1" indent="-5080" algn="l" rtl="0">
              <a:lnSpc>
                <a:spcPct val="90000"/>
              </a:lnSpc>
              <a:spcBef>
                <a:spcPts val="333"/>
              </a:spcBef>
              <a:buClr>
                <a:schemeClr val="lt2"/>
              </a:buClr>
              <a:buFont typeface="Noto Symbol"/>
              <a:buNone/>
            </a:pPr>
            <a:endParaRPr sz="1650" b="0" i="0" u="none" strike="noStrike" cap="none" baseline="0">
              <a:solidFill>
                <a:schemeClr val="lt1"/>
              </a:solidFill>
              <a:latin typeface="Consolas"/>
              <a:ea typeface="Consolas"/>
              <a:cs typeface="Consolas"/>
              <a:sym typeface="Consolas"/>
            </a:endParaRPr>
          </a:p>
          <a:p>
            <a:pPr marL="0" marR="0" lvl="0" indent="0" algn="l" rtl="0">
              <a:lnSpc>
                <a:spcPct val="90000"/>
              </a:lnSpc>
              <a:spcBef>
                <a:spcPts val="37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If the condition is true, only the first code block will run. In all other cases, only the second code block will run.</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More Conditions</a:t>
            </a:r>
          </a:p>
        </p:txBody>
      </p:sp>
      <p:sp>
        <p:nvSpPr>
          <p:cNvPr id="112" name="Shape 112"/>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80000"/>
              </a:lnSpc>
              <a:spcBef>
                <a:spcPts val="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What if you only want your code to run if multiple conditions are met? You could write:</a:t>
            </a:r>
          </a:p>
          <a:p>
            <a:pPr marL="4114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if (</a:t>
            </a:r>
            <a:r>
              <a:rPr lang="en-GB" sz="1400">
                <a:solidFill>
                  <a:schemeClr val="lt1"/>
                </a:solidFill>
                <a:latin typeface="Trebuchet MS"/>
                <a:ea typeface="Trebuchet MS"/>
                <a:cs typeface="Trebuchet MS"/>
                <a:sym typeface="Trebuchet MS"/>
              </a:rPr>
              <a:t>a</a:t>
            </a:r>
            <a:r>
              <a:rPr lang="en-GB" sz="14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a:t>
            </a:r>
          </a:p>
          <a:p>
            <a:pPr marL="8686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if(</a:t>
            </a:r>
            <a:r>
              <a:rPr lang="en-GB" sz="1400">
                <a:solidFill>
                  <a:schemeClr val="lt1"/>
                </a:solidFill>
                <a:latin typeface="Trebuchet MS"/>
                <a:ea typeface="Trebuchet MS"/>
                <a:cs typeface="Trebuchet MS"/>
                <a:sym typeface="Trebuchet MS"/>
              </a:rPr>
              <a:t>b</a:t>
            </a:r>
            <a:r>
              <a:rPr lang="en-GB" sz="1400" b="0" i="0" u="none" strike="noStrike" cap="none" baseline="0">
                <a:solidFill>
                  <a:schemeClr val="lt1"/>
                </a:solidFill>
                <a:latin typeface="Trebuchet MS"/>
                <a:ea typeface="Trebuchet MS"/>
                <a:cs typeface="Trebuchet MS"/>
                <a:sym typeface="Trebuchet MS"/>
              </a:rPr>
              <a:t>)</a:t>
            </a:r>
          </a:p>
          <a:p>
            <a:pPr marL="8686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a:t>
            </a:r>
          </a:p>
          <a:p>
            <a:pPr marL="8686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if(</a:t>
            </a:r>
            <a:r>
              <a:rPr lang="en-GB" sz="1400">
                <a:solidFill>
                  <a:schemeClr val="lt1"/>
                </a:solidFill>
                <a:latin typeface="Trebuchet MS"/>
                <a:ea typeface="Trebuchet MS"/>
                <a:cs typeface="Trebuchet MS"/>
                <a:sym typeface="Trebuchet MS"/>
              </a:rPr>
              <a:t>c</a:t>
            </a:r>
            <a:r>
              <a:rPr lang="en-GB" sz="1400" b="0" i="0" u="none" strike="noStrike" cap="none" baseline="0">
                <a:solidFill>
                  <a:schemeClr val="lt1"/>
                </a:solidFill>
                <a:latin typeface="Trebuchet MS"/>
                <a:ea typeface="Trebuchet MS"/>
                <a:cs typeface="Trebuchet MS"/>
                <a:sym typeface="Trebuchet MS"/>
              </a:rPr>
              <a:t>)</a:t>
            </a:r>
          </a:p>
          <a:p>
            <a:pPr marL="8686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a:t>
            </a:r>
          </a:p>
          <a:p>
            <a:pPr marL="8686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 Do something here</a:t>
            </a:r>
          </a:p>
          <a:p>
            <a:pPr marL="8686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a:t>
            </a:r>
          </a:p>
          <a:p>
            <a:pPr marL="8686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a:t>
            </a:r>
          </a:p>
          <a:p>
            <a:pPr marL="411480" marR="0" lvl="1" indent="-5080" algn="l" rtl="0">
              <a:lnSpc>
                <a:spcPct val="80000"/>
              </a:lnSpc>
              <a:spcBef>
                <a:spcPts val="31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306"/>
              </a:spcBef>
              <a:buClr>
                <a:schemeClr val="lt2"/>
              </a:buClr>
              <a:buFont typeface="Noto Symbol"/>
              <a:buNone/>
            </a:pPr>
            <a:endParaRPr sz="1550" b="0" i="0" u="none" strike="noStrike" cap="none" baseline="0">
              <a:solidFill>
                <a:schemeClr val="lt1"/>
              </a:solidFill>
              <a:latin typeface="Consolas"/>
              <a:ea typeface="Consolas"/>
              <a:cs typeface="Consolas"/>
              <a:sym typeface="Consolas"/>
            </a:endParaRPr>
          </a:p>
          <a:p>
            <a:pPr marL="411480" marR="0" lvl="1" indent="-5080" algn="l" rtl="0">
              <a:lnSpc>
                <a:spcPct val="80000"/>
              </a:lnSpc>
              <a:spcBef>
                <a:spcPts val="310"/>
              </a:spcBef>
              <a:buClr>
                <a:schemeClr val="lt2"/>
              </a:buClr>
              <a:buSzPct val="25000"/>
              <a:buFont typeface="Noto Symbol"/>
              <a:buNone/>
            </a:pPr>
            <a:r>
              <a:rPr lang="en-GB" sz="1550" b="0" i="0" u="none" strike="noStrike" cap="none" baseline="0">
                <a:solidFill>
                  <a:schemeClr val="lt1"/>
                </a:solidFill>
                <a:latin typeface="Arial"/>
                <a:ea typeface="Arial"/>
                <a:cs typeface="Arial"/>
                <a:sym typeface="Arial"/>
              </a:rPr>
              <a:t>But that’s pretty cumbersome to read…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More Conditions</a:t>
            </a:r>
          </a:p>
        </p:txBody>
      </p:sp>
      <p:sp>
        <p:nvSpPr>
          <p:cNvPr id="118" name="Shape 118"/>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Instead we use the </a:t>
            </a:r>
            <a:r>
              <a:rPr lang="en-GB" sz="2000" b="1" i="0" u="none" strike="noStrike" cap="none" baseline="0">
                <a:solidFill>
                  <a:schemeClr val="lt1"/>
                </a:solidFill>
                <a:latin typeface="Arial"/>
                <a:ea typeface="Arial"/>
                <a:cs typeface="Arial"/>
                <a:sym typeface="Arial"/>
              </a:rPr>
              <a:t>and</a:t>
            </a:r>
            <a:r>
              <a:rPr lang="en-GB" sz="2000" b="0" i="0" u="none" strike="noStrike" cap="none" baseline="0">
                <a:solidFill>
                  <a:schemeClr val="lt1"/>
                </a:solidFill>
                <a:latin typeface="Arial"/>
                <a:ea typeface="Arial"/>
                <a:cs typeface="Arial"/>
                <a:sym typeface="Arial"/>
              </a:rPr>
              <a:t> operator (</a:t>
            </a:r>
            <a:r>
              <a:rPr lang="en-GB" sz="2000" b="1" i="0" u="none" strike="noStrike" cap="none" baseline="0">
                <a:solidFill>
                  <a:schemeClr val="lt1"/>
                </a:solidFill>
                <a:latin typeface="Arial"/>
                <a:ea typeface="Arial"/>
                <a:cs typeface="Arial"/>
                <a:sym typeface="Arial"/>
              </a:rPr>
              <a:t>&amp;&amp;</a:t>
            </a:r>
            <a:r>
              <a:rPr lang="en-GB" sz="2000" b="0" i="0" u="none" strike="noStrike" cap="none" baseline="0">
                <a:solidFill>
                  <a:schemeClr val="lt1"/>
                </a:solidFill>
                <a:latin typeface="Arial"/>
                <a:ea typeface="Arial"/>
                <a:cs typeface="Arial"/>
                <a:sym typeface="Arial"/>
              </a:rPr>
              <a:t>):</a:t>
            </a:r>
          </a:p>
          <a:p>
            <a:pPr marL="0" marR="0" lvl="0" indent="0"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11480" marR="0" lvl="1" indent="-5080" algn="l" rtl="0">
              <a:spcBef>
                <a:spcPts val="360"/>
              </a:spcBef>
              <a:buClr>
                <a:schemeClr val="lt2"/>
              </a:buClr>
              <a:buSzPct val="25000"/>
              <a:buFont typeface="Noto Symbol"/>
              <a:buNone/>
            </a:pPr>
            <a:r>
              <a:rPr lang="en-GB" sz="1800" b="0" i="0" u="none" strike="noStrike" cap="none" baseline="0">
                <a:solidFill>
                  <a:schemeClr val="lt1"/>
                </a:solidFill>
                <a:latin typeface="Consolas"/>
                <a:ea typeface="Consolas"/>
                <a:cs typeface="Consolas"/>
                <a:sym typeface="Consolas"/>
              </a:rPr>
              <a:t>if (a &amp;&amp; b &amp;&amp;</a:t>
            </a:r>
            <a:r>
              <a:rPr lang="en-GB" sz="1800">
                <a:solidFill>
                  <a:schemeClr val="lt1"/>
                </a:solidFill>
                <a:latin typeface="Consolas"/>
                <a:ea typeface="Consolas"/>
                <a:cs typeface="Consolas"/>
                <a:sym typeface="Consolas"/>
              </a:rPr>
              <a:t> c</a:t>
            </a:r>
            <a:r>
              <a:rPr lang="en-GB" sz="1800" b="0" i="0" u="none" strike="noStrike" cap="none" baseline="0">
                <a:solidFill>
                  <a:schemeClr val="lt1"/>
                </a:solidFill>
                <a:latin typeface="Consolas"/>
                <a:ea typeface="Consolas"/>
                <a:cs typeface="Consolas"/>
                <a:sym typeface="Consolas"/>
              </a:rPr>
              <a:t>)</a:t>
            </a:r>
          </a:p>
          <a:p>
            <a:pPr marL="411480" marR="0" lvl="1" indent="-5080" algn="l" rtl="0">
              <a:spcBef>
                <a:spcPts val="360"/>
              </a:spcBef>
              <a:buClr>
                <a:schemeClr val="lt2"/>
              </a:buClr>
              <a:buSzPct val="25000"/>
              <a:buFont typeface="Noto Symbol"/>
              <a:buNone/>
            </a:pPr>
            <a:r>
              <a:rPr lang="en-GB" sz="1800" b="0" i="0" u="none" strike="noStrike" cap="none" baseline="0">
                <a:solidFill>
                  <a:schemeClr val="lt1"/>
                </a:solidFill>
                <a:latin typeface="Consolas"/>
                <a:ea typeface="Consolas"/>
                <a:cs typeface="Consolas"/>
                <a:sym typeface="Consolas"/>
              </a:rPr>
              <a:t>{</a:t>
            </a:r>
          </a:p>
          <a:p>
            <a:pPr marL="411480" marR="0" lvl="1" indent="-5080" algn="l" rtl="0">
              <a:spcBef>
                <a:spcPts val="360"/>
              </a:spcBef>
              <a:buClr>
                <a:schemeClr val="lt2"/>
              </a:buClr>
              <a:buSzPct val="25000"/>
              <a:buFont typeface="Noto Symbol"/>
              <a:buNone/>
            </a:pPr>
            <a:r>
              <a:rPr lang="en-GB" sz="1800" b="0" i="0" u="none" strike="noStrike" cap="none" baseline="0">
                <a:solidFill>
                  <a:schemeClr val="lt1"/>
                </a:solidFill>
                <a:latin typeface="Consolas"/>
                <a:ea typeface="Consolas"/>
                <a:cs typeface="Consolas"/>
                <a:sym typeface="Consolas"/>
              </a:rPr>
              <a:t>    // Do something here</a:t>
            </a:r>
          </a:p>
          <a:p>
            <a:pPr marL="411480" marR="0" lvl="1" indent="-5080" algn="l" rtl="0">
              <a:spcBef>
                <a:spcPts val="360"/>
              </a:spcBef>
              <a:buClr>
                <a:schemeClr val="lt2"/>
              </a:buClr>
              <a:buSzPct val="25000"/>
              <a:buFont typeface="Noto Symbol"/>
              <a:buNone/>
            </a:pPr>
            <a:r>
              <a:rPr lang="en-GB" sz="1800" b="0" i="0" u="none" strike="noStrike" cap="none" baseline="0">
                <a:solidFill>
                  <a:schemeClr val="lt1"/>
                </a:solidFill>
                <a:latin typeface="Consolas"/>
                <a:ea typeface="Consolas"/>
                <a:cs typeface="Consolas"/>
                <a:sym typeface="Consolas"/>
              </a:rPr>
              <a:t>}</a:t>
            </a:r>
          </a:p>
          <a:p>
            <a:pPr marL="411480" marR="0" lvl="1" indent="-5080" algn="l" rtl="0">
              <a:spcBef>
                <a:spcPts val="360"/>
              </a:spcBef>
              <a:buClr>
                <a:schemeClr val="lt2"/>
              </a:buClr>
              <a:buFont typeface="Noto Symbol"/>
              <a:buNone/>
            </a:pPr>
            <a:endParaRPr sz="1800" b="0" i="0" u="none" strike="noStrike" cap="none" baseline="0">
              <a:solidFill>
                <a:schemeClr val="lt1"/>
              </a:solidFill>
              <a:latin typeface="Consolas"/>
              <a:ea typeface="Consolas"/>
              <a:cs typeface="Consolas"/>
              <a:sym typeface="Consolas"/>
            </a:endParaRPr>
          </a:p>
          <a:p>
            <a:pPr marL="411480" marR="0" lvl="1" indent="-5080" algn="l" rtl="0">
              <a:spcBef>
                <a:spcPts val="360"/>
              </a:spcBef>
              <a:buClr>
                <a:schemeClr val="lt2"/>
              </a:buClr>
              <a:buSzPct val="25000"/>
              <a:buFont typeface="Noto Symbol"/>
              <a:buNone/>
            </a:pPr>
            <a:r>
              <a:rPr lang="en-GB" sz="1800" b="0" i="0" u="none" strike="noStrike" cap="none" baseline="0">
                <a:solidFill>
                  <a:schemeClr val="lt1"/>
                </a:solidFill>
                <a:latin typeface="Arial"/>
                <a:ea typeface="Arial"/>
                <a:cs typeface="Arial"/>
                <a:sym typeface="Arial"/>
              </a:rPr>
              <a:t>Much better!</a:t>
            </a:r>
          </a:p>
          <a:p>
            <a:pPr marL="411480" marR="0" lvl="1" indent="-5080" algn="l" rtl="0">
              <a:spcBef>
                <a:spcPts val="360"/>
              </a:spcBef>
              <a:buClr>
                <a:schemeClr val="lt2"/>
              </a:buClr>
              <a:buSzPct val="25000"/>
              <a:buFont typeface="Noto Symbol"/>
              <a:buNone/>
            </a:pPr>
            <a:r>
              <a:rPr lang="en-GB" sz="1800">
                <a:solidFill>
                  <a:schemeClr val="lt1"/>
                </a:solidFill>
                <a:latin typeface="Arial"/>
                <a:ea typeface="Arial"/>
                <a:cs typeface="Arial"/>
                <a:sym typeface="Arial"/>
              </a:rPr>
              <a:t>Note that a, b, and c can be comparisons or logical (boolean) values, for example this could be if (x &gt; 0 &amp;&amp; y &lt; 10 &amp;&amp; enabled)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Else If</a:t>
            </a:r>
          </a:p>
        </p:txBody>
      </p:sp>
      <p:sp>
        <p:nvSpPr>
          <p:cNvPr id="124" name="Shape 124"/>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80000"/>
              </a:lnSpc>
              <a:spcBef>
                <a:spcPts val="0"/>
              </a:spcBef>
              <a:buClr>
                <a:schemeClr val="lt2"/>
              </a:buClr>
              <a:buSzPct val="25000"/>
              <a:buFont typeface="Noto Symbol"/>
              <a:buNone/>
            </a:pPr>
            <a:r>
              <a:rPr lang="en-GB" sz="1400" b="0" i="0" u="none" strike="noStrike" cap="none" baseline="0">
                <a:solidFill>
                  <a:schemeClr val="lt1"/>
                </a:solidFill>
                <a:latin typeface="Arial"/>
                <a:ea typeface="Arial"/>
                <a:cs typeface="Arial"/>
                <a:sym typeface="Arial"/>
              </a:rPr>
              <a:t>When you want to check multiple conditions in a chain, we use else if:</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if (a == yes)</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a:t>
            </a:r>
            <a:br>
              <a:rPr lang="en-GB" sz="1400" b="0" i="0" u="none" strike="noStrike" cap="none" baseline="0">
                <a:solidFill>
                  <a:schemeClr val="lt1"/>
                </a:solidFill>
                <a:latin typeface="Trebuchet MS"/>
                <a:ea typeface="Trebuchet MS"/>
                <a:cs typeface="Trebuchet MS"/>
                <a:sym typeface="Trebuchet MS"/>
              </a:rPr>
            </a:br>
            <a:r>
              <a:rPr lang="en-GB" sz="14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else if (b == something)</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a:t>
            </a:r>
            <a:br>
              <a:rPr lang="en-GB" sz="1400" b="0" i="0" u="none" strike="noStrike" cap="none" baseline="0">
                <a:solidFill>
                  <a:schemeClr val="lt1"/>
                </a:solidFill>
                <a:latin typeface="Trebuchet MS"/>
                <a:ea typeface="Trebuchet MS"/>
                <a:cs typeface="Trebuchet MS"/>
                <a:sym typeface="Trebuchet MS"/>
              </a:rPr>
            </a:br>
            <a:r>
              <a:rPr lang="en-GB" sz="14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else if (c == d)</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a:t>
            </a:r>
            <a:br>
              <a:rPr lang="en-GB" sz="1400" b="0" i="0" u="none" strike="noStrike" cap="none" baseline="0">
                <a:solidFill>
                  <a:schemeClr val="lt1"/>
                </a:solidFill>
                <a:latin typeface="Trebuchet MS"/>
                <a:ea typeface="Trebuchet MS"/>
                <a:cs typeface="Trebuchet MS"/>
                <a:sym typeface="Trebuchet MS"/>
              </a:rPr>
            </a:br>
            <a:r>
              <a:rPr lang="en-GB" sz="14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else</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	//none of those things</a:t>
            </a:r>
          </a:p>
          <a:p>
            <a:pPr marL="411480" marR="0" lvl="1" indent="-5080" algn="l" rtl="0">
              <a:lnSpc>
                <a:spcPct val="80000"/>
              </a:lnSpc>
              <a:spcBef>
                <a:spcPts val="270"/>
              </a:spcBef>
              <a:buClr>
                <a:schemeClr val="lt2"/>
              </a:buClr>
              <a:buSzPct val="25000"/>
              <a:buFont typeface="Noto Symbol"/>
              <a:buNone/>
            </a:pPr>
            <a:r>
              <a:rPr lang="en-GB" sz="1400" b="0" i="0" u="none" strike="noStrike" cap="none" baseline="0">
                <a:solidFill>
                  <a:schemeClr val="lt1"/>
                </a:solidFill>
                <a:latin typeface="Trebuchet MS"/>
                <a:ea typeface="Trebuchet MS"/>
                <a:cs typeface="Trebuchet MS"/>
                <a:sym typeface="Trebuchet MS"/>
              </a:rPr>
              <a:t>}</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Switches</a:t>
            </a:r>
          </a:p>
        </p:txBody>
      </p:sp>
      <p:sp>
        <p:nvSpPr>
          <p:cNvPr id="130" name="Shape 130"/>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80000"/>
              </a:lnSpc>
              <a:spcBef>
                <a:spcPts val="0"/>
              </a:spcBef>
              <a:buClr>
                <a:schemeClr val="lt2"/>
              </a:buClr>
              <a:buSzPct val="25000"/>
              <a:buFont typeface="Noto Symbol"/>
              <a:buNone/>
            </a:pPr>
            <a:r>
              <a:rPr lang="en-GB" sz="1400" b="0" i="0" u="none" strike="noStrike" cap="none" baseline="0">
                <a:solidFill>
                  <a:schemeClr val="lt1"/>
                </a:solidFill>
                <a:latin typeface="Arial"/>
                <a:ea typeface="Arial"/>
                <a:cs typeface="Arial"/>
                <a:sym typeface="Arial"/>
              </a:rPr>
              <a:t>If else chains like that shown previously are so common that there is a special construct to deal with a specific chaining situation. If we want to do a bunch of stuff based on the state of a variable like so;</a:t>
            </a:r>
          </a:p>
          <a:p>
            <a:pPr marL="228600" marR="0" lvl="0" indent="-101600" algn="l" rtl="0">
              <a:lnSpc>
                <a:spcPct val="80000"/>
              </a:lnSpc>
              <a:spcBef>
                <a:spcPts val="280"/>
              </a:spcBef>
              <a:buClr>
                <a:schemeClr val="lt2"/>
              </a:buClr>
              <a:buFont typeface="Noto Symbol"/>
              <a:buNone/>
            </a:pPr>
            <a:endParaRPr sz="1400" b="0" i="0" u="none" strike="noStrike" cap="none" baseline="0">
              <a:solidFill>
                <a:schemeClr val="lt1"/>
              </a:solidFill>
              <a:latin typeface="Arial"/>
              <a:ea typeface="Arial"/>
              <a:cs typeface="Arial"/>
              <a:sym typeface="Arial"/>
            </a:endParaRP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Public string today;</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 </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if(today == "Monday"){</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	// do something Mondayish</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}else if(today == "Tuesday"){</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	// do something Tuesdayish</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}else if(today == "Wednesday"){</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	// do something Wednesdayish</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a:t>
            </a:r>
          </a:p>
          <a:p>
            <a:pPr marL="411480" marR="0" lvl="1" indent="-5080" algn="l" rtl="0">
              <a:lnSpc>
                <a:spcPct val="80000"/>
              </a:lnSpc>
              <a:spcBef>
                <a:spcPts val="224"/>
              </a:spcBef>
              <a:buClr>
                <a:schemeClr val="lt2"/>
              </a:buClr>
              <a:buFont typeface="Noto Symbol"/>
              <a:buNone/>
            </a:pPr>
            <a:endParaRPr sz="1100" b="0" i="0" u="none" strike="noStrike" cap="none" baseline="0">
              <a:solidFill>
                <a:schemeClr val="lt1"/>
              </a:solidFill>
              <a:latin typeface="Consolas"/>
              <a:ea typeface="Consolas"/>
              <a:cs typeface="Consolas"/>
              <a:sym typeface="Consolas"/>
            </a:endParaRP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//etc.</a:t>
            </a:r>
          </a:p>
          <a:p>
            <a:pPr marL="411480" marR="0" lvl="1" indent="-5080" algn="l" rtl="0">
              <a:lnSpc>
                <a:spcPct val="80000"/>
              </a:lnSpc>
              <a:spcBef>
                <a:spcPts val="224"/>
              </a:spcBef>
              <a:buClr>
                <a:schemeClr val="lt2"/>
              </a:buClr>
              <a:buFont typeface="Noto Symbol"/>
              <a:buNone/>
            </a:pPr>
            <a:endParaRPr sz="1100" b="0" i="0" u="none" strike="noStrike" cap="none" baseline="0">
              <a:solidFill>
                <a:schemeClr val="lt1"/>
              </a:solidFill>
              <a:latin typeface="Consolas"/>
              <a:ea typeface="Consolas"/>
              <a:cs typeface="Consolas"/>
              <a:sym typeface="Consolas"/>
            </a:endParaRP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else{</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	//not a day</a:t>
            </a:r>
          </a:p>
          <a:p>
            <a:pPr marL="411480" marR="0" lvl="1" indent="-5080" algn="l" rtl="0">
              <a:lnSpc>
                <a:spcPct val="80000"/>
              </a:lnSpc>
              <a:spcBef>
                <a:spcPts val="220"/>
              </a:spcBef>
              <a:buClr>
                <a:schemeClr val="lt2"/>
              </a:buClr>
              <a:buSzPct val="25000"/>
              <a:buFont typeface="Noto Symbol"/>
              <a:buNone/>
            </a:pPr>
            <a:r>
              <a:rPr lang="en-GB" sz="1100" b="0" i="0" u="none" strike="noStrike" cap="none" baseline="0">
                <a:solidFill>
                  <a:schemeClr val="lt1"/>
                </a:solidFill>
                <a:latin typeface="Consolas"/>
                <a:ea typeface="Consolas"/>
                <a:cs typeface="Consolas"/>
                <a:sym typeface="Consolas"/>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Switch</a:t>
            </a:r>
          </a:p>
        </p:txBody>
      </p:sp>
      <p:sp>
        <p:nvSpPr>
          <p:cNvPr id="136" name="Shape 136"/>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80000"/>
              </a:lnSpc>
              <a:spcBef>
                <a:spcPts val="0"/>
              </a:spcBef>
              <a:buClr>
                <a:schemeClr val="lt2"/>
              </a:buClr>
              <a:buSzPct val="25000"/>
              <a:buFont typeface="Noto Symbol"/>
              <a:buNone/>
            </a:pPr>
            <a:r>
              <a:rPr lang="en-GB" sz="1250" b="0" i="0" u="none" strike="noStrike" cap="none" baseline="0">
                <a:solidFill>
                  <a:schemeClr val="lt1"/>
                </a:solidFill>
                <a:latin typeface="Arial"/>
                <a:ea typeface="Arial"/>
                <a:cs typeface="Arial"/>
                <a:sym typeface="Arial"/>
              </a:rPr>
              <a:t>We can achieve the same result more efficiently like so;</a:t>
            </a:r>
          </a:p>
          <a:p>
            <a:pPr marL="45720" marR="0" lvl="0" indent="-7619" algn="l" rtl="0">
              <a:lnSpc>
                <a:spcPct val="80000"/>
              </a:lnSpc>
              <a:spcBef>
                <a:spcPts val="250"/>
              </a:spcBef>
              <a:buClr>
                <a:schemeClr val="lt2"/>
              </a:buClr>
              <a:buFont typeface="Noto Symbol"/>
              <a:buNone/>
            </a:pPr>
            <a:endParaRPr sz="1250" b="0" i="0" u="none" strike="noStrike" cap="none" baseline="0">
              <a:solidFill>
                <a:schemeClr val="lt1"/>
              </a:solidFill>
              <a:latin typeface="Arial"/>
              <a:ea typeface="Arial"/>
              <a:cs typeface="Arial"/>
              <a:sym typeface="Arial"/>
            </a:endParaRPr>
          </a:p>
          <a:p>
            <a:pPr marL="411480" marR="0" lvl="1" indent="-5080" algn="l" rtl="0">
              <a:lnSpc>
                <a:spcPct val="80000"/>
              </a:lnSpc>
              <a:spcBef>
                <a:spcPts val="200"/>
              </a:spcBef>
              <a:buClr>
                <a:schemeClr val="lt2"/>
              </a:buClr>
              <a:buSzPct val="25000"/>
              <a:buFont typeface="Noto Symbol"/>
              <a:buNone/>
            </a:pPr>
            <a:r>
              <a:rPr lang="en-GB" sz="1000" b="0" i="0" u="none" strike="noStrike" cap="none" baseline="0">
                <a:solidFill>
                  <a:schemeClr val="lt1"/>
                </a:solidFill>
                <a:latin typeface="Consolas"/>
                <a:ea typeface="Consolas"/>
                <a:cs typeface="Consolas"/>
                <a:sym typeface="Consolas"/>
              </a:rPr>
              <a:t>Public string today;</a:t>
            </a:r>
          </a:p>
          <a:p>
            <a:pPr marL="411480" marR="0" lvl="1" indent="-5080" algn="l" rtl="0">
              <a:lnSpc>
                <a:spcPct val="80000"/>
              </a:lnSpc>
              <a:spcBef>
                <a:spcPts val="200"/>
              </a:spcBef>
              <a:buClr>
                <a:schemeClr val="lt2"/>
              </a:buClr>
              <a:buSzPct val="25000"/>
              <a:buFont typeface="Noto Symbol"/>
              <a:buNone/>
            </a:pPr>
            <a:r>
              <a:rPr lang="en-GB" sz="1000" b="0" i="0" u="none" strike="noStrike" cap="none" baseline="0">
                <a:solidFill>
                  <a:schemeClr val="lt1"/>
                </a:solidFill>
                <a:latin typeface="Consolas"/>
                <a:ea typeface="Consolas"/>
                <a:cs typeface="Consolas"/>
                <a:sym typeface="Consolas"/>
              </a:rPr>
              <a:t> </a:t>
            </a:r>
          </a:p>
          <a:p>
            <a:pPr marL="411480" marR="0" lvl="1" indent="-5080" algn="l" rtl="0">
              <a:lnSpc>
                <a:spcPct val="80000"/>
              </a:lnSpc>
              <a:spcBef>
                <a:spcPts val="200"/>
              </a:spcBef>
              <a:buClr>
                <a:schemeClr val="lt2"/>
              </a:buClr>
              <a:buSzPct val="25000"/>
              <a:buFont typeface="Noto Symbol"/>
              <a:buNone/>
            </a:pPr>
            <a:r>
              <a:rPr lang="en-GB" sz="1000" b="0" i="0" u="none" strike="noStrike" cap="none" baseline="0">
                <a:solidFill>
                  <a:schemeClr val="lt1"/>
                </a:solidFill>
                <a:latin typeface="Consolas"/>
                <a:ea typeface="Consolas"/>
                <a:cs typeface="Consolas"/>
                <a:sym typeface="Consolas"/>
              </a:rPr>
              <a:t>switch(today){</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case "Monday":</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	// do something Mondayish</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	break;</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case "Tuesday":</a:t>
            </a:r>
          </a:p>
          <a:p>
            <a:pPr marL="411480" marR="0" lvl="1" indent="-5080" algn="l" rtl="0">
              <a:lnSpc>
                <a:spcPct val="80000"/>
              </a:lnSpc>
              <a:spcBef>
                <a:spcPts val="200"/>
              </a:spcBef>
              <a:buClr>
                <a:schemeClr val="lt2"/>
              </a:buClr>
              <a:buSzPct val="25000"/>
              <a:buFont typeface="Noto Symbol"/>
              <a:buNone/>
            </a:pPr>
            <a:r>
              <a:rPr lang="en-GB" sz="1000" b="0" i="0" u="none" strike="noStrike" cap="none" baseline="0">
                <a:solidFill>
                  <a:schemeClr val="lt1"/>
                </a:solidFill>
                <a:latin typeface="Consolas"/>
                <a:ea typeface="Consolas"/>
                <a:cs typeface="Consolas"/>
                <a:sym typeface="Consolas"/>
              </a:rPr>
              <a:t>	     // do something Tuesdayish</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	break;</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case "Wednesday":</a:t>
            </a:r>
          </a:p>
          <a:p>
            <a:pPr marL="411480" marR="0" lvl="1" indent="-5080" algn="l" rtl="0">
              <a:lnSpc>
                <a:spcPct val="80000"/>
              </a:lnSpc>
              <a:spcBef>
                <a:spcPts val="200"/>
              </a:spcBef>
              <a:buClr>
                <a:schemeClr val="lt2"/>
              </a:buClr>
              <a:buSzPct val="25000"/>
              <a:buFont typeface="Noto Symbol"/>
              <a:buNone/>
            </a:pPr>
            <a:r>
              <a:rPr lang="en-GB" sz="1000" b="0" i="0" u="none" strike="noStrike" cap="none" baseline="0">
                <a:solidFill>
                  <a:schemeClr val="lt1"/>
                </a:solidFill>
                <a:latin typeface="Consolas"/>
                <a:ea typeface="Consolas"/>
                <a:cs typeface="Consolas"/>
                <a:sym typeface="Consolas"/>
              </a:rPr>
              <a:t>	     // do something Wednesdayish</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	break;</a:t>
            </a:r>
          </a:p>
          <a:p>
            <a:pPr marL="777240" marR="0" lvl="2" indent="-2540" algn="l" rtl="0">
              <a:lnSpc>
                <a:spcPct val="80000"/>
              </a:lnSpc>
              <a:spcBef>
                <a:spcPts val="175"/>
              </a:spcBef>
              <a:buClr>
                <a:schemeClr val="lt2"/>
              </a:buClr>
              <a:buFont typeface="Noto Symbol"/>
              <a:buNone/>
            </a:pPr>
            <a:endParaRPr sz="900" b="0" i="0" u="none" strike="noStrike" cap="none" baseline="0">
              <a:solidFill>
                <a:schemeClr val="lt1"/>
              </a:solidFill>
              <a:latin typeface="Consolas"/>
              <a:ea typeface="Consolas"/>
              <a:cs typeface="Consolas"/>
              <a:sym typeface="Consolas"/>
            </a:endParaRP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//etc.</a:t>
            </a:r>
          </a:p>
          <a:p>
            <a:pPr marL="777240" marR="0" lvl="2" indent="-2540" algn="l" rtl="0">
              <a:lnSpc>
                <a:spcPct val="80000"/>
              </a:lnSpc>
              <a:spcBef>
                <a:spcPts val="175"/>
              </a:spcBef>
              <a:buClr>
                <a:schemeClr val="lt2"/>
              </a:buClr>
              <a:buFont typeface="Noto Symbol"/>
              <a:buNone/>
            </a:pPr>
            <a:endParaRPr sz="900" b="0" i="0" u="none" strike="noStrike" cap="none" baseline="0">
              <a:solidFill>
                <a:schemeClr val="lt1"/>
              </a:solidFill>
              <a:latin typeface="Consolas"/>
              <a:ea typeface="Consolas"/>
              <a:cs typeface="Consolas"/>
              <a:sym typeface="Consolas"/>
            </a:endParaRP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default:</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	//default is the final else equivalent</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	//not a day</a:t>
            </a:r>
          </a:p>
          <a:p>
            <a:pPr marL="777240" marR="0" lvl="2" indent="-2540" algn="l" rtl="0">
              <a:lnSpc>
                <a:spcPct val="80000"/>
              </a:lnSpc>
              <a:spcBef>
                <a:spcPts val="180"/>
              </a:spcBef>
              <a:buClr>
                <a:schemeClr val="lt2"/>
              </a:buClr>
              <a:buSzPct val="25000"/>
              <a:buFont typeface="Noto Symbol"/>
              <a:buNone/>
            </a:pPr>
            <a:r>
              <a:rPr lang="en-GB" sz="900" b="0" i="0" u="none" strike="noStrike" cap="none" baseline="0">
                <a:solidFill>
                  <a:schemeClr val="lt1"/>
                </a:solidFill>
                <a:latin typeface="Consolas"/>
                <a:ea typeface="Consolas"/>
                <a:cs typeface="Consolas"/>
                <a:sym typeface="Consolas"/>
              </a:rPr>
              <a:t>	break;</a:t>
            </a:r>
          </a:p>
          <a:p>
            <a:pPr marL="411480" marR="0" lvl="1" indent="-5080" algn="l" rtl="0">
              <a:lnSpc>
                <a:spcPct val="80000"/>
              </a:lnSpc>
              <a:spcBef>
                <a:spcPts val="200"/>
              </a:spcBef>
              <a:buClr>
                <a:schemeClr val="lt2"/>
              </a:buClr>
              <a:buSzPct val="25000"/>
              <a:buFont typeface="Noto Symbol"/>
              <a:buNone/>
            </a:pPr>
            <a:r>
              <a:rPr lang="en-GB" sz="1000" b="0" i="0" u="none" strike="noStrike" cap="none" baseline="0">
                <a:solidFill>
                  <a:schemeClr val="lt1"/>
                </a:solidFill>
                <a:latin typeface="Consolas"/>
                <a:ea typeface="Consolas"/>
                <a:cs typeface="Consolas"/>
                <a:sym typeface="Consolas"/>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685800" y="2329190"/>
            <a:ext cx="7772400" cy="1650599"/>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PART </a:t>
            </a:r>
            <a:r>
              <a:rPr lang="en-GB">
                <a:solidFill>
                  <a:schemeClr val="lt2"/>
                </a:solidFill>
                <a:latin typeface="Arial"/>
                <a:ea typeface="Arial"/>
                <a:cs typeface="Arial"/>
                <a:sym typeface="Arial"/>
              </a:rPr>
              <a:t>THREE</a:t>
            </a:r>
          </a:p>
        </p:txBody>
      </p:sp>
      <p:sp>
        <p:nvSpPr>
          <p:cNvPr id="142" name="Shape 142"/>
          <p:cNvSpPr txBox="1">
            <a:spLocks noGrp="1"/>
          </p:cNvSpPr>
          <p:nvPr>
            <p:ph type="subTitle" idx="1"/>
          </p:nvPr>
        </p:nvSpPr>
        <p:spPr>
          <a:xfrm>
            <a:off x="685800" y="4124476"/>
            <a:ext cx="7772400" cy="888899"/>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Noto Symbol"/>
              <a:buNone/>
            </a:pPr>
            <a:r>
              <a:rPr lang="en-GB" sz="2200" i="0">
                <a:solidFill>
                  <a:schemeClr val="accent5"/>
                </a:solidFill>
                <a:latin typeface="Arial"/>
                <a:ea typeface="Arial"/>
                <a:cs typeface="Arial"/>
                <a:sym typeface="Arial"/>
              </a:rPr>
              <a:t>Prefabs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Mass Production</a:t>
            </a:r>
          </a:p>
        </p:txBody>
      </p:sp>
      <p:sp>
        <p:nvSpPr>
          <p:cNvPr id="148" name="Shape 148"/>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100000"/>
              </a:lnSpc>
              <a:spcBef>
                <a:spcPts val="1000"/>
              </a:spcBef>
              <a:spcAft>
                <a:spcPts val="1000"/>
              </a:spcAft>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What if we want to create 100 physics cubes?</a:t>
            </a:r>
          </a:p>
          <a:p>
            <a:pPr marL="45720" marR="0" lvl="0" indent="-7619" algn="l" rtl="0">
              <a:lnSpc>
                <a:spcPct val="100000"/>
              </a:lnSpc>
              <a:spcBef>
                <a:spcPts val="1000"/>
              </a:spcBef>
              <a:spcAft>
                <a:spcPts val="1000"/>
              </a:spcAft>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We could manually create 99 new cubes, and manually attach the RigidBody to each…</a:t>
            </a:r>
          </a:p>
          <a:p>
            <a:pPr marL="45720" marR="0" lvl="0" indent="-7619" algn="l" rtl="0">
              <a:lnSpc>
                <a:spcPct val="100000"/>
              </a:lnSpc>
              <a:spcBef>
                <a:spcPts val="1000"/>
              </a:spcBef>
              <a:spcAft>
                <a:spcPts val="1000"/>
              </a:spcAft>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Or we could copy and paste the cube we made 99 times.</a:t>
            </a:r>
          </a:p>
          <a:p>
            <a:pPr marL="45720" marR="0" lvl="0" indent="-7619" algn="l" rtl="0">
              <a:lnSpc>
                <a:spcPct val="100000"/>
              </a:lnSpc>
              <a:spcBef>
                <a:spcPts val="1000"/>
              </a:spcBef>
              <a:spcAft>
                <a:spcPts val="1000"/>
              </a:spcAft>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But what if we then decide that we don’t want them to be cubes, but rather we want capsule shapes instead? We would have to manually change all 100 of them! What a bother.</a:t>
            </a:r>
          </a:p>
          <a:p>
            <a:pPr marL="45720" marR="0" lvl="0" indent="-7619" algn="l" rtl="0">
              <a:lnSpc>
                <a:spcPct val="100000"/>
              </a:lnSpc>
              <a:spcBef>
                <a:spcPts val="1000"/>
              </a:spcBef>
              <a:spcAft>
                <a:spcPts val="1000"/>
              </a:spcAft>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If only there was some sort of way to make them all based off of a single template, so that any changes to the template are instantly reflected in all of the clones.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Mass Production</a:t>
            </a:r>
          </a:p>
        </p:txBody>
      </p:sp>
      <p:sp>
        <p:nvSpPr>
          <p:cNvPr id="154" name="Shape 154"/>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This is where </a:t>
            </a:r>
            <a:r>
              <a:rPr lang="en-GB" sz="2000" b="1" i="0" u="none" strike="noStrike" cap="none" baseline="0">
                <a:solidFill>
                  <a:schemeClr val="lt1"/>
                </a:solidFill>
                <a:latin typeface="Arial"/>
                <a:ea typeface="Arial"/>
                <a:cs typeface="Arial"/>
                <a:sym typeface="Arial"/>
              </a:rPr>
              <a:t>Prefabs</a:t>
            </a:r>
            <a:r>
              <a:rPr lang="en-GB" sz="2000" b="0" i="0" u="none" strike="noStrike" cap="none" baseline="0">
                <a:solidFill>
                  <a:schemeClr val="lt1"/>
                </a:solidFill>
                <a:latin typeface="Arial"/>
                <a:ea typeface="Arial"/>
                <a:cs typeface="Arial"/>
                <a:sym typeface="Arial"/>
              </a:rPr>
              <a:t> come in...</a:t>
            </a:r>
            <a:br>
              <a:rPr lang="en-GB" sz="2000" b="0" i="0" u="none" strike="noStrike" cap="none" baseline="0">
                <a:solidFill>
                  <a:schemeClr val="lt1"/>
                </a:solidFill>
                <a:latin typeface="Arial"/>
                <a:ea typeface="Arial"/>
                <a:cs typeface="Arial"/>
                <a:sym typeface="Arial"/>
              </a:rPr>
            </a:br>
            <a:endParaRPr lang="en-GB" sz="2000" b="0" i="0" u="none" strike="noStrike" cap="none" baseline="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[This is a class activity: if you’re not physically present in this week’s tut, ask a friend, watch the videos in this week’s homework, or Google it.]</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685800" y="2329190"/>
            <a:ext cx="7772400" cy="1650599"/>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PART </a:t>
            </a:r>
            <a:r>
              <a:rPr lang="en-GB">
                <a:solidFill>
                  <a:schemeClr val="lt2"/>
                </a:solidFill>
                <a:latin typeface="Arial"/>
                <a:ea typeface="Arial"/>
                <a:cs typeface="Arial"/>
                <a:sym typeface="Arial"/>
              </a:rPr>
              <a:t>ONE</a:t>
            </a:r>
          </a:p>
        </p:txBody>
      </p:sp>
      <p:sp>
        <p:nvSpPr>
          <p:cNvPr id="52" name="Shape 52"/>
          <p:cNvSpPr txBox="1">
            <a:spLocks noGrp="1"/>
          </p:cNvSpPr>
          <p:nvPr>
            <p:ph type="subTitle" idx="1"/>
          </p:nvPr>
        </p:nvSpPr>
        <p:spPr>
          <a:xfrm>
            <a:off x="685800" y="4124476"/>
            <a:ext cx="7772400" cy="888899"/>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Noto Symbol"/>
              <a:buNone/>
            </a:pPr>
            <a:r>
              <a:rPr lang="en-GB" sz="2200" b="0" i="0" u="none" strike="noStrike" cap="none" baseline="0">
                <a:solidFill>
                  <a:schemeClr val="accent5"/>
                </a:solidFill>
                <a:latin typeface="Arial"/>
                <a:ea typeface="Arial"/>
                <a:cs typeface="Arial"/>
                <a:sym typeface="Arial"/>
              </a:rPr>
              <a:t>Unity </a:t>
            </a:r>
            <a:r>
              <a:rPr lang="en-GB" sz="2200" i="0">
                <a:solidFill>
                  <a:schemeClr val="accent5"/>
                </a:solidFill>
                <a:latin typeface="Arial"/>
                <a:ea typeface="Arial"/>
                <a:cs typeface="Arial"/>
                <a:sym typeface="Arial"/>
              </a:rPr>
              <a:t>Objects &amp; Physics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685800" y="2329190"/>
            <a:ext cx="7772400" cy="1650599"/>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PART </a:t>
            </a:r>
            <a:r>
              <a:rPr lang="en-GB">
                <a:solidFill>
                  <a:schemeClr val="lt2"/>
                </a:solidFill>
                <a:latin typeface="Arial"/>
                <a:ea typeface="Arial"/>
                <a:cs typeface="Arial"/>
                <a:sym typeface="Arial"/>
              </a:rPr>
              <a:t>FOUR</a:t>
            </a:r>
          </a:p>
        </p:txBody>
      </p:sp>
      <p:sp>
        <p:nvSpPr>
          <p:cNvPr id="160" name="Shape 160"/>
          <p:cNvSpPr txBox="1">
            <a:spLocks noGrp="1"/>
          </p:cNvSpPr>
          <p:nvPr>
            <p:ph type="subTitle" idx="1"/>
          </p:nvPr>
        </p:nvSpPr>
        <p:spPr>
          <a:xfrm>
            <a:off x="685800" y="4124476"/>
            <a:ext cx="7772400" cy="888899"/>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Noto Symbol"/>
              <a:buNone/>
            </a:pPr>
            <a:r>
              <a:rPr lang="en-GB" sz="2200" b="0" i="0" u="none" strike="noStrike" cap="none" baseline="0">
                <a:solidFill>
                  <a:schemeClr val="accent5"/>
                </a:solidFill>
                <a:latin typeface="Arial"/>
                <a:ea typeface="Arial"/>
                <a:cs typeface="Arial"/>
                <a:sym typeface="Arial"/>
              </a:rPr>
              <a:t>Dynamic Content Creation</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Instantiate</a:t>
            </a:r>
          </a:p>
        </p:txBody>
      </p:sp>
      <p:sp>
        <p:nvSpPr>
          <p:cNvPr id="166" name="Shape 166"/>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Sometimes we don’t want to manually set up every object in our scene before the game starts. Sometimes we want to dynamically spawn new objects during run-time. This is where </a:t>
            </a:r>
            <a:r>
              <a:rPr lang="en-GB" sz="2000" b="1" i="0" u="none" strike="noStrike" cap="none" baseline="0">
                <a:solidFill>
                  <a:schemeClr val="lt1"/>
                </a:solidFill>
                <a:latin typeface="Arial"/>
                <a:ea typeface="Arial"/>
                <a:cs typeface="Arial"/>
                <a:sym typeface="Arial"/>
              </a:rPr>
              <a:t>instantiation</a:t>
            </a:r>
            <a:r>
              <a:rPr lang="en-GB" sz="2000" b="0" i="0" u="none" strike="noStrike" cap="none" baseline="0">
                <a:solidFill>
                  <a:schemeClr val="lt1"/>
                </a:solidFill>
                <a:latin typeface="Arial"/>
                <a:ea typeface="Arial"/>
                <a:cs typeface="Arial"/>
                <a:sym typeface="Arial"/>
              </a:rPr>
              <a:t> comes in.</a:t>
            </a:r>
          </a:p>
          <a:p>
            <a:pPr marL="228600" marR="0" lvl="0" indent="-63500"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The </a:t>
            </a:r>
            <a:r>
              <a:rPr lang="en-GB" sz="2000" b="1" i="0" u="none" strike="noStrike" cap="none" baseline="0">
                <a:solidFill>
                  <a:schemeClr val="lt1"/>
                </a:solidFill>
                <a:latin typeface="Arial"/>
                <a:ea typeface="Arial"/>
                <a:cs typeface="Arial"/>
                <a:sym typeface="Arial"/>
              </a:rPr>
              <a:t>Instantiate</a:t>
            </a:r>
            <a:r>
              <a:rPr lang="en-GB" sz="2000" b="0" i="0" u="none" strike="noStrike" cap="none" baseline="0">
                <a:solidFill>
                  <a:schemeClr val="lt1"/>
                </a:solidFill>
                <a:latin typeface="Arial"/>
                <a:ea typeface="Arial"/>
                <a:cs typeface="Arial"/>
                <a:sym typeface="Arial"/>
              </a:rPr>
              <a:t> function in Unity allows us to dynamically create a new GameObject from a </a:t>
            </a:r>
            <a:r>
              <a:rPr lang="en-GB" sz="2000" b="1" i="0" u="none" strike="noStrike" cap="none" baseline="0">
                <a:solidFill>
                  <a:schemeClr val="lt1"/>
                </a:solidFill>
                <a:latin typeface="Arial"/>
                <a:ea typeface="Arial"/>
                <a:cs typeface="Arial"/>
                <a:sym typeface="Arial"/>
              </a:rPr>
              <a:t>Prefab</a:t>
            </a:r>
            <a:r>
              <a:rPr lang="en-GB" sz="2000" b="0" i="0" u="none" strike="noStrike" cap="none" baseline="0">
                <a:solidFill>
                  <a:schemeClr val="lt1"/>
                </a:solidFill>
                <a:latin typeface="Arial"/>
                <a:ea typeface="Arial"/>
                <a:cs typeface="Arial"/>
                <a:sym typeface="Arial"/>
              </a:rPr>
              <a:t> template </a:t>
            </a:r>
            <a:r>
              <a:rPr lang="en-GB" sz="2000">
                <a:solidFill>
                  <a:schemeClr val="lt1"/>
                </a:solidFill>
                <a:latin typeface="Arial"/>
                <a:ea typeface="Arial"/>
                <a:cs typeface="Arial"/>
                <a:sym typeface="Arial"/>
              </a:rPr>
              <a:t>from a script</a:t>
            </a:r>
            <a:r>
              <a:rPr lang="en-GB" sz="2000" b="0" i="0" u="none" strike="noStrike" cap="none" baseline="0">
                <a:solidFill>
                  <a:schemeClr val="lt1"/>
                </a:solidFill>
                <a:latin typeface="Arial"/>
                <a:ea typeface="Arial"/>
                <a:cs typeface="Arial"/>
                <a:sym typeface="Arial"/>
              </a:rPr>
              <a:t>.</a:t>
            </a:r>
          </a:p>
          <a:p>
            <a:pPr marL="228600" marR="0" lvl="0" indent="-63500"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Let’s have a play!</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Destroy</a:t>
            </a:r>
          </a:p>
        </p:txBody>
      </p:sp>
      <p:sp>
        <p:nvSpPr>
          <p:cNvPr id="172" name="Shape 172"/>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90000"/>
              </a:lnSpc>
              <a:spcBef>
                <a:spcPts val="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What we can create, we can </a:t>
            </a:r>
            <a:r>
              <a:rPr lang="en-GB" sz="1850" b="1" i="0" u="none" strike="noStrike" cap="none" baseline="0">
                <a:solidFill>
                  <a:schemeClr val="lt1"/>
                </a:solidFill>
                <a:latin typeface="Arial"/>
                <a:ea typeface="Arial"/>
                <a:cs typeface="Arial"/>
                <a:sym typeface="Arial"/>
              </a:rPr>
              <a:t>destroy</a:t>
            </a:r>
            <a:r>
              <a:rPr lang="en-GB" sz="1850" b="0" i="0" u="none" strike="noStrike" cap="none" baseline="0">
                <a:solidFill>
                  <a:schemeClr val="lt1"/>
                </a:solidFill>
                <a:latin typeface="Arial"/>
                <a:ea typeface="Arial"/>
                <a:cs typeface="Arial"/>
                <a:sym typeface="Arial"/>
              </a:rPr>
              <a:t>.</a:t>
            </a:r>
          </a:p>
          <a:p>
            <a:pPr marL="45720" marR="0" lvl="0" indent="-7619" algn="l" rtl="0">
              <a:lnSpc>
                <a:spcPct val="90000"/>
              </a:lnSpc>
              <a:spcBef>
                <a:spcPts val="370"/>
              </a:spcBef>
              <a:buClr>
                <a:schemeClr val="lt2"/>
              </a:buClr>
              <a:buFont typeface="Noto Symbol"/>
              <a:buNone/>
            </a:pPr>
            <a:endParaRPr sz="1850" b="0" i="0" u="none" strike="noStrike" cap="none" baseline="0">
              <a:solidFill>
                <a:schemeClr val="lt1"/>
              </a:solidFill>
              <a:latin typeface="Arial"/>
              <a:ea typeface="Arial"/>
              <a:cs typeface="Arial"/>
              <a:sym typeface="Arial"/>
            </a:endParaRPr>
          </a:p>
          <a:p>
            <a:pPr marL="45720" marR="0" lvl="0" indent="-7619" algn="l" rtl="0">
              <a:lnSpc>
                <a:spcPct val="90000"/>
              </a:lnSpc>
              <a:spcBef>
                <a:spcPts val="37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The </a:t>
            </a:r>
            <a:r>
              <a:rPr lang="en-GB" sz="1850" b="1" i="0" u="none" strike="noStrike" cap="none" baseline="0">
                <a:solidFill>
                  <a:schemeClr val="lt1"/>
                </a:solidFill>
                <a:latin typeface="Arial"/>
                <a:ea typeface="Arial"/>
                <a:cs typeface="Arial"/>
                <a:sym typeface="Arial"/>
              </a:rPr>
              <a:t>Destroy</a:t>
            </a:r>
            <a:r>
              <a:rPr lang="en-GB" sz="1850" b="0" i="0" u="none" strike="noStrike" cap="none" baseline="0">
                <a:solidFill>
                  <a:schemeClr val="lt1"/>
                </a:solidFill>
                <a:latin typeface="Arial"/>
                <a:ea typeface="Arial"/>
                <a:cs typeface="Arial"/>
                <a:sym typeface="Arial"/>
              </a:rPr>
              <a:t> command in Unity allows us to remove a GameObject from our scene during run-time. It’s as simple as:</a:t>
            </a:r>
            <a:br>
              <a:rPr lang="en-GB" sz="1850" b="0" i="0" u="none" strike="noStrike" cap="none" baseline="0">
                <a:solidFill>
                  <a:schemeClr val="lt1"/>
                </a:solidFill>
                <a:latin typeface="Arial"/>
                <a:ea typeface="Arial"/>
                <a:cs typeface="Arial"/>
                <a:sym typeface="Arial"/>
              </a:rPr>
            </a:br>
            <a:r>
              <a:rPr lang="en-GB" sz="1850" b="0" i="0" u="none" strike="noStrike" cap="none" baseline="0">
                <a:solidFill>
                  <a:schemeClr val="lt1"/>
                </a:solidFill>
                <a:latin typeface="Arial"/>
                <a:ea typeface="Arial"/>
                <a:cs typeface="Arial"/>
                <a:sym typeface="Arial"/>
              </a:rPr>
              <a:t/>
            </a:r>
            <a:br>
              <a:rPr lang="en-GB" sz="1850" b="0" i="0" u="none" strike="noStrike" cap="none" baseline="0">
                <a:solidFill>
                  <a:schemeClr val="lt1"/>
                </a:solidFill>
                <a:latin typeface="Arial"/>
                <a:ea typeface="Arial"/>
                <a:cs typeface="Arial"/>
                <a:sym typeface="Arial"/>
              </a:rPr>
            </a:br>
            <a:r>
              <a:rPr lang="en-GB" sz="1850" b="0" i="0" u="none" strike="noStrike" cap="none" baseline="0">
                <a:solidFill>
                  <a:schemeClr val="lt1"/>
                </a:solidFill>
                <a:latin typeface="Arial"/>
                <a:ea typeface="Arial"/>
                <a:cs typeface="Arial"/>
                <a:sym typeface="Arial"/>
              </a:rPr>
              <a:t>	</a:t>
            </a:r>
            <a:r>
              <a:rPr lang="en-GB" sz="1850" b="0" i="0" u="none" strike="noStrike" cap="none" baseline="0">
                <a:solidFill>
                  <a:schemeClr val="lt1"/>
                </a:solidFill>
                <a:latin typeface="Courier New"/>
                <a:ea typeface="Courier New"/>
                <a:cs typeface="Courier New"/>
                <a:sym typeface="Courier New"/>
              </a:rPr>
              <a:t>Destroy( objectToDestroy );</a:t>
            </a:r>
          </a:p>
          <a:p>
            <a:pPr marL="228600" marR="0" lvl="0" indent="-73025" algn="l" rtl="0">
              <a:lnSpc>
                <a:spcPct val="90000"/>
              </a:lnSpc>
              <a:spcBef>
                <a:spcPts val="370"/>
              </a:spcBef>
              <a:buClr>
                <a:schemeClr val="lt2"/>
              </a:buClr>
              <a:buFont typeface="Noto Symbol"/>
              <a:buNone/>
            </a:pPr>
            <a:endParaRPr sz="1850" b="0" i="0" u="none" strike="noStrike" cap="none" baseline="0">
              <a:solidFill>
                <a:schemeClr val="lt1"/>
              </a:solidFill>
              <a:latin typeface="Consolas"/>
              <a:ea typeface="Consolas"/>
              <a:cs typeface="Consolas"/>
              <a:sym typeface="Consolas"/>
            </a:endParaRPr>
          </a:p>
          <a:p>
            <a:pPr marL="45720" marR="0" lvl="0" indent="-7619" algn="l" rtl="0">
              <a:lnSpc>
                <a:spcPct val="90000"/>
              </a:lnSpc>
              <a:spcBef>
                <a:spcPts val="37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Note that you can use “</a:t>
            </a:r>
            <a:r>
              <a:rPr lang="en-GB" sz="1850" b="0" i="0" u="none" strike="noStrike" cap="none" baseline="0">
                <a:solidFill>
                  <a:schemeClr val="lt1"/>
                </a:solidFill>
                <a:latin typeface="Courier New"/>
                <a:ea typeface="Courier New"/>
                <a:cs typeface="Courier New"/>
                <a:sym typeface="Courier New"/>
              </a:rPr>
              <a:t>Destroy( this );</a:t>
            </a:r>
            <a:r>
              <a:rPr lang="en-GB" sz="1850" b="0" i="0" u="none" strike="noStrike" cap="none" baseline="0">
                <a:solidFill>
                  <a:schemeClr val="lt1"/>
                </a:solidFill>
                <a:latin typeface="Arial"/>
                <a:ea typeface="Arial"/>
                <a:cs typeface="Arial"/>
                <a:sym typeface="Arial"/>
              </a:rPr>
              <a:t> ” to have an object remove itself.</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685800" y="2329190"/>
            <a:ext cx="7772400" cy="1650599"/>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PART </a:t>
            </a:r>
            <a:r>
              <a:rPr lang="en-GB">
                <a:solidFill>
                  <a:schemeClr val="lt2"/>
                </a:solidFill>
                <a:latin typeface="Arial"/>
                <a:ea typeface="Arial"/>
                <a:cs typeface="Arial"/>
                <a:sym typeface="Arial"/>
              </a:rPr>
              <a:t>FIVE</a:t>
            </a:r>
          </a:p>
        </p:txBody>
      </p:sp>
      <p:sp>
        <p:nvSpPr>
          <p:cNvPr id="178" name="Shape 178"/>
          <p:cNvSpPr txBox="1">
            <a:spLocks noGrp="1"/>
          </p:cNvSpPr>
          <p:nvPr>
            <p:ph type="subTitle" idx="1"/>
          </p:nvPr>
        </p:nvSpPr>
        <p:spPr>
          <a:xfrm>
            <a:off x="685800" y="4124476"/>
            <a:ext cx="7772400" cy="888899"/>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Noto Symbol"/>
              <a:buNone/>
            </a:pPr>
            <a:r>
              <a:rPr lang="en-GB" sz="2200" i="0">
                <a:solidFill>
                  <a:schemeClr val="accent5"/>
                </a:solidFill>
                <a:latin typeface="Arial"/>
                <a:ea typeface="Arial"/>
                <a:cs typeface="Arial"/>
                <a:sym typeface="Arial"/>
              </a:rPr>
              <a:t>More Unity Objects &amp; Physics</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Collision Handling</a:t>
            </a:r>
          </a:p>
        </p:txBody>
      </p:sp>
      <p:sp>
        <p:nvSpPr>
          <p:cNvPr id="184" name="Shape 184"/>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90000"/>
              </a:lnSpc>
              <a:spcBef>
                <a:spcPts val="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Reactions are what happens to a physics object after a collision or overlap has been detected. The physics engine will attempt to make them bounce according to impact points, kinetic energy, mass, density and centre of gravity.</a:t>
            </a:r>
          </a:p>
          <a:p>
            <a:pPr marL="45720" marR="0" lvl="0" indent="-7619" algn="l" rtl="0">
              <a:lnSpc>
                <a:spcPct val="90000"/>
              </a:lnSpc>
              <a:spcBef>
                <a:spcPts val="370"/>
              </a:spcBef>
              <a:buClr>
                <a:schemeClr val="lt2"/>
              </a:buClr>
              <a:buFont typeface="Noto Symbol"/>
              <a:buNone/>
            </a:pPr>
            <a:endParaRPr sz="1850" b="0" i="0" u="none" strike="noStrike" cap="none" baseline="0">
              <a:solidFill>
                <a:schemeClr val="lt1"/>
              </a:solidFill>
              <a:latin typeface="Arial"/>
              <a:ea typeface="Arial"/>
              <a:cs typeface="Arial"/>
              <a:sym typeface="Arial"/>
            </a:endParaRPr>
          </a:p>
          <a:p>
            <a:pPr marL="45720" marR="0" lvl="0" indent="-7619" algn="l" rtl="0">
              <a:lnSpc>
                <a:spcPct val="90000"/>
              </a:lnSpc>
              <a:spcBef>
                <a:spcPts val="37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It’s important to note here that the laws of physics are not always == the laws of our game.</a:t>
            </a:r>
          </a:p>
          <a:p>
            <a:pPr marL="45720" marR="0" lvl="0" indent="-7619" algn="l" rtl="0">
              <a:lnSpc>
                <a:spcPct val="90000"/>
              </a:lnSpc>
              <a:spcBef>
                <a:spcPts val="370"/>
              </a:spcBef>
              <a:buClr>
                <a:schemeClr val="lt2"/>
              </a:buClr>
              <a:buFont typeface="Noto Symbol"/>
              <a:buNone/>
            </a:pPr>
            <a:endParaRPr sz="1850" b="0" i="0" u="none" strike="noStrike" cap="none" baseline="0">
              <a:solidFill>
                <a:schemeClr val="lt1"/>
              </a:solidFill>
              <a:latin typeface="Arial"/>
              <a:ea typeface="Arial"/>
              <a:cs typeface="Arial"/>
              <a:sym typeface="Arial"/>
            </a:endParaRPr>
          </a:p>
          <a:p>
            <a:pPr marL="45720" marR="0" lvl="0" indent="-7619" algn="l" rtl="0">
              <a:lnSpc>
                <a:spcPct val="90000"/>
              </a:lnSpc>
              <a:spcBef>
                <a:spcPts val="370"/>
              </a:spcBef>
              <a:buClr>
                <a:schemeClr val="lt2"/>
              </a:buClr>
              <a:buSzPct val="25000"/>
              <a:buFont typeface="Noto Symbol"/>
              <a:buNone/>
            </a:pPr>
            <a:r>
              <a:rPr lang="en-GB" sz="1850" b="0" i="0" u="none" strike="noStrike" cap="none" baseline="0">
                <a:solidFill>
                  <a:schemeClr val="lt1"/>
                </a:solidFill>
                <a:latin typeface="Arial"/>
                <a:ea typeface="Arial"/>
                <a:cs typeface="Arial"/>
                <a:sym typeface="Arial"/>
              </a:rPr>
              <a:t>For example, do we want a rocket to bounce off of our enemy according to the laws of physics, or do we want it to explode and subtract HP from the enemy’s health according to the laws of our game?</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Colliders</a:t>
            </a:r>
          </a:p>
        </p:txBody>
      </p:sp>
      <p:sp>
        <p:nvSpPr>
          <p:cNvPr id="190" name="Shape 190"/>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Most GameObjects have a collider by default.</a:t>
            </a:r>
          </a:p>
          <a:p>
            <a:pPr marL="45720" marR="0" lvl="0" indent="-7619"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This is essential for physics otherwise nothing would hit anything and everything would fall forever.</a:t>
            </a:r>
          </a:p>
          <a:p>
            <a:pPr marL="45720" marR="0" lvl="0" indent="-7619"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Also essential for game play to stop walking through walls, ground and also for objectives: Collecting things, </a:t>
            </a:r>
            <a:r>
              <a:rPr lang="en-GB" sz="2000">
                <a:solidFill>
                  <a:schemeClr val="lt1"/>
                </a:solidFill>
                <a:latin typeface="Arial"/>
                <a:ea typeface="Arial"/>
                <a:cs typeface="Arial"/>
                <a:sym typeface="Arial"/>
              </a:rPr>
              <a:t>Pushing </a:t>
            </a:r>
            <a:r>
              <a:rPr lang="en-GB" sz="2000" b="0" i="0" u="none" strike="noStrike" cap="none" baseline="0">
                <a:solidFill>
                  <a:schemeClr val="lt1"/>
                </a:solidFill>
                <a:latin typeface="Arial"/>
                <a:ea typeface="Arial"/>
                <a:cs typeface="Arial"/>
                <a:sym typeface="Arial"/>
              </a:rPr>
              <a:t>things, </a:t>
            </a:r>
            <a:r>
              <a:rPr lang="en-GB" sz="2000">
                <a:solidFill>
                  <a:schemeClr val="lt1"/>
                </a:solidFill>
                <a:latin typeface="Arial"/>
                <a:ea typeface="Arial"/>
                <a:cs typeface="Arial"/>
                <a:sym typeface="Arial"/>
              </a:rPr>
              <a:t>Destroying </a:t>
            </a:r>
            <a:r>
              <a:rPr lang="en-GB" sz="2000" b="0" i="0" u="none" strike="noStrike" cap="none" baseline="0">
                <a:solidFill>
                  <a:schemeClr val="lt1"/>
                </a:solidFill>
                <a:latin typeface="Arial"/>
                <a:ea typeface="Arial"/>
                <a:cs typeface="Arial"/>
                <a:sym typeface="Arial"/>
              </a:rPr>
              <a:t>things</a:t>
            </a:r>
            <a:br>
              <a:rPr lang="en-GB" sz="2000" b="0" i="0" u="none" strike="noStrike" cap="none" baseline="0">
                <a:solidFill>
                  <a:schemeClr val="lt1"/>
                </a:solidFill>
                <a:latin typeface="Arial"/>
                <a:ea typeface="Arial"/>
                <a:cs typeface="Arial"/>
                <a:sym typeface="Arial"/>
              </a:rPr>
            </a:br>
            <a:endParaRPr lang="en-GB" sz="2000" b="0" i="0" u="none" strike="noStrike" cap="none" baseline="0">
              <a:solidFill>
                <a:schemeClr val="lt1"/>
              </a:solidFill>
              <a:latin typeface="Arial"/>
              <a:ea typeface="Arial"/>
              <a:cs typeface="Arial"/>
              <a:sym typeface="Arial"/>
            </a:endParaRPr>
          </a:p>
          <a:p>
            <a:pPr marL="68580" marR="0" lvl="0" indent="-5080"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Collision Handling</a:t>
            </a:r>
          </a:p>
        </p:txBody>
      </p:sp>
      <p:sp>
        <p:nvSpPr>
          <p:cNvPr id="196" name="Shape 196"/>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When two objects collide, we can react in our own way by taking advantage of several special collision events:</a:t>
            </a:r>
          </a:p>
          <a:p>
            <a:pPr marL="502919" marR="0" lvl="1" indent="-185419" algn="l" rtl="0">
              <a:spcBef>
                <a:spcPts val="360"/>
              </a:spcBef>
              <a:buClr>
                <a:schemeClr val="lt2"/>
              </a:buClr>
              <a:buSzPct val="100000"/>
              <a:buFont typeface="Noto Symbol"/>
              <a:buChar char="▪"/>
            </a:pPr>
            <a:r>
              <a:rPr lang="en-GB" sz="1800" b="1" i="0" u="none" strike="noStrike" cap="none" baseline="0">
                <a:solidFill>
                  <a:schemeClr val="lt1"/>
                </a:solidFill>
                <a:latin typeface="Arial"/>
                <a:ea typeface="Arial"/>
                <a:cs typeface="Arial"/>
                <a:sym typeface="Arial"/>
              </a:rPr>
              <a:t>OnCollisionEnter</a:t>
            </a:r>
            <a:r>
              <a:rPr lang="en-GB" sz="1800" b="0" i="0" u="none" strike="noStrike" cap="none" baseline="0">
                <a:solidFill>
                  <a:schemeClr val="lt1"/>
                </a:solidFill>
                <a:latin typeface="Arial"/>
                <a:ea typeface="Arial"/>
                <a:cs typeface="Arial"/>
                <a:sym typeface="Arial"/>
              </a:rPr>
              <a:t> - called when an object first touches another </a:t>
            </a:r>
            <a:r>
              <a:rPr lang="en-GB" sz="1800">
                <a:solidFill>
                  <a:schemeClr val="lt1"/>
                </a:solidFill>
                <a:latin typeface="Arial"/>
                <a:ea typeface="Arial"/>
                <a:cs typeface="Arial"/>
                <a:sym typeface="Arial"/>
              </a:rPr>
              <a:t>collider</a:t>
            </a:r>
            <a:r>
              <a:rPr lang="en-GB" sz="1800" b="0" i="0" u="none" strike="noStrike" cap="none" baseline="0">
                <a:solidFill>
                  <a:schemeClr val="lt1"/>
                </a:solidFill>
                <a:latin typeface="Arial"/>
                <a:ea typeface="Arial"/>
                <a:cs typeface="Arial"/>
                <a:sym typeface="Arial"/>
              </a:rPr>
              <a:t>.</a:t>
            </a:r>
          </a:p>
          <a:p>
            <a:pPr marL="502919" marR="0" lvl="1" indent="-185419" algn="l" rtl="0">
              <a:spcBef>
                <a:spcPts val="360"/>
              </a:spcBef>
              <a:buClr>
                <a:schemeClr val="lt2"/>
              </a:buClr>
              <a:buSzPct val="100000"/>
              <a:buFont typeface="Noto Symbol"/>
              <a:buChar char="▪"/>
            </a:pPr>
            <a:r>
              <a:rPr lang="en-GB" sz="1800" b="1" i="0" u="none" strike="noStrike" cap="none" baseline="0">
                <a:solidFill>
                  <a:schemeClr val="lt1"/>
                </a:solidFill>
                <a:latin typeface="Arial"/>
                <a:ea typeface="Arial"/>
                <a:cs typeface="Arial"/>
                <a:sym typeface="Arial"/>
              </a:rPr>
              <a:t>OnCollisionStay</a:t>
            </a:r>
            <a:r>
              <a:rPr lang="en-GB" sz="1800" b="0" i="0" u="none" strike="noStrike" cap="none" baseline="0">
                <a:solidFill>
                  <a:schemeClr val="lt1"/>
                </a:solidFill>
                <a:latin typeface="Arial"/>
                <a:ea typeface="Arial"/>
                <a:cs typeface="Arial"/>
                <a:sym typeface="Arial"/>
              </a:rPr>
              <a:t> - called every frame while still touching another thing.</a:t>
            </a:r>
          </a:p>
          <a:p>
            <a:pPr marL="502919" marR="0" lvl="1" indent="-185419" algn="l" rtl="0">
              <a:spcBef>
                <a:spcPts val="360"/>
              </a:spcBef>
              <a:buClr>
                <a:schemeClr val="lt2"/>
              </a:buClr>
              <a:buSzPct val="100000"/>
              <a:buFont typeface="Noto Symbol"/>
              <a:buChar char="▪"/>
            </a:pPr>
            <a:r>
              <a:rPr lang="en-GB" sz="1800" b="1" i="0" u="none" strike="noStrike" cap="none" baseline="0">
                <a:solidFill>
                  <a:schemeClr val="lt1"/>
                </a:solidFill>
                <a:latin typeface="Arial"/>
                <a:ea typeface="Arial"/>
                <a:cs typeface="Arial"/>
                <a:sym typeface="Arial"/>
              </a:rPr>
              <a:t>OnCollisionExit</a:t>
            </a:r>
            <a:r>
              <a:rPr lang="en-GB" sz="1800" b="0" i="0" u="none" strike="noStrike" cap="none" baseline="0">
                <a:solidFill>
                  <a:schemeClr val="lt1"/>
                </a:solidFill>
                <a:latin typeface="Arial"/>
                <a:ea typeface="Arial"/>
                <a:cs typeface="Arial"/>
                <a:sym typeface="Arial"/>
              </a:rPr>
              <a:t> - called when the object that was touching some other thing stops touching it.</a:t>
            </a:r>
          </a:p>
          <a:p>
            <a:pPr marL="45720" marR="0" lvl="0" indent="-7619"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These should become very familiar over the coming weeks!</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Colliders</a:t>
            </a:r>
          </a:p>
        </p:txBody>
      </p:sp>
      <p:sp>
        <p:nvSpPr>
          <p:cNvPr id="202" name="Shape 202"/>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80000"/>
              </a:lnSpc>
              <a:spcBef>
                <a:spcPts val="0"/>
              </a:spcBef>
              <a:buClr>
                <a:schemeClr val="lt2"/>
              </a:buClr>
              <a:buSzPct val="25000"/>
              <a:buFont typeface="Noto Symbol"/>
              <a:buNone/>
            </a:pPr>
            <a:r>
              <a:rPr lang="en-GB" sz="1550" b="0" i="0" u="none" strike="noStrike" cap="none" baseline="0">
                <a:solidFill>
                  <a:schemeClr val="lt1"/>
                </a:solidFill>
                <a:latin typeface="Arial"/>
                <a:ea typeface="Arial"/>
                <a:cs typeface="Arial"/>
                <a:sym typeface="Arial"/>
              </a:rPr>
              <a:t>Colliders are used automatically via the physics engine but we can also create our own reactions in scripts. This is known as </a:t>
            </a:r>
            <a:r>
              <a:rPr lang="en-GB" sz="1550" b="1" i="0" u="none" strike="noStrike" cap="none" baseline="0">
                <a:solidFill>
                  <a:schemeClr val="lt1"/>
                </a:solidFill>
                <a:latin typeface="Arial"/>
                <a:ea typeface="Arial"/>
                <a:cs typeface="Arial"/>
                <a:sym typeface="Arial"/>
              </a:rPr>
              <a:t>Event Handling</a:t>
            </a:r>
            <a:r>
              <a:rPr lang="en-GB" sz="1550" b="0" i="0" u="none" strike="noStrike" cap="none" baseline="0">
                <a:solidFill>
                  <a:schemeClr val="lt1"/>
                </a:solidFill>
                <a:latin typeface="Arial"/>
                <a:ea typeface="Arial"/>
                <a:cs typeface="Arial"/>
                <a:sym typeface="Arial"/>
              </a:rPr>
              <a:t> with the </a:t>
            </a:r>
            <a:r>
              <a:rPr lang="en-GB" sz="1550" b="0" i="0" u="sng" strike="noStrike" cap="none" baseline="0">
                <a:solidFill>
                  <a:schemeClr val="lt1"/>
                </a:solidFill>
                <a:latin typeface="Arial"/>
                <a:ea typeface="Arial"/>
                <a:cs typeface="Arial"/>
                <a:sym typeface="Arial"/>
              </a:rPr>
              <a:t>collision as the Event</a:t>
            </a:r>
            <a:r>
              <a:rPr lang="en-GB" sz="1550" b="0" i="0" u="none" strike="noStrike" cap="none" baseline="0">
                <a:solidFill>
                  <a:schemeClr val="lt1"/>
                </a:solidFill>
                <a:latin typeface="Arial"/>
                <a:ea typeface="Arial"/>
                <a:cs typeface="Arial"/>
                <a:sym typeface="Arial"/>
              </a:rPr>
              <a:t>.</a:t>
            </a:r>
          </a:p>
          <a:p>
            <a:pPr marL="228600" marR="0" lvl="0" indent="-92075" algn="l" rtl="0">
              <a:lnSpc>
                <a:spcPct val="80000"/>
              </a:lnSpc>
              <a:spcBef>
                <a:spcPts val="310"/>
              </a:spcBef>
              <a:buClr>
                <a:schemeClr val="lt2"/>
              </a:buClr>
              <a:buFont typeface="Noto Symbol"/>
              <a:buNone/>
            </a:pPr>
            <a:endParaRPr sz="1550" b="0" i="0" u="none" strike="noStrike" cap="none" baseline="0">
              <a:solidFill>
                <a:schemeClr val="lt1"/>
              </a:solidFill>
              <a:latin typeface="Arial"/>
              <a:ea typeface="Arial"/>
              <a:cs typeface="Arial"/>
              <a:sym typeface="Arial"/>
            </a:endParaRPr>
          </a:p>
          <a:p>
            <a:pPr marL="45720" marR="0" lvl="0" indent="-7619" algn="l" rtl="0">
              <a:lnSpc>
                <a:spcPct val="80000"/>
              </a:lnSpc>
              <a:spcBef>
                <a:spcPts val="310"/>
              </a:spcBef>
              <a:buClr>
                <a:schemeClr val="lt2"/>
              </a:buClr>
              <a:buSzPct val="25000"/>
              <a:buFont typeface="Noto Symbol"/>
              <a:buNone/>
            </a:pPr>
            <a:r>
              <a:rPr lang="en-GB" sz="1550">
                <a:solidFill>
                  <a:schemeClr val="lt1"/>
                </a:solidFill>
                <a:latin typeface="Courier New"/>
                <a:ea typeface="Courier New"/>
                <a:cs typeface="Courier New"/>
                <a:sym typeface="Courier New"/>
              </a:rPr>
              <a:t>void </a:t>
            </a:r>
            <a:r>
              <a:rPr lang="en-GB" sz="1550" b="0" i="0" u="none" strike="noStrike" cap="none" baseline="0">
                <a:solidFill>
                  <a:schemeClr val="lt1"/>
                </a:solidFill>
                <a:latin typeface="Courier New"/>
                <a:ea typeface="Courier New"/>
                <a:cs typeface="Courier New"/>
                <a:sym typeface="Courier New"/>
              </a:rPr>
              <a:t>OnCollisionEnter(Collision other)</a:t>
            </a:r>
          </a:p>
          <a:p>
            <a:pPr marL="45720" marR="0" lvl="0" indent="-7619" algn="l" rtl="0">
              <a:lnSpc>
                <a:spcPct val="80000"/>
              </a:lnSpc>
              <a:spcBef>
                <a:spcPts val="310"/>
              </a:spcBef>
              <a:buClr>
                <a:schemeClr val="lt2"/>
              </a:buClr>
              <a:buSzPct val="25000"/>
              <a:buFont typeface="Noto Symbol"/>
              <a:buNone/>
            </a:pPr>
            <a:r>
              <a:rPr lang="en-GB" sz="1550" b="0" i="0" u="none" strike="noStrike" cap="none" baseline="0">
                <a:solidFill>
                  <a:schemeClr val="lt1"/>
                </a:solidFill>
                <a:latin typeface="Courier New"/>
                <a:ea typeface="Courier New"/>
                <a:cs typeface="Courier New"/>
                <a:sym typeface="Courier New"/>
              </a:rPr>
              <a:t>{</a:t>
            </a:r>
            <a:br>
              <a:rPr lang="en-GB" sz="1550" b="0" i="0" u="none" strike="noStrike" cap="none" baseline="0">
                <a:solidFill>
                  <a:schemeClr val="lt1"/>
                </a:solidFill>
                <a:latin typeface="Courier New"/>
                <a:ea typeface="Courier New"/>
                <a:cs typeface="Courier New"/>
                <a:sym typeface="Courier New"/>
              </a:rPr>
            </a:br>
            <a:r>
              <a:rPr lang="en-GB" sz="1550" b="0" i="0" u="none" strike="noStrike" cap="none" baseline="0">
                <a:solidFill>
                  <a:schemeClr val="lt1"/>
                </a:solidFill>
                <a:latin typeface="Courier New"/>
                <a:ea typeface="Courier New"/>
                <a:cs typeface="Courier New"/>
                <a:sym typeface="Courier New"/>
              </a:rPr>
              <a:t>	if(other.gameObject.name == "Floor")</a:t>
            </a:r>
          </a:p>
          <a:p>
            <a:pPr marL="45720" marR="0" lvl="0" indent="-7619" algn="l" rtl="0">
              <a:lnSpc>
                <a:spcPct val="80000"/>
              </a:lnSpc>
              <a:spcBef>
                <a:spcPts val="310"/>
              </a:spcBef>
              <a:buClr>
                <a:schemeClr val="lt2"/>
              </a:buClr>
              <a:buSzPct val="25000"/>
              <a:buFont typeface="Noto Symbol"/>
              <a:buNone/>
            </a:pPr>
            <a:r>
              <a:rPr lang="en-GB" sz="1550" b="0" i="0" u="none" strike="noStrike" cap="none" baseline="0">
                <a:solidFill>
                  <a:schemeClr val="lt1"/>
                </a:solidFill>
                <a:latin typeface="Courier New"/>
                <a:ea typeface="Courier New"/>
                <a:cs typeface="Courier New"/>
                <a:sym typeface="Courier New"/>
              </a:rPr>
              <a:t>	{</a:t>
            </a:r>
            <a:br>
              <a:rPr lang="en-GB" sz="1550" b="0" i="0" u="none" strike="noStrike" cap="none" baseline="0">
                <a:solidFill>
                  <a:schemeClr val="lt1"/>
                </a:solidFill>
                <a:latin typeface="Courier New"/>
                <a:ea typeface="Courier New"/>
                <a:cs typeface="Courier New"/>
                <a:sym typeface="Courier New"/>
              </a:rPr>
            </a:br>
            <a:r>
              <a:rPr lang="en-GB" sz="1550" b="0" i="0" u="none" strike="noStrike" cap="none" baseline="0">
                <a:solidFill>
                  <a:schemeClr val="lt1"/>
                </a:solidFill>
                <a:latin typeface="Courier New"/>
                <a:ea typeface="Courier New"/>
                <a:cs typeface="Courier New"/>
                <a:sym typeface="Courier New"/>
              </a:rPr>
              <a:t>		Debug.Log("Hit the floor");</a:t>
            </a:r>
            <a:br>
              <a:rPr lang="en-GB" sz="1550" b="0" i="0" u="none" strike="noStrike" cap="none" baseline="0">
                <a:solidFill>
                  <a:schemeClr val="lt1"/>
                </a:solidFill>
                <a:latin typeface="Courier New"/>
                <a:ea typeface="Courier New"/>
                <a:cs typeface="Courier New"/>
                <a:sym typeface="Courier New"/>
              </a:rPr>
            </a:br>
            <a:r>
              <a:rPr lang="en-GB" sz="1550" b="0" i="0" u="none" strike="noStrike" cap="none" baseline="0">
                <a:solidFill>
                  <a:schemeClr val="lt1"/>
                </a:solidFill>
                <a:latin typeface="Courier New"/>
                <a:ea typeface="Courier New"/>
                <a:cs typeface="Courier New"/>
                <a:sym typeface="Courier New"/>
              </a:rPr>
              <a:t>	}</a:t>
            </a:r>
          </a:p>
          <a:p>
            <a:pPr marL="45720" marR="0" lvl="0" indent="-7619" algn="l" rtl="0">
              <a:lnSpc>
                <a:spcPct val="80000"/>
              </a:lnSpc>
              <a:spcBef>
                <a:spcPts val="310"/>
              </a:spcBef>
              <a:buClr>
                <a:schemeClr val="lt2"/>
              </a:buClr>
              <a:buSzPct val="25000"/>
              <a:buFont typeface="Noto Symbol"/>
              <a:buNone/>
            </a:pPr>
            <a:r>
              <a:rPr lang="en-GB" sz="1550" b="0" i="0" u="none" strike="noStrike" cap="none" baseline="0">
                <a:solidFill>
                  <a:schemeClr val="lt1"/>
                </a:solidFill>
                <a:latin typeface="Courier New"/>
                <a:ea typeface="Courier New"/>
                <a:cs typeface="Courier New"/>
                <a:sym typeface="Courier New"/>
              </a:rPr>
              <a:t>	else if(</a:t>
            </a:r>
            <a:r>
              <a:rPr lang="en-GB" sz="1550" b="0" i="0" u="none" strike="noStrike" cap="none" baseline="0">
                <a:solidFill>
                  <a:srgbClr val="3E3D2D"/>
                </a:solidFill>
                <a:latin typeface="Courier New"/>
                <a:ea typeface="Courier New"/>
                <a:cs typeface="Courier New"/>
                <a:sym typeface="Courier New"/>
              </a:rPr>
              <a:t>other</a:t>
            </a:r>
            <a:r>
              <a:rPr lang="en-GB" sz="1550" b="0" i="0" u="none" strike="noStrike" cap="none" baseline="0">
                <a:solidFill>
                  <a:schemeClr val="lt1"/>
                </a:solidFill>
                <a:latin typeface="Courier New"/>
                <a:ea typeface="Courier New"/>
                <a:cs typeface="Courier New"/>
                <a:sym typeface="Courier New"/>
              </a:rPr>
              <a:t>.gameObject.name == "Cube")</a:t>
            </a:r>
          </a:p>
          <a:p>
            <a:pPr marL="45720" marR="0" lvl="0" indent="-7619" algn="l" rtl="0">
              <a:lnSpc>
                <a:spcPct val="80000"/>
              </a:lnSpc>
              <a:spcBef>
                <a:spcPts val="310"/>
              </a:spcBef>
              <a:buClr>
                <a:schemeClr val="lt2"/>
              </a:buClr>
              <a:buSzPct val="25000"/>
              <a:buFont typeface="Noto Symbol"/>
              <a:buNone/>
            </a:pPr>
            <a:r>
              <a:rPr lang="en-GB" sz="1550" b="0" i="0" u="none" strike="noStrike" cap="none" baseline="0">
                <a:solidFill>
                  <a:schemeClr val="lt1"/>
                </a:solidFill>
                <a:latin typeface="Courier New"/>
                <a:ea typeface="Courier New"/>
                <a:cs typeface="Courier New"/>
                <a:sym typeface="Courier New"/>
              </a:rPr>
              <a:t>	{</a:t>
            </a:r>
            <a:br>
              <a:rPr lang="en-GB" sz="1550" b="0" i="0" u="none" strike="noStrike" cap="none" baseline="0">
                <a:solidFill>
                  <a:schemeClr val="lt1"/>
                </a:solidFill>
                <a:latin typeface="Courier New"/>
                <a:ea typeface="Courier New"/>
                <a:cs typeface="Courier New"/>
                <a:sym typeface="Courier New"/>
              </a:rPr>
            </a:br>
            <a:r>
              <a:rPr lang="en-GB" sz="1550" b="0" i="0" u="none" strike="noStrike" cap="none" baseline="0">
                <a:solidFill>
                  <a:schemeClr val="lt1"/>
                </a:solidFill>
                <a:latin typeface="Courier New"/>
                <a:ea typeface="Courier New"/>
                <a:cs typeface="Courier New"/>
                <a:sym typeface="Courier New"/>
              </a:rPr>
              <a:t>		Debug.Log("Hit the wall");</a:t>
            </a:r>
            <a:br>
              <a:rPr lang="en-GB" sz="1550" b="0" i="0" u="none" strike="noStrike" cap="none" baseline="0">
                <a:solidFill>
                  <a:schemeClr val="lt1"/>
                </a:solidFill>
                <a:latin typeface="Courier New"/>
                <a:ea typeface="Courier New"/>
                <a:cs typeface="Courier New"/>
                <a:sym typeface="Courier New"/>
              </a:rPr>
            </a:br>
            <a:r>
              <a:rPr lang="en-GB" sz="1550" b="0" i="0" u="none" strike="noStrike" cap="none" baseline="0">
                <a:solidFill>
                  <a:schemeClr val="lt1"/>
                </a:solidFill>
                <a:latin typeface="Courier New"/>
                <a:ea typeface="Courier New"/>
                <a:cs typeface="Courier New"/>
                <a:sym typeface="Courier New"/>
              </a:rPr>
              <a:t>	}</a:t>
            </a:r>
            <a:br>
              <a:rPr lang="en-GB" sz="1550" b="0" i="0" u="none" strike="noStrike" cap="none" baseline="0">
                <a:solidFill>
                  <a:schemeClr val="lt1"/>
                </a:solidFill>
                <a:latin typeface="Courier New"/>
                <a:ea typeface="Courier New"/>
                <a:cs typeface="Courier New"/>
                <a:sym typeface="Courier New"/>
              </a:rPr>
            </a:br>
            <a:r>
              <a:rPr lang="en-GB" sz="1550" b="0" i="0" u="none" strike="noStrike" cap="none" baseline="0">
                <a:solidFill>
                  <a:schemeClr val="lt1"/>
                </a:solidFill>
                <a:latin typeface="Courier New"/>
                <a:ea typeface="Courier New"/>
                <a:cs typeface="Courier New"/>
                <a:sym typeface="Courier New"/>
              </a:rPr>
              <a:t>}</a:t>
            </a:r>
            <a:r>
              <a:rPr lang="en-GB" sz="1550" b="0" i="0" u="none" strike="noStrike" cap="none" baseline="0">
                <a:solidFill>
                  <a:schemeClr val="lt1"/>
                </a:solidFill>
                <a:latin typeface="Arial"/>
                <a:ea typeface="Arial"/>
                <a:cs typeface="Arial"/>
                <a:sym typeface="Arial"/>
              </a:rPr>
              <a:t/>
            </a:r>
            <a:br>
              <a:rPr lang="en-GB" sz="1550" b="0" i="0" u="none" strike="noStrike" cap="none" baseline="0">
                <a:solidFill>
                  <a:schemeClr val="lt1"/>
                </a:solidFill>
                <a:latin typeface="Arial"/>
                <a:ea typeface="Arial"/>
                <a:cs typeface="Arial"/>
                <a:sym typeface="Arial"/>
              </a:rPr>
            </a:br>
            <a:endParaRPr lang="en-GB" sz="1550" b="0" i="0" u="none" strike="noStrike" cap="none" baseline="0">
              <a:solidFill>
                <a:schemeClr val="lt1"/>
              </a:solidFill>
              <a:latin typeface="Arial"/>
              <a:ea typeface="Arial"/>
              <a:cs typeface="Arial"/>
              <a:sym typeface="Arial"/>
            </a:endParaRPr>
          </a:p>
          <a:p>
            <a:pPr marL="68580" marR="0" lvl="0" indent="-5080" algn="l" rtl="0">
              <a:lnSpc>
                <a:spcPct val="80000"/>
              </a:lnSpc>
              <a:spcBef>
                <a:spcPts val="310"/>
              </a:spcBef>
              <a:buClr>
                <a:schemeClr val="lt2"/>
              </a:buClr>
              <a:buFont typeface="Noto Symbol"/>
              <a:buNone/>
            </a:pPr>
            <a:endParaRPr sz="1550" b="0" i="0" u="none" strike="noStrike" cap="none" baseline="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GameObject Tags</a:t>
            </a:r>
          </a:p>
        </p:txBody>
      </p:sp>
      <p:sp>
        <p:nvSpPr>
          <p:cNvPr id="208" name="Shape 208"/>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dirty="0">
                <a:solidFill>
                  <a:schemeClr val="lt1"/>
                </a:solidFill>
                <a:latin typeface="Arial"/>
                <a:ea typeface="Arial"/>
                <a:cs typeface="Arial"/>
                <a:sym typeface="Arial"/>
              </a:rPr>
              <a:t>Every </a:t>
            </a:r>
            <a:r>
              <a:rPr lang="en-GB" sz="2000" b="0" i="0" u="none" strike="noStrike" cap="none" baseline="0" dirty="0" err="1">
                <a:solidFill>
                  <a:schemeClr val="lt1"/>
                </a:solidFill>
                <a:latin typeface="Arial"/>
                <a:ea typeface="Arial"/>
                <a:cs typeface="Arial"/>
                <a:sym typeface="Arial"/>
              </a:rPr>
              <a:t>GameObject</a:t>
            </a:r>
            <a:r>
              <a:rPr lang="en-GB" sz="2000" b="0" i="0" u="none" strike="noStrike" cap="none" baseline="0" dirty="0">
                <a:solidFill>
                  <a:schemeClr val="lt1"/>
                </a:solidFill>
                <a:latin typeface="Arial"/>
                <a:ea typeface="Arial"/>
                <a:cs typeface="Arial"/>
                <a:sym typeface="Arial"/>
              </a:rPr>
              <a:t> has two methods of identification; a name (“</a:t>
            </a:r>
            <a:r>
              <a:rPr lang="en-GB" sz="2000" dirty="0">
                <a:solidFill>
                  <a:schemeClr val="lt1"/>
                </a:solidFill>
                <a:latin typeface="Arial"/>
                <a:ea typeface="Arial"/>
                <a:cs typeface="Arial"/>
                <a:sym typeface="Arial"/>
              </a:rPr>
              <a:t>Flower</a:t>
            </a:r>
            <a:r>
              <a:rPr lang="en-GB" sz="2000" b="0" i="0" u="none" strike="noStrike" cap="none" baseline="0" dirty="0">
                <a:solidFill>
                  <a:schemeClr val="lt1"/>
                </a:solidFill>
                <a:latin typeface="Arial"/>
                <a:ea typeface="Arial"/>
                <a:cs typeface="Arial"/>
                <a:sym typeface="Arial"/>
              </a:rPr>
              <a:t>”, “</a:t>
            </a:r>
            <a:r>
              <a:rPr lang="en-GB" sz="2000" dirty="0">
                <a:solidFill>
                  <a:schemeClr val="lt1"/>
                </a:solidFill>
                <a:latin typeface="Arial"/>
                <a:ea typeface="Arial"/>
                <a:cs typeface="Arial"/>
                <a:sym typeface="Arial"/>
              </a:rPr>
              <a:t>Boat</a:t>
            </a:r>
            <a:r>
              <a:rPr lang="en-GB" sz="2000" b="0" i="0" u="none" strike="noStrike" cap="none" baseline="0" dirty="0">
                <a:solidFill>
                  <a:schemeClr val="lt1"/>
                </a:solidFill>
                <a:latin typeface="Arial"/>
                <a:ea typeface="Arial"/>
                <a:cs typeface="Arial"/>
                <a:sym typeface="Arial"/>
              </a:rPr>
              <a:t>”, “Witch”), and a tag (“Enemy”, “Wall”, “Friendly”).</a:t>
            </a:r>
          </a:p>
          <a:p>
            <a:pPr marL="45720" marR="0" lvl="0" indent="-7619" algn="l" rtl="0">
              <a:spcBef>
                <a:spcPts val="400"/>
              </a:spcBef>
              <a:buClr>
                <a:schemeClr val="lt2"/>
              </a:buClr>
              <a:buFont typeface="Noto Symbol"/>
              <a:buNone/>
            </a:pPr>
            <a:endParaRPr sz="2000" b="0" i="0" u="none" strike="noStrike" cap="none" baseline="0" dirty="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dirty="0">
                <a:solidFill>
                  <a:schemeClr val="lt1"/>
                </a:solidFill>
                <a:latin typeface="Arial"/>
                <a:ea typeface="Arial"/>
                <a:cs typeface="Arial"/>
                <a:sym typeface="Arial"/>
              </a:rPr>
              <a:t>Names are designed to be unique to specific </a:t>
            </a:r>
            <a:r>
              <a:rPr lang="en-GB" sz="2000" b="0" i="0" u="none" strike="noStrike" cap="none" baseline="0" dirty="0" err="1">
                <a:solidFill>
                  <a:schemeClr val="lt1"/>
                </a:solidFill>
                <a:latin typeface="Arial"/>
                <a:ea typeface="Arial"/>
                <a:cs typeface="Arial"/>
                <a:sym typeface="Arial"/>
              </a:rPr>
              <a:t>GameObjects</a:t>
            </a:r>
            <a:r>
              <a:rPr lang="en-GB" sz="2000" b="0" i="0" u="none" strike="noStrike" cap="none" baseline="0" dirty="0">
                <a:solidFill>
                  <a:schemeClr val="lt1"/>
                </a:solidFill>
                <a:latin typeface="Arial"/>
                <a:ea typeface="Arial"/>
                <a:cs typeface="Arial"/>
                <a:sym typeface="Arial"/>
              </a:rPr>
              <a:t>, whereas tags can be applied to groups. This is useful when checking whether the player has attacked an enemy or friendly NPC, for example, without caring about the specific type of enemy or friendly that it is.</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Tags</a:t>
            </a:r>
          </a:p>
        </p:txBody>
      </p:sp>
      <p:sp>
        <p:nvSpPr>
          <p:cNvPr id="214" name="Shape 214"/>
          <p:cNvSpPr/>
          <p:nvPr/>
        </p:nvSpPr>
        <p:spPr>
          <a:xfrm>
            <a:off x="155575" y="-144463"/>
            <a:ext cx="304799" cy="3047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215" name="Shape 215"/>
          <p:cNvSpPr/>
          <p:nvPr/>
        </p:nvSpPr>
        <p:spPr>
          <a:xfrm>
            <a:off x="307975" y="7937"/>
            <a:ext cx="304799" cy="3047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pic>
        <p:nvPicPr>
          <p:cNvPr id="216" name="Shape 216"/>
          <p:cNvPicPr preferRelativeResize="0"/>
          <p:nvPr/>
        </p:nvPicPr>
        <p:blipFill rotWithShape="1">
          <a:blip r:embed="rId3">
            <a:alphaModFix/>
          </a:blip>
          <a:srcRect/>
          <a:stretch/>
        </p:blipFill>
        <p:spPr>
          <a:xfrm>
            <a:off x="683568" y="2852935"/>
            <a:ext cx="3809999" cy="2571899"/>
          </a:xfrm>
          <a:prstGeom prst="rect">
            <a:avLst/>
          </a:prstGeom>
          <a:noFill/>
          <a:ln>
            <a:noFill/>
          </a:ln>
        </p:spPr>
      </p:pic>
      <p:pic>
        <p:nvPicPr>
          <p:cNvPr id="217" name="Shape 217"/>
          <p:cNvPicPr preferRelativeResize="0"/>
          <p:nvPr/>
        </p:nvPicPr>
        <p:blipFill rotWithShape="1">
          <a:blip r:embed="rId4">
            <a:alphaModFix/>
          </a:blip>
          <a:srcRect/>
          <a:stretch/>
        </p:blipFill>
        <p:spPr>
          <a:xfrm>
            <a:off x="5148064" y="2852935"/>
            <a:ext cx="3228900" cy="13811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GameObject Components</a:t>
            </a:r>
          </a:p>
        </p:txBody>
      </p:sp>
      <p:sp>
        <p:nvSpPr>
          <p:cNvPr id="58" name="Shape 58"/>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Let’s take another look at our translating cube from earlier.</a:t>
            </a:r>
          </a:p>
          <a:p>
            <a:pPr marL="45720" marR="0" lvl="0" indent="-7619" algn="l" rtl="0">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When we attached our script to the cube, it showed up as a script component – but the cube already had a fair few existing components already on it. If you select the cube, you can see these listed in the Inspector window.</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Putting It All Together</a:t>
            </a:r>
          </a:p>
        </p:txBody>
      </p:sp>
      <p:sp>
        <p:nvSpPr>
          <p:cNvPr id="223" name="Shape 223"/>
          <p:cNvSpPr txBox="1">
            <a:spLocks noGrp="1"/>
          </p:cNvSpPr>
          <p:nvPr>
            <p:ph type="body" idx="1"/>
          </p:nvPr>
        </p:nvSpPr>
        <p:spPr>
          <a:xfrm>
            <a:off x="3419871" y="2712317"/>
            <a:ext cx="5024999" cy="387780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Noto Symbol"/>
              <a:buNone/>
            </a:pPr>
            <a:r>
              <a:rPr lang="en-GB" sz="1400" b="0" i="0" u="none" strike="noStrike" cap="none" baseline="0">
                <a:solidFill>
                  <a:schemeClr val="lt1"/>
                </a:solidFill>
                <a:latin typeface="Arial"/>
                <a:ea typeface="Arial"/>
                <a:cs typeface="Arial"/>
                <a:sym typeface="Arial"/>
              </a:rPr>
              <a:t>void  OnCollisionEnter(</a:t>
            </a:r>
            <a:r>
              <a:rPr lang="en-GB" sz="1400" b="0" i="0" u="none" strike="noStrike" cap="none" baseline="0">
                <a:solidFill>
                  <a:srgbClr val="00B0F0"/>
                </a:solidFill>
                <a:latin typeface="Arial"/>
                <a:ea typeface="Arial"/>
                <a:cs typeface="Arial"/>
                <a:sym typeface="Arial"/>
              </a:rPr>
              <a:t>Collision </a:t>
            </a:r>
            <a:r>
              <a:rPr lang="en-GB" sz="1400" b="0" i="0" u="none" strike="noStrike" cap="none" baseline="0">
                <a:solidFill>
                  <a:schemeClr val="lt1"/>
                </a:solidFill>
                <a:latin typeface="Arial"/>
                <a:ea typeface="Arial"/>
                <a:cs typeface="Arial"/>
                <a:sym typeface="Arial"/>
              </a:rPr>
              <a:t>col)</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if(col.gameObject.tag == “player")</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//some player – related code</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else</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//some other thing</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	}</a:t>
            </a:r>
          </a:p>
          <a:p>
            <a:pPr marL="0" marR="0" lvl="0" indent="0" algn="l" rtl="0">
              <a:spcBef>
                <a:spcPts val="280"/>
              </a:spcBef>
              <a:buClr>
                <a:schemeClr val="lt2"/>
              </a:buClr>
              <a:buSzPct val="25000"/>
              <a:buFont typeface="Noto Symbol"/>
              <a:buNone/>
            </a:pPr>
            <a:r>
              <a:rPr lang="en-GB" sz="1400" b="0" i="0" u="none" strike="noStrike" cap="none" baseline="0">
                <a:solidFill>
                  <a:schemeClr val="lt1"/>
                </a:solidFill>
                <a:latin typeface="Consolas"/>
                <a:ea typeface="Consolas"/>
                <a:cs typeface="Consolas"/>
                <a:sym typeface="Consolas"/>
              </a:rPr>
              <a:t>}</a:t>
            </a:r>
          </a:p>
        </p:txBody>
      </p:sp>
      <p:pic>
        <p:nvPicPr>
          <p:cNvPr id="224" name="Shape 224"/>
          <p:cNvPicPr preferRelativeResize="0"/>
          <p:nvPr/>
        </p:nvPicPr>
        <p:blipFill rotWithShape="1">
          <a:blip r:embed="rId3">
            <a:alphaModFix/>
          </a:blip>
          <a:srcRect/>
          <a:stretch/>
        </p:blipFill>
        <p:spPr>
          <a:xfrm>
            <a:off x="755575" y="2740842"/>
            <a:ext cx="2552699" cy="25430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Putting It All Together</a:t>
            </a:r>
          </a:p>
        </p:txBody>
      </p:sp>
      <p:sp>
        <p:nvSpPr>
          <p:cNvPr id="230" name="Shape 230"/>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Let’s make our physics cubes </a:t>
            </a:r>
            <a:r>
              <a:rPr lang="en-GB" sz="2000">
                <a:solidFill>
                  <a:schemeClr val="lt1"/>
                </a:solidFill>
                <a:latin typeface="Arial"/>
                <a:ea typeface="Arial"/>
                <a:cs typeface="Arial"/>
                <a:sym typeface="Arial"/>
              </a:rPr>
              <a:t>do something</a:t>
            </a:r>
            <a:r>
              <a:rPr lang="en-GB" sz="2000" b="0" i="0" u="none" strike="noStrike" cap="none" baseline="0">
                <a:solidFill>
                  <a:schemeClr val="lt1"/>
                </a:solidFill>
                <a:latin typeface="Arial"/>
                <a:ea typeface="Arial"/>
                <a:cs typeface="Arial"/>
                <a:sym typeface="Arial"/>
              </a:rPr>
              <a:t> when they hit a ground object…</a:t>
            </a:r>
            <a:br>
              <a:rPr lang="en-GB" sz="2000" b="0" i="0" u="none" strike="noStrike" cap="none" baseline="0">
                <a:solidFill>
                  <a:schemeClr val="lt1"/>
                </a:solidFill>
                <a:latin typeface="Arial"/>
                <a:ea typeface="Arial"/>
                <a:cs typeface="Arial"/>
                <a:sym typeface="Arial"/>
              </a:rPr>
            </a:br>
            <a:r>
              <a:rPr lang="en-GB" sz="2000" b="0" i="0" u="none" strike="noStrike" cap="none" baseline="0">
                <a:solidFill>
                  <a:schemeClr val="lt1"/>
                </a:solidFill>
                <a:latin typeface="Arial"/>
                <a:ea typeface="Arial"/>
                <a:cs typeface="Arial"/>
                <a:sym typeface="Arial"/>
              </a:rPr>
              <a:t/>
            </a:r>
            <a:br>
              <a:rPr lang="en-GB" sz="2000" b="0" i="0" u="none" strike="noStrike" cap="none" baseline="0">
                <a:solidFill>
                  <a:schemeClr val="lt1"/>
                </a:solidFill>
                <a:latin typeface="Arial"/>
                <a:ea typeface="Arial"/>
                <a:cs typeface="Arial"/>
                <a:sym typeface="Arial"/>
              </a:rPr>
            </a:br>
            <a:endParaRPr lang="en-GB" sz="2000" b="0" i="0" u="none" strike="noStrike" cap="none" baseline="0">
              <a:solidFill>
                <a:schemeClr val="lt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GameObject Components</a:t>
            </a:r>
          </a:p>
        </p:txBody>
      </p:sp>
      <p:sp>
        <p:nvSpPr>
          <p:cNvPr id="64" name="Shape 64"/>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100000"/>
              </a:lnSpc>
              <a:spcBef>
                <a:spcPts val="1000"/>
              </a:spcBef>
              <a:spcAft>
                <a:spcPts val="1000"/>
              </a:spcAft>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The default components on the cube are:</a:t>
            </a:r>
          </a:p>
          <a:p>
            <a:pPr marL="457200" marR="0" lvl="0" indent="-336550" algn="l" rtl="0">
              <a:lnSpc>
                <a:spcPct val="100000"/>
              </a:lnSpc>
              <a:spcBef>
                <a:spcPts val="1000"/>
              </a:spcBef>
              <a:spcAft>
                <a:spcPts val="1000"/>
              </a:spcAft>
              <a:buClr>
                <a:schemeClr val="lt1"/>
              </a:buClr>
              <a:buSzPct val="100000"/>
              <a:buFont typeface="Arial"/>
              <a:buChar char="▪"/>
            </a:pPr>
            <a:r>
              <a:rPr lang="en-GB" sz="1700" b="1" i="0" u="none" strike="noStrike" cap="none" baseline="0">
                <a:solidFill>
                  <a:schemeClr val="lt1"/>
                </a:solidFill>
                <a:latin typeface="Arial"/>
                <a:ea typeface="Arial"/>
                <a:cs typeface="Arial"/>
                <a:sym typeface="Arial"/>
              </a:rPr>
              <a:t>Transform:</a:t>
            </a:r>
            <a:r>
              <a:rPr lang="en-GB" sz="1700" b="0" i="0" u="none" strike="noStrike" cap="none" baseline="0">
                <a:solidFill>
                  <a:schemeClr val="lt1"/>
                </a:solidFill>
                <a:latin typeface="Arial"/>
                <a:ea typeface="Arial"/>
                <a:cs typeface="Arial"/>
                <a:sym typeface="Arial"/>
              </a:rPr>
              <a:t> This component </a:t>
            </a:r>
            <a:r>
              <a:rPr lang="en-GB" sz="1700">
                <a:solidFill>
                  <a:schemeClr val="lt1"/>
                </a:solidFill>
                <a:latin typeface="Arial"/>
                <a:ea typeface="Arial"/>
                <a:cs typeface="Arial"/>
                <a:sym typeface="Arial"/>
              </a:rPr>
              <a:t>controls </a:t>
            </a:r>
            <a:r>
              <a:rPr lang="en-GB" sz="1700" b="0" i="0" u="none" strike="noStrike" cap="none" baseline="0">
                <a:solidFill>
                  <a:schemeClr val="lt1"/>
                </a:solidFill>
                <a:latin typeface="Arial"/>
                <a:ea typeface="Arial"/>
                <a:cs typeface="Arial"/>
                <a:sym typeface="Arial"/>
              </a:rPr>
              <a:t>the position, rotation and scale of the object.</a:t>
            </a:r>
          </a:p>
          <a:p>
            <a:pPr marL="457200" marR="0" lvl="0" indent="-336550" algn="l" rtl="0">
              <a:lnSpc>
                <a:spcPct val="100000"/>
              </a:lnSpc>
              <a:spcBef>
                <a:spcPts val="1000"/>
              </a:spcBef>
              <a:spcAft>
                <a:spcPts val="1000"/>
              </a:spcAft>
              <a:buClr>
                <a:schemeClr val="lt1"/>
              </a:buClr>
              <a:buSzPct val="100000"/>
              <a:buFont typeface="Arial"/>
              <a:buChar char="▪"/>
            </a:pPr>
            <a:r>
              <a:rPr lang="en-GB" sz="1700" b="1" i="0" u="none" strike="noStrike" cap="none" baseline="0">
                <a:solidFill>
                  <a:schemeClr val="lt1"/>
                </a:solidFill>
                <a:latin typeface="Arial"/>
                <a:ea typeface="Arial"/>
                <a:cs typeface="Arial"/>
                <a:sym typeface="Arial"/>
              </a:rPr>
              <a:t>Cube(Mesh Filter): </a:t>
            </a:r>
            <a:r>
              <a:rPr lang="en-GB" sz="1700" b="0" i="0" u="none" strike="noStrike" cap="none" baseline="0">
                <a:solidFill>
                  <a:schemeClr val="lt1"/>
                </a:solidFill>
                <a:latin typeface="Arial"/>
                <a:ea typeface="Arial"/>
                <a:cs typeface="Arial"/>
                <a:sym typeface="Arial"/>
              </a:rPr>
              <a:t>This component sets the mesh</a:t>
            </a:r>
            <a:r>
              <a:rPr lang="en-GB" sz="1700">
                <a:solidFill>
                  <a:schemeClr val="lt1"/>
                </a:solidFill>
                <a:latin typeface="Arial"/>
                <a:ea typeface="Arial"/>
                <a:cs typeface="Arial"/>
                <a:sym typeface="Arial"/>
              </a:rPr>
              <a:t> (3D Geometry)</a:t>
            </a:r>
            <a:r>
              <a:rPr lang="en-GB" sz="1700" b="0" i="0" u="none" strike="noStrike" cap="none" baseline="0">
                <a:solidFill>
                  <a:schemeClr val="lt1"/>
                </a:solidFill>
                <a:latin typeface="Arial"/>
                <a:ea typeface="Arial"/>
                <a:cs typeface="Arial"/>
                <a:sym typeface="Arial"/>
              </a:rPr>
              <a:t> used to </a:t>
            </a:r>
            <a:r>
              <a:rPr lang="en-GB" sz="1700">
                <a:solidFill>
                  <a:schemeClr val="lt1"/>
                </a:solidFill>
                <a:latin typeface="Arial"/>
                <a:ea typeface="Arial"/>
                <a:cs typeface="Arial"/>
                <a:sym typeface="Arial"/>
              </a:rPr>
              <a:t>draw </a:t>
            </a:r>
            <a:r>
              <a:rPr lang="en-GB" sz="1700" b="0" i="0" u="none" strike="noStrike" cap="none" baseline="0">
                <a:solidFill>
                  <a:schemeClr val="lt1"/>
                </a:solidFill>
                <a:latin typeface="Arial"/>
                <a:ea typeface="Arial"/>
                <a:cs typeface="Arial"/>
                <a:sym typeface="Arial"/>
              </a:rPr>
              <a:t>the game object; in this case, a cube.</a:t>
            </a:r>
          </a:p>
          <a:p>
            <a:pPr marL="457200" marR="0" lvl="0" indent="-336550" algn="l" rtl="0">
              <a:lnSpc>
                <a:spcPct val="100000"/>
              </a:lnSpc>
              <a:spcBef>
                <a:spcPts val="1000"/>
              </a:spcBef>
              <a:spcAft>
                <a:spcPts val="1000"/>
              </a:spcAft>
              <a:buClr>
                <a:schemeClr val="lt1"/>
              </a:buClr>
              <a:buSzPct val="100000"/>
              <a:buFont typeface="Arial"/>
              <a:buChar char="▪"/>
            </a:pPr>
            <a:r>
              <a:rPr lang="en-GB" sz="1700" b="1" i="0" u="none" strike="noStrike" cap="none" baseline="0">
                <a:solidFill>
                  <a:schemeClr val="lt1"/>
                </a:solidFill>
                <a:latin typeface="Arial"/>
                <a:ea typeface="Arial"/>
                <a:cs typeface="Arial"/>
                <a:sym typeface="Arial"/>
              </a:rPr>
              <a:t>Box Collider: </a:t>
            </a:r>
            <a:r>
              <a:rPr lang="en-GB" sz="1700" b="0" i="0" u="none" strike="noStrike" cap="none" baseline="0">
                <a:solidFill>
                  <a:schemeClr val="lt1"/>
                </a:solidFill>
                <a:latin typeface="Arial"/>
                <a:ea typeface="Arial"/>
                <a:cs typeface="Arial"/>
                <a:sym typeface="Arial"/>
              </a:rPr>
              <a:t>This sets the physical bounds of our cube. The shape defined here will be used for all physics and collision calculations, regardless of the actual mesh.</a:t>
            </a:r>
          </a:p>
          <a:p>
            <a:pPr marL="457200" marR="0" lvl="0" indent="-336550" algn="l" rtl="0">
              <a:lnSpc>
                <a:spcPct val="100000"/>
              </a:lnSpc>
              <a:spcBef>
                <a:spcPts val="1000"/>
              </a:spcBef>
              <a:spcAft>
                <a:spcPts val="1000"/>
              </a:spcAft>
              <a:buClr>
                <a:schemeClr val="lt1"/>
              </a:buClr>
              <a:buSzPct val="100000"/>
              <a:buFont typeface="Arial"/>
              <a:buChar char="▪"/>
            </a:pPr>
            <a:r>
              <a:rPr lang="en-GB" sz="1700" b="1" i="0" u="none" strike="noStrike" cap="none" baseline="0">
                <a:solidFill>
                  <a:schemeClr val="lt1"/>
                </a:solidFill>
                <a:latin typeface="Arial"/>
                <a:ea typeface="Arial"/>
                <a:cs typeface="Arial"/>
                <a:sym typeface="Arial"/>
              </a:rPr>
              <a:t>Mesh Renderer: </a:t>
            </a:r>
            <a:r>
              <a:rPr lang="en-GB" sz="1700" b="0" i="0" u="none" strike="noStrike" cap="none" baseline="0">
                <a:solidFill>
                  <a:schemeClr val="lt1"/>
                </a:solidFill>
                <a:latin typeface="Arial"/>
                <a:ea typeface="Arial"/>
                <a:cs typeface="Arial"/>
                <a:sym typeface="Arial"/>
              </a:rPr>
              <a:t>This component </a:t>
            </a:r>
            <a:r>
              <a:rPr lang="en-GB" sz="1700">
                <a:solidFill>
                  <a:schemeClr val="lt1"/>
                </a:solidFill>
                <a:latin typeface="Arial"/>
                <a:ea typeface="Arial"/>
                <a:cs typeface="Arial"/>
                <a:sym typeface="Arial"/>
              </a:rPr>
              <a:t>defines how</a:t>
            </a:r>
            <a:r>
              <a:rPr lang="en-GB" sz="1700" b="0" i="0" u="none" strike="noStrike" cap="none" baseline="0">
                <a:solidFill>
                  <a:schemeClr val="lt1"/>
                </a:solidFill>
                <a:latin typeface="Arial"/>
                <a:ea typeface="Arial"/>
                <a:cs typeface="Arial"/>
                <a:sym typeface="Arial"/>
              </a:rPr>
              <a:t> the object is rendered on screen, whether it has or casts shadows and what appearance</a:t>
            </a:r>
            <a:r>
              <a:rPr lang="en-GB" sz="1700">
                <a:solidFill>
                  <a:schemeClr val="lt1"/>
                </a:solidFill>
                <a:latin typeface="Arial"/>
                <a:ea typeface="Arial"/>
                <a:cs typeface="Arial"/>
                <a:sym typeface="Arial"/>
              </a:rPr>
              <a:t> (Material)</a:t>
            </a:r>
            <a:r>
              <a:rPr lang="en-GB" sz="1700" b="0" i="0" u="none" strike="noStrike" cap="none" baseline="0">
                <a:solidFill>
                  <a:schemeClr val="lt1"/>
                </a:solidFill>
                <a:latin typeface="Arial"/>
                <a:ea typeface="Arial"/>
                <a:cs typeface="Arial"/>
                <a:sym typeface="Arial"/>
              </a:rPr>
              <a:t> it has.</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Physics</a:t>
            </a:r>
          </a:p>
        </p:txBody>
      </p:sp>
      <p:sp>
        <p:nvSpPr>
          <p:cNvPr id="70" name="Shape 70"/>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90000"/>
              </a:lnSpc>
              <a:spcBef>
                <a:spcPts val="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Adding physics to objects in Unity is </a:t>
            </a:r>
            <a:r>
              <a:rPr lang="en-GB" sz="1700" b="0" i="1" u="none" strike="noStrike" cap="none" baseline="0">
                <a:solidFill>
                  <a:schemeClr val="lt1"/>
                </a:solidFill>
                <a:latin typeface="Arial"/>
                <a:ea typeface="Arial"/>
                <a:cs typeface="Arial"/>
                <a:sym typeface="Arial"/>
              </a:rPr>
              <a:t>easy</a:t>
            </a:r>
            <a:r>
              <a:rPr lang="en-GB" sz="1700" b="0" i="0" u="none" strike="noStrike" cap="none" baseline="0">
                <a:solidFill>
                  <a:schemeClr val="lt1"/>
                </a:solidFill>
                <a:latin typeface="Arial"/>
                <a:ea typeface="Arial"/>
                <a:cs typeface="Arial"/>
                <a:sym typeface="Arial"/>
              </a:rPr>
              <a:t>.</a:t>
            </a:r>
          </a:p>
          <a:p>
            <a:pPr marL="45720" marR="0" lvl="0" indent="-7619" algn="l" rtl="0">
              <a:lnSpc>
                <a:spcPct val="90000"/>
              </a:lnSpc>
              <a:spcBef>
                <a:spcPts val="340"/>
              </a:spcBef>
              <a:buClr>
                <a:schemeClr val="lt2"/>
              </a:buClr>
              <a:buFont typeface="Noto Symbol"/>
              <a:buNone/>
            </a:pPr>
            <a:endParaRPr sz="1700" b="0" i="0" u="none" strike="noStrike" cap="none" baseline="0">
              <a:solidFill>
                <a:schemeClr val="lt1"/>
              </a:solidFill>
              <a:latin typeface="Arial"/>
              <a:ea typeface="Arial"/>
              <a:cs typeface="Arial"/>
              <a:sym typeface="Arial"/>
            </a:endParaRPr>
          </a:p>
          <a:p>
            <a:pPr marL="45720" marR="0" lvl="0" indent="-7619" algn="l" rtl="0">
              <a:lnSpc>
                <a:spcPct val="90000"/>
              </a:lnSpc>
              <a:spcBef>
                <a:spcPts val="34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Create a new cube and position it hovering above our translation cube by a couple of units.</a:t>
            </a:r>
          </a:p>
          <a:p>
            <a:pPr marL="45720" marR="0" lvl="0" indent="-7619" algn="l" rtl="0">
              <a:lnSpc>
                <a:spcPct val="90000"/>
              </a:lnSpc>
              <a:spcBef>
                <a:spcPts val="340"/>
              </a:spcBef>
              <a:buClr>
                <a:schemeClr val="lt2"/>
              </a:buClr>
              <a:buFont typeface="Noto Symbol"/>
              <a:buNone/>
            </a:pPr>
            <a:endParaRPr sz="1700" b="0" i="0" u="none" strike="noStrike" cap="none" baseline="0">
              <a:solidFill>
                <a:schemeClr val="lt1"/>
              </a:solidFill>
              <a:latin typeface="Arial"/>
              <a:ea typeface="Arial"/>
              <a:cs typeface="Arial"/>
              <a:sym typeface="Arial"/>
            </a:endParaRPr>
          </a:p>
          <a:p>
            <a:pPr marL="45720" marR="0" lvl="0" indent="-7619" algn="l" rtl="0">
              <a:lnSpc>
                <a:spcPct val="90000"/>
              </a:lnSpc>
              <a:spcBef>
                <a:spcPts val="34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Rename it “PhysicsCube”.</a:t>
            </a:r>
          </a:p>
          <a:p>
            <a:pPr marL="45720" marR="0" lvl="0" indent="-7619" algn="l" rtl="0">
              <a:lnSpc>
                <a:spcPct val="90000"/>
              </a:lnSpc>
              <a:spcBef>
                <a:spcPts val="340"/>
              </a:spcBef>
              <a:buClr>
                <a:schemeClr val="lt2"/>
              </a:buClr>
              <a:buFont typeface="Noto Symbol"/>
              <a:buNone/>
            </a:pPr>
            <a:endParaRPr sz="1700" b="0" i="0" u="none" strike="noStrike" cap="none" baseline="0">
              <a:solidFill>
                <a:schemeClr val="lt1"/>
              </a:solidFill>
              <a:latin typeface="Arial"/>
              <a:ea typeface="Arial"/>
              <a:cs typeface="Arial"/>
              <a:sym typeface="Arial"/>
            </a:endParaRPr>
          </a:p>
          <a:p>
            <a:pPr marL="45720" marR="0" lvl="0" indent="-7619" algn="l" rtl="0">
              <a:lnSpc>
                <a:spcPct val="90000"/>
              </a:lnSpc>
              <a:spcBef>
                <a:spcPts val="34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With PhysicsCube selected, go to Components &gt; Physics &gt; RigidBody on the Unity toolbar, to add a RigidBody component to the cube. This enables physics </a:t>
            </a:r>
            <a:r>
              <a:rPr lang="en-GB" sz="1700">
                <a:solidFill>
                  <a:schemeClr val="lt1"/>
                </a:solidFill>
                <a:latin typeface="Arial"/>
                <a:ea typeface="Arial"/>
                <a:cs typeface="Arial"/>
                <a:sym typeface="Arial"/>
              </a:rPr>
              <a:t>simulation </a:t>
            </a:r>
            <a:r>
              <a:rPr lang="en-GB" sz="1700" b="0" i="0" u="none" strike="noStrike" cap="none" baseline="0">
                <a:solidFill>
                  <a:schemeClr val="lt1"/>
                </a:solidFill>
                <a:latin typeface="Arial"/>
                <a:ea typeface="Arial"/>
                <a:cs typeface="Arial"/>
                <a:sym typeface="Arial"/>
              </a:rPr>
              <a:t>to be </a:t>
            </a:r>
            <a:r>
              <a:rPr lang="en-GB" sz="1700">
                <a:solidFill>
                  <a:schemeClr val="lt1"/>
                </a:solidFill>
                <a:latin typeface="Arial"/>
                <a:ea typeface="Arial"/>
                <a:cs typeface="Arial"/>
                <a:sym typeface="Arial"/>
              </a:rPr>
              <a:t>applied to the object </a:t>
            </a:r>
            <a:r>
              <a:rPr lang="en-GB" sz="1700" b="0" i="0" u="none" strike="noStrike" cap="none" baseline="0">
                <a:solidFill>
                  <a:schemeClr val="lt1"/>
                </a:solidFill>
                <a:latin typeface="Arial"/>
                <a:ea typeface="Arial"/>
                <a:cs typeface="Arial"/>
                <a:sym typeface="Arial"/>
              </a:rPr>
              <a:t>(</a:t>
            </a:r>
            <a:r>
              <a:rPr lang="en-GB" sz="1700">
                <a:solidFill>
                  <a:schemeClr val="lt1"/>
                </a:solidFill>
                <a:latin typeface="Arial"/>
                <a:ea typeface="Arial"/>
                <a:cs typeface="Arial"/>
                <a:sym typeface="Arial"/>
              </a:rPr>
              <a:t>in conjunction with</a:t>
            </a:r>
            <a:r>
              <a:rPr lang="en-GB" sz="1700" b="0" i="0" u="none" strike="noStrike" cap="none" baseline="0">
                <a:solidFill>
                  <a:schemeClr val="lt1"/>
                </a:solidFill>
                <a:latin typeface="Arial"/>
                <a:ea typeface="Arial"/>
                <a:cs typeface="Arial"/>
                <a:sym typeface="Arial"/>
              </a:rPr>
              <a:t> the Collider component).</a:t>
            </a:r>
          </a:p>
          <a:p>
            <a:pPr marL="45720" marR="0" lvl="0" indent="-7619" algn="l" rtl="0">
              <a:lnSpc>
                <a:spcPct val="90000"/>
              </a:lnSpc>
              <a:spcBef>
                <a:spcPts val="340"/>
              </a:spcBef>
              <a:buClr>
                <a:schemeClr val="lt2"/>
              </a:buClr>
              <a:buFont typeface="Noto Symbol"/>
              <a:buNone/>
            </a:pPr>
            <a:endParaRPr sz="1700" b="0" i="0" u="none" strike="noStrike" cap="none" baseline="0">
              <a:solidFill>
                <a:schemeClr val="lt1"/>
              </a:solidFill>
              <a:latin typeface="Arial"/>
              <a:ea typeface="Arial"/>
              <a:cs typeface="Arial"/>
              <a:sym typeface="Arial"/>
            </a:endParaRPr>
          </a:p>
          <a:p>
            <a:pPr marL="45720" marR="0" lvl="0" indent="-7619" algn="l" rtl="0">
              <a:lnSpc>
                <a:spcPct val="90000"/>
              </a:lnSpc>
              <a:spcBef>
                <a:spcPts val="34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Hit play to see the results!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2329190"/>
            <a:ext cx="7772400" cy="1650599"/>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800" b="0" i="0" u="none" strike="noStrike" cap="none" baseline="0">
                <a:solidFill>
                  <a:schemeClr val="lt2"/>
                </a:solidFill>
                <a:latin typeface="Arial"/>
                <a:ea typeface="Arial"/>
                <a:cs typeface="Arial"/>
                <a:sym typeface="Arial"/>
              </a:rPr>
              <a:t>PART </a:t>
            </a:r>
            <a:r>
              <a:rPr lang="en-GB">
                <a:solidFill>
                  <a:schemeClr val="lt2"/>
                </a:solidFill>
                <a:latin typeface="Arial"/>
                <a:ea typeface="Arial"/>
                <a:cs typeface="Arial"/>
                <a:sym typeface="Arial"/>
              </a:rPr>
              <a:t>TWO</a:t>
            </a:r>
          </a:p>
        </p:txBody>
      </p:sp>
      <p:sp>
        <p:nvSpPr>
          <p:cNvPr id="76" name="Shape 76"/>
          <p:cNvSpPr txBox="1">
            <a:spLocks noGrp="1"/>
          </p:cNvSpPr>
          <p:nvPr>
            <p:ph type="subTitle" idx="1"/>
          </p:nvPr>
        </p:nvSpPr>
        <p:spPr>
          <a:xfrm>
            <a:off x="685800" y="4124476"/>
            <a:ext cx="7772400" cy="888899"/>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Noto Symbol"/>
              <a:buNone/>
            </a:pPr>
            <a:r>
              <a:rPr lang="en-GB" sz="2200" b="0" i="0" u="none" strike="noStrike" cap="none" baseline="0">
                <a:solidFill>
                  <a:schemeClr val="accent5"/>
                </a:solidFill>
                <a:latin typeface="Arial"/>
                <a:ea typeface="Arial"/>
                <a:cs typeface="Arial"/>
                <a:sym typeface="Arial"/>
              </a:rPr>
              <a:t>Conditionals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Simple Conditionals</a:t>
            </a:r>
          </a:p>
        </p:txBody>
      </p:sp>
      <p:sp>
        <p:nvSpPr>
          <p:cNvPr id="82" name="Shape 82"/>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90000"/>
              </a:lnSpc>
              <a:spcBef>
                <a:spcPts val="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Sometimes we only want to </a:t>
            </a:r>
            <a:r>
              <a:rPr lang="en-GB" sz="2000">
                <a:solidFill>
                  <a:schemeClr val="lt1"/>
                </a:solidFill>
                <a:latin typeface="Arial"/>
                <a:ea typeface="Arial"/>
                <a:cs typeface="Arial"/>
                <a:sym typeface="Arial"/>
              </a:rPr>
              <a:t>perform</a:t>
            </a:r>
            <a:r>
              <a:rPr lang="en-GB" sz="2000" b="0" i="0" u="none" strike="noStrike" cap="none" baseline="0">
                <a:solidFill>
                  <a:schemeClr val="lt1"/>
                </a:solidFill>
                <a:latin typeface="Arial"/>
                <a:ea typeface="Arial"/>
                <a:cs typeface="Arial"/>
                <a:sym typeface="Arial"/>
              </a:rPr>
              <a:t> certain </a:t>
            </a:r>
            <a:r>
              <a:rPr lang="en-GB" sz="2000">
                <a:solidFill>
                  <a:schemeClr val="lt1"/>
                </a:solidFill>
                <a:latin typeface="Arial"/>
                <a:ea typeface="Arial"/>
                <a:cs typeface="Arial"/>
                <a:sym typeface="Arial"/>
              </a:rPr>
              <a:t>actions </a:t>
            </a:r>
            <a:r>
              <a:rPr lang="en-GB" sz="2000" b="0" i="0" u="none" strike="noStrike" cap="none" baseline="0">
                <a:solidFill>
                  <a:schemeClr val="lt1"/>
                </a:solidFill>
                <a:latin typeface="Arial"/>
                <a:ea typeface="Arial"/>
                <a:cs typeface="Arial"/>
                <a:sym typeface="Arial"/>
              </a:rPr>
              <a:t>if specific conditions are met.</a:t>
            </a:r>
          </a:p>
          <a:p>
            <a:pPr marL="45720" marR="0" lvl="0" indent="-7619" algn="l" rtl="0">
              <a:lnSpc>
                <a:spcPct val="90000"/>
              </a:lnSpc>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lnSpc>
                <a:spcPct val="90000"/>
              </a:lnSpc>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Let’s say our player clicks on the </a:t>
            </a:r>
            <a:r>
              <a:rPr lang="en-GB" sz="2000" b="1" i="0" u="none" strike="noStrike" cap="none" baseline="0">
                <a:solidFill>
                  <a:schemeClr val="lt1"/>
                </a:solidFill>
                <a:latin typeface="Arial"/>
                <a:ea typeface="Arial"/>
                <a:cs typeface="Arial"/>
                <a:sym typeface="Arial"/>
              </a:rPr>
              <a:t>door</a:t>
            </a:r>
            <a:r>
              <a:rPr lang="en-GB" sz="2000" b="0" i="0" u="none" strike="noStrike" cap="none" baseline="0">
                <a:solidFill>
                  <a:schemeClr val="lt1"/>
                </a:solidFill>
                <a:latin typeface="Arial"/>
                <a:ea typeface="Arial"/>
                <a:cs typeface="Arial"/>
                <a:sym typeface="Arial"/>
              </a:rPr>
              <a:t>; the door should only open if the player has </a:t>
            </a:r>
            <a:r>
              <a:rPr lang="en-GB" sz="2000">
                <a:solidFill>
                  <a:schemeClr val="lt1"/>
                </a:solidFill>
                <a:latin typeface="Arial"/>
                <a:ea typeface="Arial"/>
                <a:cs typeface="Arial"/>
                <a:sym typeface="Arial"/>
              </a:rPr>
              <a:t>a</a:t>
            </a:r>
            <a:r>
              <a:rPr lang="en-GB" sz="2000" b="1" i="0" u="none" strike="noStrike" cap="none" baseline="0">
                <a:solidFill>
                  <a:schemeClr val="lt1"/>
                </a:solidFill>
                <a:latin typeface="Arial"/>
                <a:ea typeface="Arial"/>
                <a:cs typeface="Arial"/>
                <a:sym typeface="Arial"/>
              </a:rPr>
              <a:t> key</a:t>
            </a:r>
            <a:r>
              <a:rPr lang="en-GB" sz="2000" b="0" i="0" u="none" strike="noStrike" cap="none" baseline="0">
                <a:solidFill>
                  <a:schemeClr val="lt1"/>
                </a:solidFill>
                <a:latin typeface="Arial"/>
                <a:ea typeface="Arial"/>
                <a:cs typeface="Arial"/>
                <a:sym typeface="Arial"/>
              </a:rPr>
              <a:t>.</a:t>
            </a:r>
          </a:p>
          <a:p>
            <a:pPr marL="45720" marR="0" lvl="0" indent="-7619" algn="l" rtl="0">
              <a:lnSpc>
                <a:spcPct val="90000"/>
              </a:lnSpc>
              <a:spcBef>
                <a:spcPts val="400"/>
              </a:spcBef>
              <a:buClr>
                <a:schemeClr val="lt2"/>
              </a:buClr>
              <a:buFont typeface="Noto Symbol"/>
              <a:buNone/>
            </a:pPr>
            <a:endParaRPr sz="2000" b="0" i="0" u="none" strike="noStrike" cap="none" baseline="0">
              <a:solidFill>
                <a:schemeClr val="lt1"/>
              </a:solidFill>
              <a:latin typeface="Arial"/>
              <a:ea typeface="Arial"/>
              <a:cs typeface="Arial"/>
              <a:sym typeface="Arial"/>
            </a:endParaRPr>
          </a:p>
          <a:p>
            <a:pPr marL="45720" marR="0" lvl="0" indent="-7619" algn="l" rtl="0">
              <a:lnSpc>
                <a:spcPct val="90000"/>
              </a:lnSpc>
              <a:spcBef>
                <a:spcPts val="400"/>
              </a:spcBef>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We could draft out our Pseudo Code like so:</a:t>
            </a:r>
            <a:br>
              <a:rPr lang="en-GB" sz="2000" b="0" i="0" u="none" strike="noStrike" cap="none" baseline="0">
                <a:solidFill>
                  <a:schemeClr val="lt1"/>
                </a:solidFill>
                <a:latin typeface="Arial"/>
                <a:ea typeface="Arial"/>
                <a:cs typeface="Arial"/>
                <a:sym typeface="Arial"/>
              </a:rPr>
            </a:br>
            <a:endParaRPr lang="en-GB" sz="2000" b="0" i="0" u="none" strike="noStrike" cap="none" baseline="0">
              <a:solidFill>
                <a:schemeClr val="lt1"/>
              </a:solidFill>
              <a:latin typeface="Arial"/>
              <a:ea typeface="Arial"/>
              <a:cs typeface="Arial"/>
              <a:sym typeface="Arial"/>
            </a:endParaRPr>
          </a:p>
          <a:p>
            <a:pPr marL="411480" marR="0" lvl="1" indent="-5080" algn="l" rtl="0">
              <a:lnSpc>
                <a:spcPct val="90000"/>
              </a:lnSpc>
              <a:spcBef>
                <a:spcPts val="360"/>
              </a:spcBef>
              <a:buClr>
                <a:schemeClr val="lt2"/>
              </a:buClr>
              <a:buSzPct val="25000"/>
              <a:buFont typeface="Noto Symbol"/>
              <a:buNone/>
            </a:pPr>
            <a:r>
              <a:rPr lang="en-GB" sz="1800" b="0" i="0" u="none" strike="noStrike" cap="none" baseline="0">
                <a:solidFill>
                  <a:schemeClr val="lt1"/>
                </a:solidFill>
                <a:latin typeface="Arial"/>
                <a:ea typeface="Arial"/>
                <a:cs typeface="Arial"/>
                <a:sym typeface="Arial"/>
              </a:rPr>
              <a:t>EVENT: user clicks on door</a:t>
            </a:r>
          </a:p>
          <a:p>
            <a:pPr marL="411480" marR="0" lvl="1" indent="-5080" algn="l" rtl="0">
              <a:lnSpc>
                <a:spcPct val="90000"/>
              </a:lnSpc>
              <a:spcBef>
                <a:spcPts val="360"/>
              </a:spcBef>
              <a:buClr>
                <a:schemeClr val="lt2"/>
              </a:buClr>
              <a:buSzPct val="25000"/>
              <a:buFont typeface="Noto Symbol"/>
              <a:buNone/>
            </a:pPr>
            <a:r>
              <a:rPr lang="en-GB" sz="1800" b="0" i="0" u="none" strike="noStrike" cap="none" baseline="0">
                <a:solidFill>
                  <a:schemeClr val="lt1"/>
                </a:solidFill>
                <a:latin typeface="Arial"/>
                <a:ea typeface="Arial"/>
                <a:cs typeface="Arial"/>
                <a:sym typeface="Arial"/>
              </a:rPr>
              <a:t>IF user has </a:t>
            </a:r>
            <a:r>
              <a:rPr lang="en-GB" sz="1800">
                <a:solidFill>
                  <a:schemeClr val="lt1"/>
                </a:solidFill>
                <a:latin typeface="Arial"/>
                <a:ea typeface="Arial"/>
                <a:cs typeface="Arial"/>
                <a:sym typeface="Arial"/>
              </a:rPr>
              <a:t>a </a:t>
            </a:r>
            <a:r>
              <a:rPr lang="en-GB" sz="1800" b="0" i="0" u="none" strike="noStrike" cap="none" baseline="0">
                <a:solidFill>
                  <a:schemeClr val="lt1"/>
                </a:solidFill>
                <a:latin typeface="Arial"/>
                <a:ea typeface="Arial"/>
                <a:cs typeface="Arial"/>
                <a:sym typeface="Arial"/>
              </a:rPr>
              <a:t>key</a:t>
            </a:r>
          </a:p>
          <a:p>
            <a:pPr marL="777240" marR="0" lvl="2" indent="-2540" algn="l" rtl="0">
              <a:lnSpc>
                <a:spcPct val="90000"/>
              </a:lnSpc>
              <a:spcBef>
                <a:spcPts val="320"/>
              </a:spcBef>
              <a:buClr>
                <a:schemeClr val="lt2"/>
              </a:buClr>
              <a:buSzPct val="25000"/>
              <a:buFont typeface="Noto Symbol"/>
              <a:buNone/>
            </a:pPr>
            <a:r>
              <a:rPr lang="en-GB" sz="1600" b="0" i="0" u="none" strike="noStrike" cap="none" baseline="0">
                <a:solidFill>
                  <a:schemeClr val="lt1"/>
                </a:solidFill>
                <a:latin typeface="Arial"/>
                <a:ea typeface="Arial"/>
                <a:cs typeface="Arial"/>
                <a:sym typeface="Arial"/>
              </a:rPr>
              <a:t>THEN open door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Simple Conditionals</a:t>
            </a:r>
          </a:p>
        </p:txBody>
      </p:sp>
      <p:sp>
        <p:nvSpPr>
          <p:cNvPr id="88" name="Shape 88"/>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45720" marR="0" lvl="0" indent="-7619" algn="l" rtl="0">
              <a:lnSpc>
                <a:spcPct val="90000"/>
              </a:lnSpc>
              <a:spcBef>
                <a:spcPts val="0"/>
              </a:spcBef>
              <a:spcAft>
                <a:spcPts val="1000"/>
              </a:spcAft>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In code, our conditional may look like this:</a:t>
            </a:r>
          </a:p>
          <a:p>
            <a:pPr marL="411480" marR="0" lvl="1" indent="-5080" algn="l" rtl="0">
              <a:lnSpc>
                <a:spcPct val="90000"/>
              </a:lnSpc>
              <a:spcBef>
                <a:spcPts val="360"/>
              </a:spcBef>
              <a:buClr>
                <a:schemeClr val="lt2"/>
              </a:buClr>
              <a:buSzPct val="25000"/>
              <a:buFont typeface="Noto Symbol"/>
              <a:buNone/>
            </a:pPr>
            <a:r>
              <a:rPr lang="en-GB" b="0" i="0" u="none" strike="noStrike" cap="none" baseline="0">
                <a:solidFill>
                  <a:schemeClr val="lt1"/>
                </a:solidFill>
                <a:latin typeface="Trebuchet MS"/>
                <a:ea typeface="Trebuchet MS"/>
                <a:cs typeface="Trebuchet MS"/>
                <a:sym typeface="Trebuchet MS"/>
              </a:rPr>
              <a:t>if(</a:t>
            </a:r>
            <a:r>
              <a:rPr lang="en-GB">
                <a:solidFill>
                  <a:schemeClr val="lt1"/>
                </a:solidFill>
                <a:latin typeface="Trebuchet MS"/>
                <a:ea typeface="Trebuchet MS"/>
                <a:cs typeface="Trebuchet MS"/>
                <a:sym typeface="Trebuchet MS"/>
              </a:rPr>
              <a:t>currentKeys &gt; 0</a:t>
            </a:r>
            <a:r>
              <a:rPr lang="en-GB" b="0" i="0" u="none" strike="noStrike" cap="none" baseline="0">
                <a:solidFill>
                  <a:schemeClr val="lt1"/>
                </a:solidFill>
                <a:latin typeface="Trebuchet MS"/>
                <a:ea typeface="Trebuchet MS"/>
                <a:cs typeface="Trebuchet MS"/>
                <a:sym typeface="Trebuchet MS"/>
              </a:rPr>
              <a:t>)</a:t>
            </a:r>
          </a:p>
          <a:p>
            <a:pPr marL="411480" marR="0" lvl="1" indent="-5080" algn="l" rtl="0">
              <a:lnSpc>
                <a:spcPct val="90000"/>
              </a:lnSpc>
              <a:spcBef>
                <a:spcPts val="360"/>
              </a:spcBef>
              <a:buClr>
                <a:schemeClr val="lt2"/>
              </a:buClr>
              <a:buSzPct val="25000"/>
              <a:buFont typeface="Noto Symbol"/>
              <a:buNone/>
            </a:pPr>
            <a:r>
              <a:rPr lang="en-GB" b="0" i="0" u="none" strike="noStrike" cap="none" baseline="0">
                <a:solidFill>
                  <a:schemeClr val="lt1"/>
                </a:solidFill>
                <a:latin typeface="Trebuchet MS"/>
                <a:ea typeface="Trebuchet MS"/>
                <a:cs typeface="Trebuchet MS"/>
                <a:sym typeface="Trebuchet MS"/>
              </a:rPr>
              <a:t>{</a:t>
            </a:r>
          </a:p>
          <a:p>
            <a:pPr marL="411480" marR="0" lvl="1" indent="-5080" algn="l" rtl="0">
              <a:lnSpc>
                <a:spcPct val="90000"/>
              </a:lnSpc>
              <a:spcBef>
                <a:spcPts val="360"/>
              </a:spcBef>
              <a:buClr>
                <a:schemeClr val="lt2"/>
              </a:buClr>
              <a:buSzPct val="25000"/>
              <a:buFont typeface="Noto Symbol"/>
              <a:buNone/>
            </a:pPr>
            <a:r>
              <a:rPr lang="en-GB" b="0" i="0" u="none" strike="noStrike" cap="none" baseline="0">
                <a:solidFill>
                  <a:schemeClr val="lt1"/>
                </a:solidFill>
                <a:latin typeface="Trebuchet MS"/>
                <a:ea typeface="Trebuchet MS"/>
                <a:cs typeface="Trebuchet MS"/>
                <a:sym typeface="Trebuchet MS"/>
              </a:rPr>
              <a:t>	// code to open door goes here</a:t>
            </a:r>
          </a:p>
          <a:p>
            <a:pPr marL="411480" marR="0" lvl="1" indent="-5080" algn="l" rtl="0">
              <a:lnSpc>
                <a:spcPct val="90000"/>
              </a:lnSpc>
              <a:spcBef>
                <a:spcPts val="360"/>
              </a:spcBef>
              <a:spcAft>
                <a:spcPts val="1000"/>
              </a:spcAft>
              <a:buClr>
                <a:schemeClr val="lt2"/>
              </a:buClr>
              <a:buSzPct val="25000"/>
              <a:buFont typeface="Noto Symbol"/>
              <a:buNone/>
            </a:pPr>
            <a:r>
              <a:rPr lang="en-GB" b="0" i="0" u="none" strike="noStrike" cap="none" baseline="0">
                <a:solidFill>
                  <a:schemeClr val="lt1"/>
                </a:solidFill>
                <a:latin typeface="Trebuchet MS"/>
                <a:ea typeface="Trebuchet MS"/>
                <a:cs typeface="Trebuchet MS"/>
                <a:sym typeface="Trebuchet MS"/>
              </a:rPr>
              <a:t>}</a:t>
            </a:r>
          </a:p>
          <a:p>
            <a:pPr marL="45720" marR="0" lvl="0" indent="-7619" algn="l" rtl="0">
              <a:lnSpc>
                <a:spcPct val="90000"/>
              </a:lnSpc>
              <a:spcBef>
                <a:spcPts val="0"/>
              </a:spcBef>
              <a:spcAft>
                <a:spcPts val="1000"/>
              </a:spcAft>
              <a:buClr>
                <a:schemeClr val="lt2"/>
              </a:buClr>
              <a:buSzPct val="25000"/>
              <a:buFont typeface="Noto Symbol"/>
              <a:buNone/>
            </a:pPr>
            <a:r>
              <a:rPr lang="en-GB" sz="2000" b="0" i="0" u="none" strike="noStrike" cap="none" baseline="0">
                <a:solidFill>
                  <a:schemeClr val="lt1"/>
                </a:solidFill>
                <a:latin typeface="Arial"/>
                <a:ea typeface="Arial"/>
                <a:cs typeface="Arial"/>
                <a:sym typeface="Arial"/>
              </a:rPr>
              <a:t>In the above example, we use the </a:t>
            </a:r>
            <a:r>
              <a:rPr lang="en-GB" sz="2000" b="0" i="1" u="none" strike="noStrike" cap="none" baseline="0">
                <a:solidFill>
                  <a:schemeClr val="lt1"/>
                </a:solidFill>
                <a:latin typeface="Arial"/>
                <a:ea typeface="Arial"/>
                <a:cs typeface="Arial"/>
                <a:sym typeface="Arial"/>
              </a:rPr>
              <a:t>if</a:t>
            </a:r>
            <a:r>
              <a:rPr lang="en-GB" sz="2000" b="0" i="0" u="none" strike="noStrike" cap="none" baseline="0">
                <a:solidFill>
                  <a:schemeClr val="lt1"/>
                </a:solidFill>
                <a:latin typeface="Arial"/>
                <a:ea typeface="Arial"/>
                <a:cs typeface="Arial"/>
                <a:sym typeface="Arial"/>
              </a:rPr>
              <a:t> keyword to test a statement (inside the round brackets).  </a:t>
            </a:r>
            <a:r>
              <a:rPr lang="en-GB" sz="2000">
                <a:solidFill>
                  <a:schemeClr val="lt1"/>
                </a:solidFill>
                <a:latin typeface="Arial"/>
                <a:ea typeface="Arial"/>
                <a:cs typeface="Arial"/>
                <a:sym typeface="Arial"/>
              </a:rPr>
              <a:t>The number of keys the player has</a:t>
            </a:r>
            <a:r>
              <a:rPr lang="en-GB" sz="2000" b="0" i="0" u="none" strike="noStrike" cap="none" baseline="0">
                <a:solidFill>
                  <a:schemeClr val="lt1"/>
                </a:solidFill>
                <a:latin typeface="Arial"/>
                <a:ea typeface="Arial"/>
                <a:cs typeface="Arial"/>
                <a:sym typeface="Arial"/>
              </a:rPr>
              <a:t> is </a:t>
            </a:r>
            <a:r>
              <a:rPr lang="en-GB" sz="2000">
                <a:solidFill>
                  <a:schemeClr val="lt1"/>
                </a:solidFill>
                <a:latin typeface="Arial"/>
                <a:ea typeface="Arial"/>
                <a:cs typeface="Arial"/>
                <a:sym typeface="Arial"/>
              </a:rPr>
              <a:t>compared to 0, we call this a ‘condition’</a:t>
            </a:r>
            <a:r>
              <a:rPr lang="en-GB" sz="2000" b="0" i="0" u="none" strike="noStrike" cap="none" baseline="0">
                <a:solidFill>
                  <a:schemeClr val="lt1"/>
                </a:solidFill>
                <a:latin typeface="Arial"/>
                <a:ea typeface="Arial"/>
                <a:cs typeface="Arial"/>
                <a:sym typeface="Arial"/>
              </a:rPr>
              <a:t>. The code block inside the curly brackets only runs if this condition is met </a:t>
            </a:r>
            <a:r>
              <a:rPr lang="en-GB" sz="2000">
                <a:solidFill>
                  <a:schemeClr val="lt1"/>
                </a:solidFill>
                <a:latin typeface="Arial"/>
                <a:ea typeface="Arial"/>
                <a:cs typeface="Arial"/>
                <a:sym typeface="Arial"/>
              </a:rPr>
              <a:t>(when</a:t>
            </a:r>
            <a:r>
              <a:rPr lang="en-GB" sz="2000" b="0" i="0" u="none" strike="noStrike" cap="none" baseline="0">
                <a:solidFill>
                  <a:schemeClr val="lt1"/>
                </a:solidFill>
                <a:latin typeface="Arial"/>
                <a:ea typeface="Arial"/>
                <a:cs typeface="Arial"/>
                <a:sym typeface="Arial"/>
              </a:rPr>
              <a:t> the </a:t>
            </a:r>
            <a:r>
              <a:rPr lang="en-GB" sz="2000">
                <a:solidFill>
                  <a:schemeClr val="lt1"/>
                </a:solidFill>
                <a:latin typeface="Arial"/>
                <a:ea typeface="Arial"/>
                <a:cs typeface="Arial"/>
                <a:sym typeface="Arial"/>
              </a:rPr>
              <a:t>comparison </a:t>
            </a:r>
            <a:r>
              <a:rPr lang="en-GB" sz="2000" b="0" i="0" u="none" strike="noStrike" cap="none" baseline="0">
                <a:solidFill>
                  <a:schemeClr val="lt1"/>
                </a:solidFill>
                <a:latin typeface="Arial"/>
                <a:ea typeface="Arial"/>
                <a:cs typeface="Arial"/>
                <a:sym typeface="Arial"/>
              </a:rPr>
              <a:t>is true) otherwise it is ignored and the program moves on.</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914400" y="1544715"/>
            <a:ext cx="7315200" cy="1154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Arial"/>
              <a:buNone/>
            </a:pPr>
            <a:r>
              <a:rPr lang="en-GB" sz="4000" b="0" i="0" u="none" strike="noStrike" cap="none" baseline="0">
                <a:solidFill>
                  <a:schemeClr val="lt2"/>
                </a:solidFill>
                <a:latin typeface="Arial"/>
                <a:ea typeface="Arial"/>
                <a:cs typeface="Arial"/>
                <a:sym typeface="Arial"/>
              </a:rPr>
              <a:t>Conditional Operators</a:t>
            </a:r>
          </a:p>
        </p:txBody>
      </p:sp>
      <p:sp>
        <p:nvSpPr>
          <p:cNvPr id="94" name="Shape 94"/>
          <p:cNvSpPr txBox="1">
            <a:spLocks noGrp="1"/>
          </p:cNvSpPr>
          <p:nvPr>
            <p:ph type="body" idx="1"/>
          </p:nvPr>
        </p:nvSpPr>
        <p:spPr>
          <a:xfrm>
            <a:off x="914400" y="2769833"/>
            <a:ext cx="7315200" cy="35394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The operators you have access to are;</a:t>
            </a:r>
          </a:p>
          <a:p>
            <a:pPr marL="502919" marR="0" lvl="1" indent="-185419" algn="l" rtl="0">
              <a:lnSpc>
                <a:spcPct val="90000"/>
              </a:lnSpc>
              <a:spcBef>
                <a:spcPts val="310"/>
              </a:spcBef>
              <a:buClr>
                <a:schemeClr val="lt2"/>
              </a:buClr>
              <a:buSzPct val="96875"/>
              <a:buFont typeface="Noto Symbol"/>
              <a:buChar char="▪"/>
            </a:pPr>
            <a:r>
              <a:rPr lang="en-GB" sz="1550" b="1" i="0" u="none" strike="noStrike" cap="none" baseline="0">
                <a:solidFill>
                  <a:schemeClr val="lt1"/>
                </a:solidFill>
                <a:latin typeface="Arial"/>
                <a:ea typeface="Arial"/>
                <a:cs typeface="Arial"/>
                <a:sym typeface="Arial"/>
              </a:rPr>
              <a:t>== equals</a:t>
            </a:r>
            <a:r>
              <a:rPr lang="en-GB" sz="1550" b="0" i="0" u="none" strike="noStrike" cap="none" baseline="0">
                <a:solidFill>
                  <a:schemeClr val="lt1"/>
                </a:solidFill>
                <a:latin typeface="Arial"/>
                <a:ea typeface="Arial"/>
                <a:cs typeface="Arial"/>
                <a:sym typeface="Arial"/>
              </a:rPr>
              <a:t>, does the left hand side have the same value as the right hand side</a:t>
            </a:r>
          </a:p>
          <a:p>
            <a:pPr marL="502919" marR="0" lvl="1" indent="-185419" algn="l" rtl="0">
              <a:lnSpc>
                <a:spcPct val="90000"/>
              </a:lnSpc>
              <a:spcBef>
                <a:spcPts val="310"/>
              </a:spcBef>
              <a:buClr>
                <a:schemeClr val="lt2"/>
              </a:buClr>
              <a:buSzPct val="96875"/>
              <a:buFont typeface="Noto Symbol"/>
              <a:buChar char="▪"/>
            </a:pPr>
            <a:r>
              <a:rPr lang="en-GB" sz="1550" b="1" i="0" u="none" strike="noStrike" cap="none" baseline="0">
                <a:solidFill>
                  <a:schemeClr val="lt1"/>
                </a:solidFill>
                <a:latin typeface="Arial"/>
                <a:ea typeface="Arial"/>
                <a:cs typeface="Arial"/>
                <a:sym typeface="Arial"/>
              </a:rPr>
              <a:t>!= not equals</a:t>
            </a:r>
            <a:r>
              <a:rPr lang="en-GB" sz="1550" b="0" i="0" u="none" strike="noStrike" cap="none" baseline="0">
                <a:solidFill>
                  <a:schemeClr val="lt1"/>
                </a:solidFill>
                <a:latin typeface="Arial"/>
                <a:ea typeface="Arial"/>
                <a:cs typeface="Arial"/>
                <a:sym typeface="Arial"/>
              </a:rPr>
              <a:t>, is the value on the left hand side NOT the same as the value on the right</a:t>
            </a:r>
          </a:p>
          <a:p>
            <a:pPr marL="502919" marR="0" lvl="1" indent="-185419" algn="l" rtl="0">
              <a:lnSpc>
                <a:spcPct val="90000"/>
              </a:lnSpc>
              <a:spcBef>
                <a:spcPts val="310"/>
              </a:spcBef>
              <a:buClr>
                <a:schemeClr val="lt2"/>
              </a:buClr>
              <a:buSzPct val="96875"/>
              <a:buFont typeface="Noto Symbol"/>
              <a:buChar char="▪"/>
            </a:pPr>
            <a:r>
              <a:rPr lang="en-GB" sz="1550" b="1" i="0" u="none" strike="noStrike" cap="none" baseline="0">
                <a:solidFill>
                  <a:schemeClr val="lt1"/>
                </a:solidFill>
                <a:latin typeface="Arial"/>
                <a:ea typeface="Arial"/>
                <a:cs typeface="Arial"/>
                <a:sym typeface="Arial"/>
              </a:rPr>
              <a:t>&lt; less than</a:t>
            </a:r>
            <a:r>
              <a:rPr lang="en-GB" sz="1550" b="0" i="0" u="none" strike="noStrike" cap="none" baseline="0">
                <a:solidFill>
                  <a:schemeClr val="lt1"/>
                </a:solidFill>
                <a:latin typeface="Arial"/>
                <a:ea typeface="Arial"/>
                <a:cs typeface="Arial"/>
                <a:sym typeface="Arial"/>
              </a:rPr>
              <a:t>, is the value on the left, less t</a:t>
            </a:r>
            <a:r>
              <a:rPr lang="en-GB" sz="1550">
                <a:solidFill>
                  <a:schemeClr val="lt1"/>
                </a:solidFill>
                <a:latin typeface="Arial"/>
                <a:ea typeface="Arial"/>
                <a:cs typeface="Arial"/>
                <a:sym typeface="Arial"/>
              </a:rPr>
              <a:t>ha</a:t>
            </a:r>
            <a:r>
              <a:rPr lang="en-GB" sz="1550" b="0" i="0" u="none" strike="noStrike" cap="none" baseline="0">
                <a:solidFill>
                  <a:schemeClr val="lt1"/>
                </a:solidFill>
                <a:latin typeface="Arial"/>
                <a:ea typeface="Arial"/>
                <a:cs typeface="Arial"/>
                <a:sym typeface="Arial"/>
              </a:rPr>
              <a:t>n the value on the right (keep in mind that -1000 is less th</a:t>
            </a:r>
            <a:r>
              <a:rPr lang="en-GB" sz="1550">
                <a:solidFill>
                  <a:schemeClr val="lt1"/>
                </a:solidFill>
                <a:latin typeface="Arial"/>
                <a:ea typeface="Arial"/>
                <a:cs typeface="Arial"/>
                <a:sym typeface="Arial"/>
              </a:rPr>
              <a:t>a</a:t>
            </a:r>
            <a:r>
              <a:rPr lang="en-GB" sz="1550" b="0" i="0" u="none" strike="noStrike" cap="none" baseline="0">
                <a:solidFill>
                  <a:schemeClr val="lt1"/>
                </a:solidFill>
                <a:latin typeface="Arial"/>
                <a:ea typeface="Arial"/>
                <a:cs typeface="Arial"/>
                <a:sym typeface="Arial"/>
              </a:rPr>
              <a:t>n -10)</a:t>
            </a:r>
          </a:p>
          <a:p>
            <a:pPr marL="502919" marR="0" lvl="1" indent="-185419" algn="l" rtl="0">
              <a:lnSpc>
                <a:spcPct val="90000"/>
              </a:lnSpc>
              <a:spcBef>
                <a:spcPts val="310"/>
              </a:spcBef>
              <a:buClr>
                <a:schemeClr val="lt2"/>
              </a:buClr>
              <a:buSzPct val="96875"/>
              <a:buFont typeface="Noto Symbol"/>
              <a:buChar char="▪"/>
            </a:pPr>
            <a:r>
              <a:rPr lang="en-GB" sz="1550" b="1" i="0" u="none" strike="noStrike" cap="none" baseline="0">
                <a:solidFill>
                  <a:schemeClr val="lt1"/>
                </a:solidFill>
                <a:latin typeface="Arial"/>
                <a:ea typeface="Arial"/>
                <a:cs typeface="Arial"/>
                <a:sym typeface="Arial"/>
              </a:rPr>
              <a:t>&gt; greater than</a:t>
            </a:r>
            <a:r>
              <a:rPr lang="en-GB" sz="1550" b="0" i="0" u="none" strike="noStrike" cap="none" baseline="0">
                <a:solidFill>
                  <a:schemeClr val="lt1"/>
                </a:solidFill>
                <a:latin typeface="Arial"/>
                <a:ea typeface="Arial"/>
                <a:cs typeface="Arial"/>
                <a:sym typeface="Arial"/>
              </a:rPr>
              <a:t>, is the value on the left, larger than the value on the right</a:t>
            </a:r>
          </a:p>
          <a:p>
            <a:pPr marL="502919" marR="0" lvl="1" indent="-185419" algn="l" rtl="0">
              <a:lnSpc>
                <a:spcPct val="90000"/>
              </a:lnSpc>
              <a:spcBef>
                <a:spcPts val="310"/>
              </a:spcBef>
              <a:buClr>
                <a:schemeClr val="lt2"/>
              </a:buClr>
              <a:buSzPct val="96875"/>
              <a:buFont typeface="Noto Symbol"/>
              <a:buChar char="▪"/>
            </a:pPr>
            <a:r>
              <a:rPr lang="en-GB" sz="1550" b="1" i="0" u="none" strike="noStrike" cap="none" baseline="0">
                <a:solidFill>
                  <a:schemeClr val="lt1"/>
                </a:solidFill>
                <a:latin typeface="Arial"/>
                <a:ea typeface="Arial"/>
                <a:cs typeface="Arial"/>
                <a:sym typeface="Arial"/>
              </a:rPr>
              <a:t>&lt;= less than or equal to</a:t>
            </a:r>
            <a:r>
              <a:rPr lang="en-GB" sz="1550" b="0" i="0" u="none" strike="noStrike" cap="none" baseline="0">
                <a:solidFill>
                  <a:schemeClr val="lt1"/>
                </a:solidFill>
                <a:latin typeface="Arial"/>
                <a:ea typeface="Arial"/>
                <a:cs typeface="Arial"/>
                <a:sym typeface="Arial"/>
              </a:rPr>
              <a:t>, meaning it’s not greater than</a:t>
            </a:r>
          </a:p>
          <a:p>
            <a:pPr marL="502919" marR="0" lvl="1" indent="-185419" algn="l" rtl="0">
              <a:lnSpc>
                <a:spcPct val="90000"/>
              </a:lnSpc>
              <a:spcBef>
                <a:spcPts val="310"/>
              </a:spcBef>
              <a:buClr>
                <a:schemeClr val="lt2"/>
              </a:buClr>
              <a:buSzPct val="96875"/>
              <a:buFont typeface="Noto Symbol"/>
              <a:buChar char="▪"/>
            </a:pPr>
            <a:r>
              <a:rPr lang="en-GB" sz="1550" b="1" i="0" u="none" strike="noStrike" cap="none" baseline="0">
                <a:solidFill>
                  <a:schemeClr val="lt1"/>
                </a:solidFill>
                <a:latin typeface="Arial"/>
                <a:ea typeface="Arial"/>
                <a:cs typeface="Arial"/>
                <a:sym typeface="Arial"/>
              </a:rPr>
              <a:t>&gt;= greater than or equal to</a:t>
            </a:r>
            <a:r>
              <a:rPr lang="en-GB" sz="1550" b="0" i="0" u="none" strike="noStrike" cap="none" baseline="0">
                <a:solidFill>
                  <a:schemeClr val="lt1"/>
                </a:solidFill>
                <a:latin typeface="Arial"/>
                <a:ea typeface="Arial"/>
                <a:cs typeface="Arial"/>
                <a:sym typeface="Arial"/>
              </a:rPr>
              <a:t>, meaning it’s not less than</a:t>
            </a:r>
          </a:p>
          <a:p>
            <a:pPr marL="0" marR="0" lvl="0" indent="0" algn="l" rtl="0">
              <a:lnSpc>
                <a:spcPct val="90000"/>
              </a:lnSpc>
              <a:spcBef>
                <a:spcPts val="340"/>
              </a:spcBef>
              <a:buClr>
                <a:schemeClr val="lt2"/>
              </a:buClr>
              <a:buFont typeface="Noto Symbol"/>
              <a:buNone/>
            </a:pPr>
            <a:endParaRPr sz="1700" b="0" i="0" u="none" strike="noStrike" cap="none" baseline="0">
              <a:solidFill>
                <a:schemeClr val="lt1"/>
              </a:solidFill>
              <a:latin typeface="Arial"/>
              <a:ea typeface="Arial"/>
              <a:cs typeface="Arial"/>
              <a:sym typeface="Arial"/>
            </a:endParaRPr>
          </a:p>
          <a:p>
            <a:pPr marL="0" marR="0" lvl="0" indent="0" algn="l" rtl="0">
              <a:lnSpc>
                <a:spcPct val="90000"/>
              </a:lnSpc>
              <a:spcBef>
                <a:spcPts val="340"/>
              </a:spcBef>
              <a:buClr>
                <a:schemeClr val="lt2"/>
              </a:buClr>
              <a:buSzPct val="25000"/>
              <a:buFont typeface="Noto Symbol"/>
              <a:buNone/>
            </a:pPr>
            <a:r>
              <a:rPr lang="en-GB" sz="1700" b="0" i="0" u="none" strike="noStrike" cap="none" baseline="0">
                <a:solidFill>
                  <a:schemeClr val="lt1"/>
                </a:solidFill>
                <a:latin typeface="Arial"/>
                <a:ea typeface="Arial"/>
                <a:cs typeface="Arial"/>
                <a:sym typeface="Arial"/>
              </a:rPr>
              <a:t>Note about </a:t>
            </a:r>
            <a:r>
              <a:rPr lang="en-GB" sz="1700">
                <a:solidFill>
                  <a:schemeClr val="lt1"/>
                </a:solidFill>
                <a:latin typeface="Arial"/>
                <a:ea typeface="Arial"/>
                <a:cs typeface="Arial"/>
                <a:sym typeface="Arial"/>
              </a:rPr>
              <a:t>‘</a:t>
            </a:r>
            <a:r>
              <a:rPr lang="en-GB" sz="1700" b="0" i="0" u="none" strike="noStrike" cap="none" baseline="0">
                <a:solidFill>
                  <a:schemeClr val="lt1"/>
                </a:solidFill>
                <a:latin typeface="Arial"/>
                <a:ea typeface="Arial"/>
                <a:cs typeface="Arial"/>
                <a:sym typeface="Arial"/>
              </a:rPr>
              <a:t>=</a:t>
            </a:r>
            <a:r>
              <a:rPr lang="en-GB" sz="1700">
                <a:solidFill>
                  <a:schemeClr val="lt1"/>
                </a:solidFill>
                <a:latin typeface="Arial"/>
                <a:ea typeface="Arial"/>
                <a:cs typeface="Arial"/>
                <a:sym typeface="Arial"/>
              </a:rPr>
              <a:t>’</a:t>
            </a:r>
            <a:r>
              <a:rPr lang="en-GB" sz="1700" b="0" i="0" u="none" strike="noStrike" cap="none" baseline="0">
                <a:solidFill>
                  <a:schemeClr val="lt1"/>
                </a:solidFill>
                <a:latin typeface="Arial"/>
                <a:ea typeface="Arial"/>
                <a:cs typeface="Arial"/>
                <a:sym typeface="Arial"/>
              </a:rPr>
              <a:t> a single equals is an assignment, copying or setting data from one place to another. The double equals is a comparison not an assignment</a:t>
            </a:r>
            <a:r>
              <a:rPr lang="en-GB" sz="1700">
                <a:solidFill>
                  <a:schemeClr val="lt1"/>
                </a:solidFill>
                <a:latin typeface="Arial"/>
                <a:ea typeface="Arial"/>
                <a:cs typeface="Arial"/>
                <a:sym typeface="Arial"/>
              </a:rPr>
              <a:t>, it’s important to remember this and use the right symbol.</a:t>
            </a:r>
          </a:p>
        </p:txBody>
      </p:sp>
    </p:spTree>
  </p:cSld>
  <p:clrMapOvr>
    <a:masterClrMapping/>
  </p:clrMapOvr>
  <p:transition spd="slow">
    <p:cut/>
  </p:transition>
</p:sld>
</file>

<file path=ppt/theme/theme1.xml><?xml version="1.0" encoding="utf-8"?>
<a:theme xmlns:a="http://schemas.openxmlformats.org/drawingml/2006/main" name="paper-plane">
  <a:themeElements>
    <a:clrScheme name="Custom 3">
      <a:dk1>
        <a:srgbClr val="000000"/>
      </a:dk1>
      <a:lt1>
        <a:srgbClr val="FFFFFF"/>
      </a:lt1>
      <a:dk2>
        <a:srgbClr val="B2B2B2"/>
      </a:dk2>
      <a:lt2>
        <a:srgbClr val="FFFFCC"/>
      </a:lt2>
      <a:accent1>
        <a:srgbClr val="C0C0C0"/>
      </a:accent1>
      <a:accent2>
        <a:srgbClr val="969696"/>
      </a:accent2>
      <a:accent3>
        <a:srgbClr val="777777"/>
      </a:accent3>
      <a:accent4>
        <a:srgbClr val="4D4D4D"/>
      </a:accent4>
      <a:accent5>
        <a:srgbClr val="292929"/>
      </a:accent5>
      <a:accent6>
        <a:srgbClr val="111111"/>
      </a:accent6>
      <a:hlink>
        <a:srgbClr val="FFFF00"/>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1377</Words>
  <Application>Microsoft Office PowerPoint</Application>
  <PresentationFormat>On-screen Show (4:3)</PresentationFormat>
  <Paragraphs>222</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Consolas</vt:lpstr>
      <vt:lpstr>Courier New</vt:lpstr>
      <vt:lpstr>Georgia</vt:lpstr>
      <vt:lpstr>Noto Symbol</vt:lpstr>
      <vt:lpstr>Trebuchet MS</vt:lpstr>
      <vt:lpstr>Wingdings</vt:lpstr>
      <vt:lpstr>paper-plane</vt:lpstr>
      <vt:lpstr>SHELL UNITY INTRODUCTION</vt:lpstr>
      <vt:lpstr>PART ONE</vt:lpstr>
      <vt:lpstr>GameObject Components</vt:lpstr>
      <vt:lpstr>GameObject Components</vt:lpstr>
      <vt:lpstr>Physics</vt:lpstr>
      <vt:lpstr>PART TWO</vt:lpstr>
      <vt:lpstr>Simple Conditionals</vt:lpstr>
      <vt:lpstr>Simple Conditionals</vt:lpstr>
      <vt:lpstr>Conditional Operators</vt:lpstr>
      <vt:lpstr>Complex Conditionals</vt:lpstr>
      <vt:lpstr>Else</vt:lpstr>
      <vt:lpstr>More Conditions</vt:lpstr>
      <vt:lpstr>More Conditions</vt:lpstr>
      <vt:lpstr>Else If</vt:lpstr>
      <vt:lpstr>Switches</vt:lpstr>
      <vt:lpstr>Switch</vt:lpstr>
      <vt:lpstr>PART THREE</vt:lpstr>
      <vt:lpstr>Mass Production</vt:lpstr>
      <vt:lpstr>Mass Production</vt:lpstr>
      <vt:lpstr>PART FOUR</vt:lpstr>
      <vt:lpstr>Instantiate</vt:lpstr>
      <vt:lpstr>Destroy</vt:lpstr>
      <vt:lpstr>PART FIVE</vt:lpstr>
      <vt:lpstr>Collision Handling</vt:lpstr>
      <vt:lpstr>Colliders</vt:lpstr>
      <vt:lpstr>Collision Handling</vt:lpstr>
      <vt:lpstr>Colliders</vt:lpstr>
      <vt:lpstr>GameObject Tags</vt:lpstr>
      <vt:lpstr>Tags</vt:lpstr>
      <vt:lpstr>Putting It All Together</vt:lpstr>
      <vt:lpstr>Putting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Programming Reference 2</dc:title>
  <cp:lastModifiedBy>Shell Osborne</cp:lastModifiedBy>
  <cp:revision>2</cp:revision>
  <dcterms:modified xsi:type="dcterms:W3CDTF">2017-05-22T23:53:31Z</dcterms:modified>
</cp:coreProperties>
</file>