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1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means that in an 800x600 window the bottom right pixel is 799,599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AU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rot="10800000" flipH="1">
            <a:off x="0" y="3979800"/>
            <a:ext cx="9144000" cy="2878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3190900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0" y="39804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 rot="10800000" flipH="1">
            <a:off x="0" y="5883599"/>
            <a:ext cx="9144000" cy="9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flipH="1">
            <a:off x="4526627" y="5094446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10800000">
            <a:off x="4526627" y="5884005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5895635"/>
            <a:ext cx="8229600" cy="673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6676" y="101675"/>
            <a:ext cx="9134130" cy="673972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914400" y="2769833"/>
            <a:ext cx="7315200" cy="353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63500" algn="l" rtl="0">
              <a:spcBef>
                <a:spcPts val="400"/>
              </a:spcBef>
              <a:buClr>
                <a:schemeClr val="lt2"/>
              </a:buClr>
              <a:buFont typeface="Noto Symbol"/>
              <a:buChar char="▪"/>
              <a:defRPr/>
            </a:lvl1pPr>
            <a:lvl2pPr marL="502919" indent="-71119" algn="l" rtl="0">
              <a:spcBef>
                <a:spcPts val="360"/>
              </a:spcBef>
              <a:buClr>
                <a:schemeClr val="lt2"/>
              </a:buClr>
              <a:buFont typeface="Noto Symbol"/>
              <a:buChar char="▪"/>
              <a:defRPr/>
            </a:lvl2pPr>
            <a:lvl3pPr marL="685800" indent="-88900" algn="l" rtl="0">
              <a:spcBef>
                <a:spcPts val="320"/>
              </a:spcBef>
              <a:buClr>
                <a:schemeClr val="lt2"/>
              </a:buClr>
              <a:buFont typeface="Noto Symbol"/>
              <a:buChar char="▪"/>
              <a:defRPr/>
            </a:lvl3pPr>
            <a:lvl4pPr marL="914400" indent="-101600" algn="l" rtl="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4pPr>
            <a:lvl5pPr marL="1143000" indent="-101600" algn="l" rtl="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5pPr>
            <a:lvl6pPr marL="1371600" indent="-101600" algn="l" rtl="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6pPr>
            <a:lvl7pPr marL="1600200" indent="-101600" algn="l" rtl="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7pPr>
            <a:lvl8pPr marL="1828800" indent="-101600" algn="l" rtl="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8pPr>
            <a:lvl9pPr marL="2057400" indent="-101600" algn="l" rtl="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6007689" y="548797"/>
            <a:ext cx="1189200" cy="29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6008687" y="855955"/>
            <a:ext cx="2246399" cy="3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314414" y="548797"/>
            <a:ext cx="941099" cy="30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unity3d.com/support/documentation/Components/GUI%20Scripting%20Guid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algn="l">
              <a:buClr>
                <a:schemeClr val="lt2"/>
              </a:buClr>
              <a:buSzPct val="25000"/>
            </a:pPr>
            <a:r>
              <a:rPr lang="en-AU" sz="4800" b="0" i="0" u="none" strike="noStrike" cap="none" baseline="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SHELL</a:t>
            </a:r>
            <a:br>
              <a:rPr lang="en-AU" sz="4800" b="0" i="0" u="none" strike="noStrike" cap="none" baseline="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UNITY INTRODUCTION</a:t>
            </a:r>
            <a:endParaRPr lang="en-AU" sz="4800" b="0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AU" sz="22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GUI</a:t>
            </a:r>
            <a:r>
              <a:rPr lang="en-AU" sz="2200" i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&amp; Audio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Trebuchet MS"/>
              <a:buNone/>
            </a:pPr>
            <a:r>
              <a:rPr lang="en-AU" sz="48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PART </a:t>
            </a:r>
            <a:r>
              <a:rPr lang="en-AU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ONE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AU" sz="2200" b="0" i="0" u="none" strike="noStrike" cap="none" baseline="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Graphical User Interfaces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0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Trebuchet MS"/>
              <a:buNone/>
            </a:pPr>
            <a:r>
              <a:rPr lang="en-AU" sz="4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GUI and HUD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190500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-AU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lang="en-AU" sz="20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GUI</a:t>
            </a:r>
            <a:r>
              <a:rPr lang="en-AU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is a visual interface to </a:t>
            </a:r>
            <a:r>
              <a:rPr lang="en-AU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underlying systems in our game</a:t>
            </a:r>
            <a:r>
              <a:rPr lang="en-AU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</a:p>
          <a:p>
            <a:pPr marL="45720" marR="0" lvl="0" indent="-7619" algn="l" rtl="0">
              <a:lnSpc>
                <a:spcPct val="90000"/>
              </a:lnSpc>
              <a:spcBef>
                <a:spcPts val="400"/>
              </a:spcBef>
              <a:buClr>
                <a:schemeClr val="lt2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8600" marR="0" lvl="0" indent="-190500" algn="l" rtl="0">
              <a:lnSpc>
                <a:spcPct val="90000"/>
              </a:lnSpc>
              <a:spcBef>
                <a:spcPts val="40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-AU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 Games, an obvious example of a type of </a:t>
            </a:r>
            <a:r>
              <a:rPr lang="en-AU" sz="20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GUI</a:t>
            </a:r>
            <a:r>
              <a:rPr lang="en-AU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is the </a:t>
            </a:r>
            <a:r>
              <a:rPr lang="en-AU" sz="20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HUD</a:t>
            </a:r>
            <a:r>
              <a:rPr lang="en-AU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or Heads-Up Display.</a:t>
            </a:r>
          </a:p>
          <a:p>
            <a:pPr marL="228600" marR="0" lvl="0" indent="-63500" algn="l" rtl="0">
              <a:lnSpc>
                <a:spcPct val="90000"/>
              </a:lnSpc>
              <a:spcBef>
                <a:spcPts val="400"/>
              </a:spcBef>
              <a:buClr>
                <a:schemeClr val="lt2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8600" marR="0" lvl="0" indent="-190500" algn="l" rtl="0">
              <a:lnSpc>
                <a:spcPct val="90000"/>
              </a:lnSpc>
              <a:spcBef>
                <a:spcPts val="40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-AU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-AU" sz="20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HUD</a:t>
            </a:r>
            <a:r>
              <a:rPr lang="en-AU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is used to simultaneously display several pieces of information to the player; such as lives, time, score, items, maps, compasses, mana, gold, units, targeting information, objectives, tutorial text, etc…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0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AU" sz="4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Spot the GUI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63500" algn="l" rtl="0">
              <a:spcBef>
                <a:spcPts val="0"/>
              </a:spcBef>
              <a:buClr>
                <a:schemeClr val="lt2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01" y="85725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0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AU" sz="4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Spot the GUI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63500" algn="l" rtl="0">
              <a:spcBef>
                <a:spcPts val="0"/>
              </a:spcBef>
              <a:buClr>
                <a:schemeClr val="lt2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57249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0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Trebuchet MS"/>
              <a:buNone/>
            </a:pPr>
            <a:r>
              <a:rPr lang="en-AU" sz="4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GUIs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190500" algn="l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-AU" sz="20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HUDs</a:t>
            </a:r>
            <a:r>
              <a:rPr lang="en-AU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are only one type of </a:t>
            </a:r>
            <a:r>
              <a:rPr lang="en-AU" sz="20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GUI</a:t>
            </a:r>
            <a:r>
              <a:rPr lang="en-AU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; they are used to display </a:t>
            </a:r>
            <a:r>
              <a:rPr lang="en-AU" sz="2000" b="0" i="1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game-related</a:t>
            </a:r>
            <a:r>
              <a:rPr lang="en-AU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information </a:t>
            </a:r>
            <a:r>
              <a:rPr lang="en-AU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over the top of </a:t>
            </a:r>
            <a:r>
              <a:rPr lang="en-AU" sz="2000" b="0" i="1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gameplay</a:t>
            </a:r>
            <a:r>
              <a:rPr lang="en-AU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228600" marR="0" lvl="0" indent="-63500" algn="l" rtl="0">
              <a:spcBef>
                <a:spcPts val="400"/>
              </a:spcBef>
              <a:buClr>
                <a:schemeClr val="lt2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8600" marR="0" lvl="0" indent="-190500" algn="l" rtl="0">
              <a:spcBef>
                <a:spcPts val="40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-AU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term “</a:t>
            </a:r>
            <a:r>
              <a:rPr lang="en-AU" sz="20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GUI</a:t>
            </a:r>
            <a:r>
              <a:rPr lang="en-AU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 extends beyond this – it refers to interface elements beyond the </a:t>
            </a:r>
            <a:r>
              <a:rPr lang="en-AU" sz="20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HUD</a:t>
            </a:r>
            <a:r>
              <a:rPr lang="en-AU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such as </a:t>
            </a:r>
            <a:r>
              <a:rPr lang="en-AU" sz="20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menus</a:t>
            </a:r>
            <a:r>
              <a:rPr lang="en-AU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AU" sz="20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title screens</a:t>
            </a:r>
            <a:r>
              <a:rPr lang="en-AU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AU" sz="20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loading screens</a:t>
            </a:r>
            <a:r>
              <a:rPr lang="en-AU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etc.</a:t>
            </a:r>
          </a:p>
          <a:p>
            <a:pPr marL="228600" marR="0" lvl="0" indent="-63500" algn="l" rtl="0">
              <a:spcBef>
                <a:spcPts val="400"/>
              </a:spcBef>
              <a:buClr>
                <a:schemeClr val="lt2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8600" marR="0" lvl="0" indent="-190500" algn="l" rtl="0">
              <a:spcBef>
                <a:spcPts val="40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-AU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Unity makes making all of these things relatively straightforward.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0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Trebuchet MS"/>
              <a:buNone/>
            </a:pPr>
            <a:r>
              <a:rPr lang="en-AU" sz="4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Screen Coordinates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190500" algn="l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-AU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When positioning GameObjects in our game worlds, we use 3D coordinates starting from the world origin. A virtual camera then picks up these objects and determines how they are to be positioned in terms of the final, two-dimensional </a:t>
            </a:r>
            <a:r>
              <a:rPr lang="en-AU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picture on screen</a:t>
            </a:r>
            <a:r>
              <a:rPr lang="en-AU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228600" marR="0" lvl="0" indent="-63500" algn="l" rtl="0">
              <a:spcBef>
                <a:spcPts val="400"/>
              </a:spcBef>
              <a:buClr>
                <a:schemeClr val="lt2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8600" marR="0" lvl="0" indent="-190500" algn="l" rtl="0">
              <a:spcBef>
                <a:spcPts val="40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-AU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For GUI elements, we work directly within the 2D world of </a:t>
            </a:r>
            <a:r>
              <a:rPr lang="en-AU" sz="20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Screen Coordinates</a:t>
            </a:r>
            <a:r>
              <a:rPr lang="en-AU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55575" y="980728"/>
            <a:ext cx="7315200" cy="11540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Trebuchet MS"/>
              <a:buNone/>
            </a:pPr>
            <a:r>
              <a:rPr lang="en-AU" sz="4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Down Is The New Up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9247" y="2248347"/>
            <a:ext cx="3080665" cy="38778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AU" sz="17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 </a:t>
            </a:r>
            <a:r>
              <a:rPr lang="en-AU" sz="1700" b="0" i="1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Screen Coordinates</a:t>
            </a:r>
            <a:r>
              <a:rPr lang="en-AU" sz="17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the </a:t>
            </a:r>
            <a:r>
              <a:rPr lang="en-AU" sz="17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top left corner</a:t>
            </a:r>
            <a:r>
              <a:rPr lang="en-AU" sz="17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is the 2D point 0,0 (x,y).</a:t>
            </a:r>
          </a:p>
          <a:p>
            <a:pPr marL="0" marR="0" lvl="0" indent="0" algn="l" rtl="0">
              <a:lnSpc>
                <a:spcPct val="80000"/>
              </a:lnSpc>
              <a:spcBef>
                <a:spcPts val="340"/>
              </a:spcBef>
              <a:buClr>
                <a:schemeClr val="lt2"/>
              </a:buClr>
              <a:buFont typeface="Noto Symbol"/>
              <a:buNone/>
            </a:pPr>
            <a:endParaRPr sz="17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4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AU" sz="17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As you traverse to the </a:t>
            </a:r>
            <a:r>
              <a:rPr lang="en-AU" sz="17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right</a:t>
            </a:r>
            <a:r>
              <a:rPr lang="en-AU" sz="17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of this point, </a:t>
            </a:r>
            <a:r>
              <a:rPr lang="en-AU" sz="17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x increases</a:t>
            </a:r>
            <a:r>
              <a:rPr lang="en-AU" sz="17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0" marR="0" lvl="0" indent="0" algn="l" rtl="0">
              <a:lnSpc>
                <a:spcPct val="80000"/>
              </a:lnSpc>
              <a:spcBef>
                <a:spcPts val="340"/>
              </a:spcBef>
              <a:buClr>
                <a:schemeClr val="lt2"/>
              </a:buClr>
              <a:buFont typeface="Noto Symbol"/>
              <a:buNone/>
            </a:pPr>
            <a:endParaRPr sz="17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4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AU" sz="17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As you traverse </a:t>
            </a:r>
            <a:r>
              <a:rPr lang="en-AU" sz="17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down</a:t>
            </a:r>
            <a:r>
              <a:rPr lang="en-AU" sz="17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from this point, </a:t>
            </a:r>
            <a:r>
              <a:rPr lang="en-AU" sz="17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 increases</a:t>
            </a:r>
            <a:r>
              <a:rPr lang="en-AU" sz="17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0" marR="0" lvl="0" indent="0" algn="l" rtl="0">
              <a:lnSpc>
                <a:spcPct val="80000"/>
              </a:lnSpc>
              <a:spcBef>
                <a:spcPts val="340"/>
              </a:spcBef>
              <a:buClr>
                <a:schemeClr val="lt2"/>
              </a:buClr>
              <a:buFont typeface="Noto Symbol"/>
              <a:buNone/>
            </a:pPr>
            <a:endParaRPr sz="1700" b="1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4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AU" sz="17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Unity measures Screen Coordinates in </a:t>
            </a:r>
            <a:r>
              <a:rPr lang="en-AU" sz="17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pixels</a:t>
            </a:r>
            <a:r>
              <a:rPr lang="en-AU" sz="17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meaning we have to do some extra work to create </a:t>
            </a:r>
            <a:r>
              <a:rPr lang="en-AU" sz="1700" b="0" i="1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resolution-independent </a:t>
            </a:r>
            <a:r>
              <a:rPr lang="en-AU" sz="17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applications. 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9912" y="2276872"/>
            <a:ext cx="4680520" cy="3714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0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Trebuchet MS"/>
              <a:buNone/>
            </a:pPr>
            <a:r>
              <a:rPr lang="en-AU" sz="4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Unity Time!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190500" algn="l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-AU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We can create a powerful GUI entirely with scripts, using the </a:t>
            </a:r>
            <a:r>
              <a:rPr lang="en-AU" sz="20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OnGUI </a:t>
            </a:r>
            <a:r>
              <a:rPr lang="en-AU" sz="200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event handler</a:t>
            </a:r>
            <a:r>
              <a:rPr lang="en-AU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in Unity…</a:t>
            </a:r>
          </a:p>
          <a:p>
            <a:pPr marL="228600" marR="0" lvl="0" indent="-63500" algn="l" rtl="0">
              <a:spcBef>
                <a:spcPts val="400"/>
              </a:spcBef>
              <a:buClr>
                <a:schemeClr val="lt2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8600" marR="0" lvl="0" indent="-190500" algn="l" rtl="0">
              <a:spcBef>
                <a:spcPts val="40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-AU" sz="20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find more information about GUIs in Unity at the </a:t>
            </a:r>
            <a:r>
              <a:rPr lang="en-AU" sz="2000" b="0" i="0" u="sng" strike="noStrike" cap="none" baseline="0">
                <a:solidFill>
                  <a:srgbClr val="B4A7D6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Unity GUI Scripting Guide</a:t>
            </a:r>
            <a:r>
              <a:rPr lang="en-AU" sz="2000" b="0" i="0" u="none" strike="noStrike" cap="none" baseline="0">
                <a:solidFill>
                  <a:srgbClr val="B4A7D6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paper-plane">
  <a:themeElements>
    <a:clrScheme name="Custom 3">
      <a:dk1>
        <a:srgbClr val="000000"/>
      </a:dk1>
      <a:lt1>
        <a:srgbClr val="FFFFFF"/>
      </a:lt1>
      <a:dk2>
        <a:srgbClr val="B2B2B2"/>
      </a:dk2>
      <a:lt2>
        <a:srgbClr val="FFFFCC"/>
      </a:lt2>
      <a:accent1>
        <a:srgbClr val="C0C0C0"/>
      </a:accent1>
      <a:accent2>
        <a:srgbClr val="969696"/>
      </a:accent2>
      <a:accent3>
        <a:srgbClr val="777777"/>
      </a:accent3>
      <a:accent4>
        <a:srgbClr val="4D4D4D"/>
      </a:accent4>
      <a:accent5>
        <a:srgbClr val="292929"/>
      </a:accent5>
      <a:accent6>
        <a:srgbClr val="111111"/>
      </a:accent6>
      <a:hlink>
        <a:srgbClr val="FFFF00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Microsoft Office PowerPoint</Application>
  <PresentationFormat>On-screen Show (4:3)</PresentationFormat>
  <Paragraphs>36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Georgia</vt:lpstr>
      <vt:lpstr>Noto Symbol</vt:lpstr>
      <vt:lpstr>Trebuchet MS</vt:lpstr>
      <vt:lpstr>Wingdings</vt:lpstr>
      <vt:lpstr>paper-plane</vt:lpstr>
      <vt:lpstr>SHELL UNITY INTRODUCTION</vt:lpstr>
      <vt:lpstr>PART ONE</vt:lpstr>
      <vt:lpstr>GUI and HUD</vt:lpstr>
      <vt:lpstr>Spot the GUI</vt:lpstr>
      <vt:lpstr>Spot the GUI</vt:lpstr>
      <vt:lpstr>GUIs</vt:lpstr>
      <vt:lpstr>Screen Coordinates</vt:lpstr>
      <vt:lpstr>Down Is The New Up</vt:lpstr>
      <vt:lpstr>Unity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Programming Reference 4</dc:title>
  <cp:lastModifiedBy>Shell Osborne</cp:lastModifiedBy>
  <cp:revision>1</cp:revision>
  <dcterms:modified xsi:type="dcterms:W3CDTF">2017-05-22T23:55:20Z</dcterms:modified>
</cp:coreProperties>
</file>