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Light" charset="1" panose="00000400000000000000"/>
      <p:regular r:id="rId10"/>
    </p:embeddedFont>
    <p:embeddedFont>
      <p:font typeface="HK Grotesk Light Bold" charset="1" panose="00000500000000000000"/>
      <p:regular r:id="rId11"/>
    </p:embeddedFont>
    <p:embeddedFont>
      <p:font typeface="HK Grotesk Light Italics" charset="1" panose="00000400000000000000"/>
      <p:regular r:id="rId12"/>
    </p:embeddedFont>
    <p:embeddedFont>
      <p:font typeface="HK Grotesk Light Bold Italics" charset="1" panose="00000500000000000000"/>
      <p:regular r:id="rId13"/>
    </p:embeddedFont>
    <p:embeddedFont>
      <p:font typeface="Inter" charset="1" panose="020B0502030000000004"/>
      <p:regular r:id="rId14"/>
    </p:embeddedFont>
    <p:embeddedFont>
      <p:font typeface="Inter Bold" charset="1" panose="020B0802030000000004"/>
      <p:regular r:id="rId15"/>
    </p:embeddedFont>
    <p:embeddedFont>
      <p:font typeface="Inter Italics" charset="1" panose="020B0502030000000004"/>
      <p:regular r:id="rId16"/>
    </p:embeddedFont>
    <p:embeddedFont>
      <p:font typeface="Inter Bold Italics" charset="1" panose="020B080203000000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B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8765160"/>
            <a:ext cx="16230600" cy="9525"/>
          </a:xfrm>
          <a:prstGeom prst="rect">
            <a:avLst/>
          </a:prstGeom>
          <a:solidFill>
            <a:srgbClr val="D5D8DB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827593"/>
            <a:ext cx="697554" cy="69755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3937306"/>
            <a:ext cx="10480877" cy="326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600"/>
              </a:lnSpc>
            </a:pPr>
            <a:r>
              <a:rPr lang="en-US" sz="12000" spc="-600">
                <a:solidFill>
                  <a:srgbClr val="D5D8DB"/>
                </a:solidFill>
                <a:latin typeface="Inter Bold"/>
              </a:rPr>
              <a:t>Auto Marking</a:t>
            </a:r>
          </a:p>
          <a:p>
            <a:pPr>
              <a:lnSpc>
                <a:spcPts val="12600"/>
              </a:lnSpc>
            </a:pPr>
            <a:r>
              <a:rPr lang="en-US" sz="12000" spc="-600">
                <a:solidFill>
                  <a:srgbClr val="D5D8DB"/>
                </a:solidFill>
                <a:latin typeface="Inter Bold"/>
              </a:rPr>
              <a:t>System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150216" y="9354256"/>
            <a:ext cx="108841" cy="21740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026220" y="1028700"/>
            <a:ext cx="233080" cy="15510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307560" y="929373"/>
            <a:ext cx="2995988" cy="446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3"/>
              </a:lnSpc>
            </a:pPr>
            <a:r>
              <a:rPr lang="en-US" sz="2630" spc="-52">
                <a:solidFill>
                  <a:srgbClr val="D5D8DB"/>
                </a:solidFill>
                <a:latin typeface="Inter Bold"/>
              </a:rPr>
              <a:t>PRN292 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09577" y="9290556"/>
            <a:ext cx="5125158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D5D8DB"/>
                </a:solidFill>
                <a:latin typeface="HK Grotesk Light"/>
              </a:rPr>
              <a:t>Next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290556"/>
            <a:ext cx="5125158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spc="36">
                <a:solidFill>
                  <a:srgbClr val="D5D8DB"/>
                </a:solidFill>
                <a:latin typeface="HK Grotesk Light"/>
              </a:rPr>
              <a:t>01/05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1028700" y="2160570"/>
            <a:ext cx="16230600" cy="9525"/>
          </a:xfrm>
          <a:prstGeom prst="rect">
            <a:avLst/>
          </a:prstGeom>
          <a:solidFill>
            <a:srgbClr val="D5D8DB"/>
          </a:solidFill>
        </p:spPr>
      </p:sp>
      <p:grpSp>
        <p:nvGrpSpPr>
          <p:cNvPr name="Group 11" id="11"/>
          <p:cNvGrpSpPr/>
          <p:nvPr/>
        </p:nvGrpSpPr>
        <p:grpSpPr>
          <a:xfrm rot="0">
            <a:off x="12940311" y="4367260"/>
            <a:ext cx="4318746" cy="2245242"/>
            <a:chOff x="0" y="0"/>
            <a:chExt cx="5758328" cy="2993656"/>
          </a:xfrm>
        </p:grpSpPr>
        <p:sp>
          <p:nvSpPr>
            <p:cNvPr name="AutoShape 12" id="12"/>
            <p:cNvSpPr/>
            <p:nvPr/>
          </p:nvSpPr>
          <p:spPr>
            <a:xfrm rot="0">
              <a:off x="0" y="0"/>
              <a:ext cx="5758328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name="AutoShape 13" id="13"/>
            <p:cNvSpPr/>
            <p:nvPr/>
          </p:nvSpPr>
          <p:spPr>
            <a:xfrm rot="0">
              <a:off x="0" y="1490478"/>
              <a:ext cx="5758328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97245" y="1982352"/>
              <a:ext cx="5285547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Group 4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97245" y="491874"/>
              <a:ext cx="5285547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SE1435</a:t>
              </a:r>
            </a:p>
          </p:txBody>
        </p:sp>
        <p:sp>
          <p:nvSpPr>
            <p:cNvPr name="AutoShape 16" id="16"/>
            <p:cNvSpPr/>
            <p:nvPr/>
          </p:nvSpPr>
          <p:spPr>
            <a:xfrm rot="0">
              <a:off x="0" y="2980956"/>
              <a:ext cx="5612883" cy="12700"/>
            </a:xfrm>
            <a:prstGeom prst="rect">
              <a:avLst/>
            </a:prstGeom>
            <a:solidFill>
              <a:srgbClr val="D5D8DB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B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909060"/>
            <a:ext cx="6300567" cy="2602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080"/>
              </a:lnSpc>
            </a:pPr>
            <a:r>
              <a:rPr lang="en-US" sz="9600" spc="-480">
                <a:solidFill>
                  <a:srgbClr val="D5D8DB"/>
                </a:solidFill>
                <a:latin typeface="Inter Bold"/>
              </a:rPr>
              <a:t>Group</a:t>
            </a:r>
          </a:p>
          <a:p>
            <a:pPr algn="just">
              <a:lnSpc>
                <a:spcPts val="10080"/>
              </a:lnSpc>
            </a:pPr>
            <a:r>
              <a:rPr lang="en-US" sz="9600" spc="-480">
                <a:solidFill>
                  <a:srgbClr val="D5D8DB"/>
                </a:solidFill>
                <a:latin typeface="Inter Bold"/>
              </a:rPr>
              <a:t>Members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28700" y="8579893"/>
            <a:ext cx="16230600" cy="9525"/>
          </a:xfrm>
          <a:prstGeom prst="rect">
            <a:avLst/>
          </a:prstGeom>
          <a:solidFill>
            <a:srgbClr val="D5D8DB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150216" y="9002010"/>
            <a:ext cx="108841" cy="21740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3221241" y="8938310"/>
            <a:ext cx="341349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D5D8DB"/>
                </a:solidFill>
                <a:latin typeface="HK Grotesk Light"/>
              </a:rPr>
              <a:t>Next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81421" y="8938310"/>
            <a:ext cx="5125158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spc="36">
                <a:solidFill>
                  <a:srgbClr val="D5D8DB"/>
                </a:solidFill>
                <a:latin typeface="HK Grotesk Light"/>
              </a:rPr>
              <a:t>02/05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893304" y="3372164"/>
            <a:ext cx="5741431" cy="3542673"/>
            <a:chOff x="0" y="0"/>
            <a:chExt cx="7655241" cy="4723564"/>
          </a:xfrm>
        </p:grpSpPr>
        <p:sp>
          <p:nvSpPr>
            <p:cNvPr name="AutoShape 8" id="8"/>
            <p:cNvSpPr/>
            <p:nvPr/>
          </p:nvSpPr>
          <p:spPr>
            <a:xfrm rot="0">
              <a:off x="0" y="849329"/>
              <a:ext cx="7655241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name="TextBox 9" id="9"/>
            <p:cNvSpPr txBox="true"/>
            <p:nvPr/>
          </p:nvSpPr>
          <p:spPr>
            <a:xfrm rot="0">
              <a:off x="97245" y="-47625"/>
              <a:ext cx="5661083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Bùi Tiến Đạt - HE141351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rot="0">
              <a:off x="0" y="2136507"/>
              <a:ext cx="7655241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97245" y="1239553"/>
              <a:ext cx="5661083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Ngô Quang Trung - HE141139</a:t>
              </a:r>
            </a:p>
          </p:txBody>
        </p:sp>
        <p:sp>
          <p:nvSpPr>
            <p:cNvPr name="AutoShape 12" id="12"/>
            <p:cNvSpPr/>
            <p:nvPr/>
          </p:nvSpPr>
          <p:spPr>
            <a:xfrm rot="0">
              <a:off x="0" y="3423686"/>
              <a:ext cx="7655241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97245" y="2526732"/>
              <a:ext cx="5661083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Hà Đức Hạnh - HE141144</a:t>
              </a:r>
            </a:p>
          </p:txBody>
        </p:sp>
        <p:sp>
          <p:nvSpPr>
            <p:cNvPr name="AutoShape 14" id="14"/>
            <p:cNvSpPr/>
            <p:nvPr/>
          </p:nvSpPr>
          <p:spPr>
            <a:xfrm rot="0">
              <a:off x="0" y="4710864"/>
              <a:ext cx="7655241" cy="12700"/>
            </a:xfrm>
            <a:prstGeom prst="rect">
              <a:avLst/>
            </a:prstGeom>
            <a:solidFill>
              <a:srgbClr val="D5D8DB"/>
            </a:solid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97245" y="3813910"/>
              <a:ext cx="5661083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D5D8DB"/>
                  </a:solidFill>
                  <a:latin typeface="HK Grotesk Light"/>
                </a:rPr>
                <a:t>Tạ Quang Đạt - HE140939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604485" y="8938310"/>
            <a:ext cx="3853531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36">
                <a:solidFill>
                  <a:srgbClr val="D5D8DB"/>
                </a:solidFill>
                <a:latin typeface="HK Grotesk Light"/>
              </a:rPr>
              <a:t>Back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101634" y="9002010"/>
            <a:ext cx="108841" cy="217405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984598"/>
            <a:ext cx="398412" cy="398412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1759129" y="1031831"/>
            <a:ext cx="1534819" cy="265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03"/>
              </a:lnSpc>
            </a:pPr>
            <a:r>
              <a:rPr lang="en-US" sz="1502" spc="-30">
                <a:solidFill>
                  <a:srgbClr val="D5D8DB"/>
                </a:solidFill>
                <a:latin typeface="Inter Bold"/>
              </a:rPr>
              <a:t>PRN292 Project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B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8579893"/>
            <a:ext cx="16230600" cy="9525"/>
          </a:xfrm>
          <a:prstGeom prst="rect">
            <a:avLst/>
          </a:prstGeom>
          <a:solidFill>
            <a:srgbClr val="D5D8DB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150216" y="9002010"/>
            <a:ext cx="108841" cy="21740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3221241" y="8938310"/>
            <a:ext cx="341349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D5D8DB"/>
                </a:solidFill>
                <a:latin typeface="HK Grotesk Light"/>
              </a:rPr>
              <a:t>Next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81421" y="8938310"/>
            <a:ext cx="5125158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spc="36">
                <a:solidFill>
                  <a:srgbClr val="D5D8DB"/>
                </a:solidFill>
                <a:latin typeface="HK Grotesk Light"/>
              </a:rPr>
              <a:t>03/05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4485" y="8938310"/>
            <a:ext cx="3853531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36">
                <a:solidFill>
                  <a:srgbClr val="D5D8DB"/>
                </a:solidFill>
                <a:latin typeface="HK Grotesk Light"/>
              </a:rPr>
              <a:t>Back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1466850"/>
            <a:ext cx="3307214" cy="1183007"/>
            <a:chOff x="0" y="0"/>
            <a:chExt cx="4409619" cy="157734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66675"/>
              <a:ext cx="4409619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D5D8DB"/>
                  </a:solidFill>
                  <a:latin typeface="HK Grotesk Light"/>
                </a:rPr>
                <a:t>Ngô Quang Trung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184065"/>
              <a:ext cx="4409619" cy="393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70"/>
                </a:lnSpc>
              </a:pPr>
              <a:r>
                <a:rPr lang="en-US" sz="1900">
                  <a:solidFill>
                    <a:srgbClr val="D5D8DB"/>
                  </a:solidFill>
                  <a:latin typeface="HK Grotesk Light"/>
                </a:rPr>
                <a:t>Marking file solution of student 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58794" y="3487960"/>
            <a:ext cx="486612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D5D8DB"/>
                </a:solidFill>
                <a:latin typeface="Inter Bold"/>
              </a:rPr>
              <a:t>01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423169" y="1466850"/>
            <a:ext cx="3047194" cy="1792607"/>
            <a:chOff x="0" y="0"/>
            <a:chExt cx="4062925" cy="239014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66675"/>
              <a:ext cx="4062925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D5D8DB"/>
                  </a:solidFill>
                  <a:latin typeface="HK Grotesk Light"/>
                </a:rPr>
                <a:t>Hà Đức Hạnh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184065"/>
              <a:ext cx="4062925" cy="1206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70"/>
                </a:lnSpc>
              </a:pPr>
              <a:r>
                <a:rPr lang="en-US" sz="1900">
                  <a:solidFill>
                    <a:srgbClr val="D5D8DB"/>
                  </a:solidFill>
                  <a:latin typeface="HK Grotesk Light"/>
                </a:rPr>
                <a:t>Create form, check file .c and .exe and create document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453263" y="3487960"/>
            <a:ext cx="486612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D5D8DB"/>
                </a:solidFill>
                <a:latin typeface="Inter Bold"/>
              </a:rPr>
              <a:t>02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817637" y="1466850"/>
            <a:ext cx="3047194" cy="1487807"/>
            <a:chOff x="0" y="0"/>
            <a:chExt cx="4062925" cy="1983742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66675"/>
              <a:ext cx="4062925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D5D8DB"/>
                  </a:solidFill>
                  <a:latin typeface="HK Grotesk Light"/>
                </a:rPr>
                <a:t>Tạ Quang Đạt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184065"/>
              <a:ext cx="4062925" cy="7996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70"/>
                </a:lnSpc>
              </a:pPr>
              <a:r>
                <a:rPr lang="en-US" sz="1900">
                  <a:solidFill>
                    <a:srgbClr val="D5D8DB"/>
                  </a:solidFill>
                  <a:latin typeface="HK Grotesk Light"/>
                </a:rPr>
                <a:t>Create Database, Import data to Database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212106" y="1466850"/>
            <a:ext cx="3047194" cy="1487807"/>
            <a:chOff x="0" y="0"/>
            <a:chExt cx="4062925" cy="1983742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66675"/>
              <a:ext cx="4062925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D5D8DB"/>
                  </a:solidFill>
                  <a:latin typeface="HK Grotesk Light"/>
                </a:rPr>
                <a:t>Bùi Tiến Đạt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184065"/>
              <a:ext cx="4062925" cy="7996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70"/>
                </a:lnSpc>
              </a:pPr>
              <a:r>
                <a:rPr lang="en-US" sz="1900">
                  <a:solidFill>
                    <a:srgbClr val="D5D8DB"/>
                  </a:solidFill>
                  <a:latin typeface="HK Grotesk Light"/>
                </a:rPr>
                <a:t>Export database file to excel, create document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 rot="0">
            <a:off x="1058794" y="3357521"/>
            <a:ext cx="3307214" cy="9569"/>
          </a:xfrm>
          <a:prstGeom prst="rect">
            <a:avLst/>
          </a:prstGeom>
          <a:solidFill>
            <a:srgbClr val="D5D8DB"/>
          </a:solidFill>
        </p:spPr>
      </p:sp>
      <p:sp>
        <p:nvSpPr>
          <p:cNvPr name="AutoShape 22" id="22"/>
          <p:cNvSpPr/>
          <p:nvPr/>
        </p:nvSpPr>
        <p:spPr>
          <a:xfrm rot="0">
            <a:off x="5453263" y="3357521"/>
            <a:ext cx="3047194" cy="9569"/>
          </a:xfrm>
          <a:prstGeom prst="rect">
            <a:avLst/>
          </a:prstGeom>
          <a:solidFill>
            <a:srgbClr val="D5D8DB"/>
          </a:solidFill>
        </p:spPr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101634" y="9002010"/>
            <a:ext cx="108841" cy="217405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9847732" y="3487960"/>
            <a:ext cx="486612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D5D8DB"/>
                </a:solidFill>
                <a:latin typeface="Inter Bold"/>
              </a:rPr>
              <a:t>03</a:t>
            </a:r>
          </a:p>
        </p:txBody>
      </p:sp>
      <p:sp>
        <p:nvSpPr>
          <p:cNvPr name="AutoShape 25" id="25"/>
          <p:cNvSpPr/>
          <p:nvPr/>
        </p:nvSpPr>
        <p:spPr>
          <a:xfrm rot="0">
            <a:off x="9847732" y="3357521"/>
            <a:ext cx="3047194" cy="9569"/>
          </a:xfrm>
          <a:prstGeom prst="rect">
            <a:avLst/>
          </a:prstGeom>
          <a:solidFill>
            <a:srgbClr val="D5D8DB"/>
          </a:solidFill>
        </p:spPr>
      </p:sp>
      <p:sp>
        <p:nvSpPr>
          <p:cNvPr name="TextBox 26" id="26"/>
          <p:cNvSpPr txBox="true"/>
          <p:nvPr/>
        </p:nvSpPr>
        <p:spPr>
          <a:xfrm rot="0">
            <a:off x="14212106" y="3487960"/>
            <a:ext cx="486612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D5D8DB"/>
                </a:solidFill>
                <a:latin typeface="Inter Bold"/>
              </a:rPr>
              <a:t>04</a:t>
            </a:r>
          </a:p>
        </p:txBody>
      </p:sp>
      <p:sp>
        <p:nvSpPr>
          <p:cNvPr name="AutoShape 27" id="27"/>
          <p:cNvSpPr/>
          <p:nvPr/>
        </p:nvSpPr>
        <p:spPr>
          <a:xfrm rot="0">
            <a:off x="14212106" y="3357521"/>
            <a:ext cx="3047194" cy="9569"/>
          </a:xfrm>
          <a:prstGeom prst="rect">
            <a:avLst/>
          </a:prstGeom>
          <a:solidFill>
            <a:srgbClr val="D5D8DB"/>
          </a:solidFill>
        </p:spPr>
      </p:sp>
      <p:grpSp>
        <p:nvGrpSpPr>
          <p:cNvPr name="Group 28" id="28"/>
          <p:cNvGrpSpPr/>
          <p:nvPr/>
        </p:nvGrpSpPr>
        <p:grpSpPr>
          <a:xfrm rot="0">
            <a:off x="1058794" y="4264344"/>
            <a:ext cx="16121516" cy="4164632"/>
            <a:chOff x="0" y="0"/>
            <a:chExt cx="21495355" cy="5552843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72073" y="699294"/>
              <a:ext cx="21142688" cy="4853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535"/>
                </a:lnSpc>
              </a:pPr>
              <a:r>
                <a:rPr lang="en-US" sz="7946">
                  <a:solidFill>
                    <a:srgbClr val="D5D8DB"/>
                  </a:solidFill>
                  <a:latin typeface="Inter Bold"/>
                </a:rPr>
                <a:t>R</a:t>
              </a:r>
              <a:r>
                <a:rPr lang="en-US" sz="7946">
                  <a:solidFill>
                    <a:srgbClr val="D5D8DB"/>
                  </a:solidFill>
                  <a:latin typeface="Inter Bold"/>
                </a:rPr>
                <a:t>ESPONSIBILITIES OF MEMBERS</a:t>
              </a:r>
            </a:p>
            <a:p>
              <a:pPr>
                <a:lnSpc>
                  <a:spcPts val="9535"/>
                </a:lnSpc>
              </a:pPr>
            </a:p>
          </p:txBody>
        </p:sp>
        <p:sp>
          <p:nvSpPr>
            <p:cNvPr name="AutoShape 30" id="30"/>
            <p:cNvSpPr/>
            <p:nvPr/>
          </p:nvSpPr>
          <p:spPr>
            <a:xfrm rot="0">
              <a:off x="0" y="0"/>
              <a:ext cx="21495355" cy="12615"/>
            </a:xfrm>
            <a:prstGeom prst="rect">
              <a:avLst/>
            </a:prstGeom>
            <a:solidFill>
              <a:srgbClr val="D5D8DB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D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8579893"/>
            <a:ext cx="16230600" cy="9525"/>
          </a:xfrm>
          <a:prstGeom prst="rect">
            <a:avLst/>
          </a:prstGeom>
          <a:solidFill>
            <a:srgbClr val="1D2B42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150216" y="9002010"/>
            <a:ext cx="108841" cy="21740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101634" y="9002010"/>
            <a:ext cx="108841" cy="21740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1039988" y="1028700"/>
            <a:ext cx="6219312" cy="6411542"/>
            <a:chOff x="0" y="0"/>
            <a:chExt cx="8292417" cy="854872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33350"/>
              <a:ext cx="8292417" cy="35140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080"/>
                </a:lnSpc>
              </a:pPr>
              <a:r>
                <a:rPr lang="en-US" sz="9600" spc="-480">
                  <a:solidFill>
                    <a:srgbClr val="1D2B42"/>
                  </a:solidFill>
                  <a:latin typeface="Inter Bold"/>
                </a:rPr>
                <a:t>Project</a:t>
              </a:r>
            </a:p>
            <a:p>
              <a:pPr algn="l">
                <a:lnSpc>
                  <a:spcPts val="10080"/>
                </a:lnSpc>
              </a:pPr>
              <a:r>
                <a:rPr lang="en-US" sz="9600" spc="-480">
                  <a:solidFill>
                    <a:srgbClr val="1D2B42"/>
                  </a:solidFill>
                  <a:latin typeface="Inter Bold"/>
                </a:rPr>
                <a:t>Goals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456644"/>
              <a:ext cx="8292417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1D2B42"/>
                  </a:solidFill>
                  <a:latin typeface="HK Grotesk Light"/>
                </a:rPr>
                <a:t>Auto Marking System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6095718"/>
              <a:ext cx="8292417" cy="24530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1D2B42"/>
                  </a:solidFill>
                  <a:latin typeface="HK Grotesk Light"/>
                </a:rPr>
                <a:t>Auto Marking System tool is developed in C# language, can support teacher grade PRF192 easily and conveniently. Built-in functions to import and export data to Excel file for convenient lookup and data retrieval.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0">
              <a:off x="0" y="4108887"/>
              <a:ext cx="8235674" cy="12700"/>
            </a:xfrm>
            <a:prstGeom prst="rect">
              <a:avLst/>
            </a:prstGeom>
            <a:solidFill>
              <a:srgbClr val="1D2B42"/>
            </a:solidFill>
          </p:spPr>
        </p:sp>
        <p:sp>
          <p:nvSpPr>
            <p:cNvPr name="AutoShape 10" id="10"/>
            <p:cNvSpPr/>
            <p:nvPr/>
          </p:nvSpPr>
          <p:spPr>
            <a:xfrm rot="0">
              <a:off x="0" y="5532503"/>
              <a:ext cx="8235674" cy="12700"/>
            </a:xfrm>
            <a:prstGeom prst="rect">
              <a:avLst/>
            </a:prstGeom>
            <a:solidFill>
              <a:srgbClr val="1D2B42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rcRect l="686" t="0" r="686" b="0"/>
          <a:stretch>
            <a:fillRect/>
          </a:stretch>
        </p:blipFill>
        <p:spPr>
          <a:xfrm flipH="false" flipV="false" rot="0">
            <a:off x="1028700" y="1396852"/>
            <a:ext cx="8666073" cy="5920023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3221241" y="8938310"/>
            <a:ext cx="341349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36">
                <a:solidFill>
                  <a:srgbClr val="1D2B42"/>
                </a:solidFill>
                <a:latin typeface="HK Grotesk Light"/>
              </a:rPr>
              <a:t>Next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81421" y="8938310"/>
            <a:ext cx="5125158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spc="36">
                <a:solidFill>
                  <a:srgbClr val="1D2B42"/>
                </a:solidFill>
                <a:latin typeface="HK Grotesk Light"/>
              </a:rPr>
              <a:t>04/05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04485" y="8938310"/>
            <a:ext cx="3853531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36">
                <a:solidFill>
                  <a:srgbClr val="1D2B42"/>
                </a:solidFill>
                <a:latin typeface="HK Grotesk Light"/>
              </a:rPr>
              <a:t>Back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D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8579893"/>
            <a:ext cx="16230600" cy="9525"/>
          </a:xfrm>
          <a:prstGeom prst="rect">
            <a:avLst/>
          </a:prstGeom>
          <a:solidFill>
            <a:srgbClr val="1D2B42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101634" y="9002010"/>
            <a:ext cx="108841" cy="21740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984598"/>
            <a:ext cx="398412" cy="398412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1028700" y="2026693"/>
            <a:ext cx="16230600" cy="9525"/>
          </a:xfrm>
          <a:prstGeom prst="rect">
            <a:avLst/>
          </a:prstGeom>
          <a:solidFill>
            <a:srgbClr val="1D2B42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8131705" y="4464971"/>
            <a:ext cx="2562579" cy="1836849"/>
            <a:chOff x="0" y="0"/>
            <a:chExt cx="3416772" cy="2449132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3416772" cy="12700"/>
            </a:xfrm>
            <a:prstGeom prst="rect">
              <a:avLst/>
            </a:prstGeom>
            <a:solidFill>
              <a:srgbClr val="1D2B42"/>
            </a:solid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1649455"/>
              <a:ext cx="3416772" cy="7996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70"/>
                </a:lnSpc>
              </a:pPr>
              <a:r>
                <a:rPr lang="en-US" sz="1900">
                  <a:solidFill>
                    <a:srgbClr val="1D2B42"/>
                  </a:solidFill>
                  <a:latin typeface="HK Grotesk Light"/>
                </a:rPr>
                <a:t>Connect members and division of work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89031"/>
              <a:ext cx="3416772" cy="56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>
                  <a:solidFill>
                    <a:srgbClr val="1D2B42"/>
                  </a:solidFill>
                  <a:latin typeface="Inter Bold"/>
                </a:rPr>
                <a:t>Facebook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414213" y="4464971"/>
            <a:ext cx="2562579" cy="2446449"/>
            <a:chOff x="0" y="0"/>
            <a:chExt cx="3416772" cy="3261932"/>
          </a:xfrm>
        </p:grpSpPr>
        <p:sp>
          <p:nvSpPr>
            <p:cNvPr name="AutoShape 11" id="11"/>
            <p:cNvSpPr/>
            <p:nvPr/>
          </p:nvSpPr>
          <p:spPr>
            <a:xfrm rot="0">
              <a:off x="0" y="0"/>
              <a:ext cx="3416772" cy="12700"/>
            </a:xfrm>
            <a:prstGeom prst="rect">
              <a:avLst/>
            </a:prstGeom>
            <a:solidFill>
              <a:srgbClr val="1D2B42"/>
            </a:solid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649455"/>
              <a:ext cx="3416772" cy="16124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70"/>
                </a:lnSpc>
              </a:pPr>
              <a:r>
                <a:rPr lang="en-US" sz="1900">
                  <a:solidFill>
                    <a:srgbClr val="1D2B42"/>
                  </a:solidFill>
                  <a:latin typeface="HK Grotesk Light"/>
                </a:rPr>
                <a:t>Upload source code, database, direct communication to solve outstanding problems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89031"/>
              <a:ext cx="3416772" cy="56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>
                  <a:solidFill>
                    <a:srgbClr val="1D2B42"/>
                  </a:solidFill>
                  <a:latin typeface="Inter Bold"/>
                </a:rPr>
                <a:t>Discord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696721" y="4464971"/>
            <a:ext cx="2562579" cy="1532049"/>
            <a:chOff x="0" y="0"/>
            <a:chExt cx="3416772" cy="2042732"/>
          </a:xfrm>
        </p:grpSpPr>
        <p:sp>
          <p:nvSpPr>
            <p:cNvPr name="AutoShape 15" id="15"/>
            <p:cNvSpPr/>
            <p:nvPr/>
          </p:nvSpPr>
          <p:spPr>
            <a:xfrm rot="0">
              <a:off x="0" y="0"/>
              <a:ext cx="3416772" cy="12700"/>
            </a:xfrm>
            <a:prstGeom prst="rect">
              <a:avLst/>
            </a:prstGeom>
            <a:solidFill>
              <a:srgbClr val="1D2B42"/>
            </a:solid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0" y="1649455"/>
              <a:ext cx="3416772" cy="393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70"/>
                </a:lnSpc>
              </a:pPr>
              <a:r>
                <a:rPr lang="en-US" sz="1900">
                  <a:solidFill>
                    <a:srgbClr val="1D2B42"/>
                  </a:solidFill>
                  <a:latin typeface="HK Grotesk Light"/>
                </a:rPr>
                <a:t>2-3h/days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489031"/>
              <a:ext cx="3416772" cy="56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>
                  <a:solidFill>
                    <a:srgbClr val="1D2B42"/>
                  </a:solidFill>
                  <a:latin typeface="Inter Bold"/>
                </a:rPr>
                <a:t>Time </a:t>
              </a:r>
            </a:p>
          </p:txBody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31705" y="3499333"/>
            <a:ext cx="799288" cy="799288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414213" y="3499333"/>
            <a:ext cx="2562579" cy="745478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696721" y="3499333"/>
            <a:ext cx="799288" cy="799288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028700" y="3268846"/>
            <a:ext cx="5326697" cy="367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1D2B42"/>
                </a:solidFill>
                <a:latin typeface="Inter Bold"/>
              </a:rPr>
              <a:t>GROUP WORK</a:t>
            </a:r>
          </a:p>
          <a:p>
            <a:pPr>
              <a:lnSpc>
                <a:spcPts val="9600"/>
              </a:lnSpc>
            </a:pPr>
            <a:r>
              <a:rPr lang="en-US" sz="8000">
                <a:solidFill>
                  <a:srgbClr val="1D2B42"/>
                </a:solidFill>
                <a:latin typeface="Inter Bold"/>
              </a:rPr>
              <a:t>PROCESS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424475" y="8912710"/>
            <a:ext cx="83482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spc="36">
                <a:solidFill>
                  <a:srgbClr val="1D2B42"/>
                </a:solidFill>
                <a:latin typeface="HK Grotesk Light"/>
              </a:rPr>
              <a:t>05/05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04485" y="8938310"/>
            <a:ext cx="3853531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36">
                <a:solidFill>
                  <a:srgbClr val="1D2B42"/>
                </a:solidFill>
                <a:latin typeface="HK Grotesk Light"/>
              </a:rPr>
              <a:t>Back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59129" y="1031831"/>
            <a:ext cx="1534819" cy="265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03"/>
              </a:lnSpc>
            </a:pPr>
            <a:r>
              <a:rPr lang="en-US" sz="1502" spc="-30">
                <a:solidFill>
                  <a:srgbClr val="1D2B42"/>
                </a:solidFill>
                <a:latin typeface="Inter Bold"/>
              </a:rPr>
              <a:t>PRN292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DAElFib8eCk</dc:identifier>
  <dcterms:modified xsi:type="dcterms:W3CDTF">2011-08-01T06:04:30Z</dcterms:modified>
  <cp:revision>1</cp:revision>
  <dc:title>The Audios Co.</dc:title>
</cp:coreProperties>
</file>