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26" r:id="rId3"/>
    <p:sldId id="257" r:id="rId4"/>
    <p:sldId id="265" r:id="rId5"/>
    <p:sldId id="327" r:id="rId6"/>
    <p:sldId id="328" r:id="rId7"/>
    <p:sldId id="333" r:id="rId8"/>
    <p:sldId id="329" r:id="rId9"/>
    <p:sldId id="341" r:id="rId10"/>
    <p:sldId id="342" r:id="rId11"/>
    <p:sldId id="334" r:id="rId12"/>
    <p:sldId id="345" r:id="rId13"/>
    <p:sldId id="335" r:id="rId14"/>
    <p:sldId id="343" r:id="rId15"/>
    <p:sldId id="344" r:id="rId16"/>
    <p:sldId id="336" r:id="rId17"/>
    <p:sldId id="337" r:id="rId18"/>
    <p:sldId id="270" r:id="rId19"/>
    <p:sldId id="346" r:id="rId20"/>
    <p:sldId id="347" r:id="rId21"/>
    <p:sldId id="348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SOnBTX3+4WX6EN1RkpxStfZzD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pt-B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30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E517-D236-4E3E-909C-EAAF4316CC70}" type="datetimeFigureOut">
              <a:rPr lang="pt-BR" smtClean="0"/>
              <a:pPr/>
              <a:t>18/03/2022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740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E517-D236-4E3E-909C-EAAF4316CC70}" type="datetimeFigureOut">
              <a:rPr lang="pt-BR" smtClean="0"/>
              <a:pPr/>
              <a:t>18/03/2022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457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2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28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00"/>
                  <a:buFont typeface="Arial"/>
                  <a:buNone/>
                </a:pPr>
                <a:endParaRPr sz="4400" b="0" i="0" u="none" strike="noStrike" cap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" name="Google Shape;13;p28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2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" name="Google Shape;15;p2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" name="Google Shape;16;p2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" name="Google Shape;17;p2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" name="Google Shape;18;p2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" name="Google Shape;19;p2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0" name="Google Shape;20;p2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21;p2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" name="Google Shape;22;p2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" name="Google Shape;23;p2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4;p2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5;p2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6;p2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7;p2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" name="Google Shape;28;p2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" name="Google Shape;29;p2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" name="Google Shape;30;p2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1" name="Google Shape;31;p2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" name="Google Shape;32;p2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3" name="Google Shape;33;p2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" name="Google Shape;34;p2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" name="Google Shape;35;p2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" name="Google Shape;36;p2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" name="Google Shape;37;p2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" name="Google Shape;38;p2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9" name="Google Shape;39;p2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" name="Google Shape;40;p2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1" name="Google Shape;41;p2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" name="Google Shape;42;p2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" name="Google Shape;43;p2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" name="Google Shape;44;p2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" name="Google Shape;45;p2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6" name="Google Shape;46;p2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" name="Google Shape;47;p2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8" name="Google Shape;48;p2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" name="Google Shape;49;p2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0" name="Google Shape;50;p2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1" name="Google Shape;51;p2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" name="Google Shape;52;p2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" name="Google Shape;53;p2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4" name="Google Shape;54;p2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" name="Google Shape;55;p2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" name="Google Shape;56;p2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" name="Google Shape;57;p2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8" name="Google Shape;58;p2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9" name="Google Shape;59;p2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0" name="Google Shape;60;p2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" name="Google Shape;61;p2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" name="Google Shape;62;p2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3" name="Google Shape;63;p2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4" name="Google Shape;64;p2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5" name="Google Shape;65;p28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6" name="Google Shape;66;p28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28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" name="Google Shape;68;p28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9" name="Google Shape;69;p28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70" name="Google Shape;70;p28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00"/>
                  <a:buFont typeface="Arial"/>
                  <a:buNone/>
                </a:pPr>
                <a:endParaRPr sz="4400" b="0" i="0" u="none" strike="noStrike" cap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1" name="Google Shape;71;p28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28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" name="Google Shape;73;p28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74" name="Google Shape;74;p28"/>
              <p:cNvSpPr/>
              <p:nvPr/>
            </p:nvSpPr>
            <p:spPr>
              <a:xfrm rot="5400000">
                <a:off x="5096" y="3346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00"/>
                  <a:buFont typeface="Arial"/>
                  <a:buNone/>
                </a:pPr>
                <a:endParaRPr sz="4400" b="0" i="0" u="none" strike="noStrike" cap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Google Shape;76;p2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211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733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Regressão Simples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06265-FD50-4820-8151-99B78443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1E3697E-ECBA-4BD2-A1A6-8BB342E4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10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D9DE2FDC-2CC2-4586-A868-57A0A2BCBF9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84959"/>
                <a:ext cx="8229600" cy="4852142"/>
              </a:xfrm>
            </p:spPr>
            <p:txBody>
              <a:bodyPr/>
              <a:lstStyle/>
              <a:p>
                <a:pPr marL="5081" indent="0" algn="just">
                  <a:buNone/>
                </a:pPr>
                <a:r>
                  <a:rPr lang="pt-BR" dirty="0"/>
                  <a:t>Fazer uma hipótese sobre u</a:t>
                </a:r>
              </a:p>
              <a:p>
                <a:pPr marL="5081" indent="0" algn="just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    (3)</a:t>
                </a:r>
              </a:p>
              <a:p>
                <a:pPr marL="5081" indent="0" algn="just">
                  <a:buNone/>
                </a:pPr>
                <a:endParaRPr lang="pt-BR" dirty="0"/>
              </a:p>
              <a:p>
                <a:pPr marL="5081" indent="0" algn="just">
                  <a:buNone/>
                </a:pPr>
                <a:r>
                  <a:rPr lang="pt-BR" dirty="0"/>
                  <a:t>Exemplo </a:t>
                </a:r>
                <a:r>
                  <a:rPr lang="pt-BR" dirty="0" err="1"/>
                  <a:t>salárioh</a:t>
                </a:r>
                <a:r>
                  <a:rPr lang="pt-BR" dirty="0"/>
                  <a:t>: Assumir, por exemplo, que a média da aptidão é zero na população de todas as pessoas que trabalham</a:t>
                </a:r>
              </a:p>
              <a:p>
                <a:pPr marL="5081" indent="0" algn="just">
                  <a:buNone/>
                </a:pPr>
                <a:endParaRPr lang="pt-BR" dirty="0"/>
              </a:p>
              <a:p>
                <a:pPr marL="5081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D9DE2FDC-2CC2-4586-A868-57A0A2BCB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84959"/>
                <a:ext cx="8229600" cy="4852142"/>
              </a:xfrm>
              <a:blipFill>
                <a:blip r:embed="rId2"/>
                <a:stretch>
                  <a:fillRect l="-1852" t="-126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58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6B8B-959A-441D-A246-63F3BF85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A8B33D5-69FA-4F4F-8258-19E5DB31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11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7B0F3BF2-CA4F-4C13-809B-8296291F3DC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53459"/>
                <a:ext cx="8229600" cy="4937760"/>
              </a:xfrm>
            </p:spPr>
            <p:txBody>
              <a:bodyPr/>
              <a:lstStyle/>
              <a:p>
                <a:pPr marL="5081" indent="0" algn="just">
                  <a:buNone/>
                </a:pPr>
                <a:r>
                  <a:rPr lang="pt-BR" sz="2400" dirty="0"/>
                  <a:t>Hipótese crucial é sobre a relação entre </a:t>
                </a:r>
                <a:r>
                  <a:rPr lang="pt-BR" sz="2400" i="1" dirty="0"/>
                  <a:t>u</a:t>
                </a:r>
                <a:r>
                  <a:rPr lang="pt-BR" sz="2400" dirty="0"/>
                  <a:t> e </a:t>
                </a:r>
                <a:r>
                  <a:rPr lang="pt-BR" sz="2400" i="1" dirty="0"/>
                  <a:t>x </a:t>
                </a:r>
              </a:p>
              <a:p>
                <a:pPr marL="5081" indent="0" algn="just">
                  <a:buNone/>
                </a:pPr>
                <a:r>
                  <a:rPr lang="pt-BR" sz="2400" dirty="0"/>
                  <a:t> É possível definir a distribuição condicional de </a:t>
                </a:r>
                <a:r>
                  <a:rPr lang="pt-BR" sz="2400" i="1" dirty="0"/>
                  <a:t>u</a:t>
                </a:r>
                <a:r>
                  <a:rPr lang="pt-BR" sz="2400" dirty="0"/>
                  <a:t>, dado qualquer valor de </a:t>
                </a:r>
                <a:r>
                  <a:rPr lang="pt-BR" sz="2400" i="1" dirty="0"/>
                  <a:t>x</a:t>
                </a:r>
                <a:r>
                  <a:rPr lang="pt-BR" sz="2400" dirty="0"/>
                  <a:t>. Em particular,  para qualquer valor de </a:t>
                </a:r>
                <a:r>
                  <a:rPr lang="pt-BR" sz="2400" i="1" dirty="0"/>
                  <a:t>x</a:t>
                </a:r>
                <a:r>
                  <a:rPr lang="pt-BR" sz="2400" dirty="0"/>
                  <a:t> é possível obter o valor esperado (ou médio) de u para aquela fatia da população descrita pelo valor de </a:t>
                </a:r>
                <a:r>
                  <a:rPr lang="pt-BR" sz="2400" i="1" dirty="0"/>
                  <a:t>x</a:t>
                </a:r>
              </a:p>
              <a:p>
                <a:pPr marL="5081" indent="0" algn="just">
                  <a:buNone/>
                </a:pPr>
                <a:r>
                  <a:rPr lang="pt-BR" sz="2400" dirty="0"/>
                  <a:t>Hipótese crucial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400" dirty="0"/>
                  <a:t>     (4)</a:t>
                </a:r>
              </a:p>
              <a:p>
                <a:pPr marL="5081" indent="0" algn="just">
                  <a:buNone/>
                </a:pPr>
                <a:endParaRPr lang="pt-BR" sz="2400" dirty="0"/>
              </a:p>
              <a:p>
                <a:pPr marL="5081" indent="0" algn="just">
                  <a:buNone/>
                </a:pPr>
                <a:r>
                  <a:rPr lang="pt-BR" sz="2400" dirty="0"/>
                  <a:t>Ou seja, o valor médio de </a:t>
                </a:r>
                <a:r>
                  <a:rPr lang="pt-BR" sz="2400" i="1" dirty="0"/>
                  <a:t>u</a:t>
                </a:r>
                <a:r>
                  <a:rPr lang="pt-BR" sz="2400" dirty="0"/>
                  <a:t> não depende do valor de </a:t>
                </a:r>
                <a:r>
                  <a:rPr lang="pt-BR" sz="2400" i="1" dirty="0"/>
                  <a:t>x</a:t>
                </a:r>
              </a:p>
              <a:p>
                <a:pPr marL="5081" indent="0" algn="just">
                  <a:buNone/>
                </a:pPr>
                <a:endParaRPr lang="pt-BR" sz="2400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7B0F3BF2-CA4F-4C13-809B-8296291F3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53459"/>
                <a:ext cx="8229600" cy="4937760"/>
              </a:xfrm>
              <a:blipFill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10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50C89-7F62-4A2A-A6A4-211F2AE4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452D7F5-76C4-4788-95FC-AD12A160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12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E936DC07-F290-4F73-A894-390DA592E03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592491"/>
                <a:ext cx="8229600" cy="4862416"/>
              </a:xfrm>
            </p:spPr>
            <p:txBody>
              <a:bodyPr/>
              <a:lstStyle/>
              <a:p>
                <a:pPr marL="5081" indent="0">
                  <a:buNone/>
                </a:pPr>
                <a:r>
                  <a:rPr lang="pt-BR" dirty="0"/>
                  <a:t>A hipótese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implica em covariância zero entre </a:t>
                </a:r>
                <a:r>
                  <a:rPr lang="pt-BR" i="1" dirty="0"/>
                  <a:t>u</a:t>
                </a:r>
                <a:r>
                  <a:rPr lang="pt-BR" dirty="0"/>
                  <a:t> e </a:t>
                </a:r>
                <a:r>
                  <a:rPr lang="pt-BR" i="1" dirty="0"/>
                  <a:t>x</a:t>
                </a:r>
                <a:r>
                  <a:rPr lang="pt-BR" dirty="0"/>
                  <a:t>, isto é,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pPr marL="5081" indent="0">
                  <a:buNone/>
                </a:pPr>
                <a:endParaRPr lang="pt-BR" dirty="0"/>
              </a:p>
              <a:p>
                <a:pPr marL="5081" indent="0">
                  <a:buNone/>
                </a:pPr>
                <a:r>
                  <a:rPr lang="pt-BR" dirty="0"/>
                  <a:t>Você consegue provar esse resultado?</a:t>
                </a:r>
              </a:p>
              <a:p>
                <a:pPr marL="5081" indent="0">
                  <a:buNone/>
                </a:pPr>
                <a:r>
                  <a:rPr lang="pt-BR" dirty="0"/>
                  <a:t>Lembrar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pt-BR" dirty="0"/>
              </a:p>
              <a:p>
                <a:pPr marL="5081" indent="0">
                  <a:buNone/>
                </a:pPr>
                <a:r>
                  <a:rPr lang="pt-BR" dirty="0"/>
                  <a:t>Então,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E936DC07-F290-4F73-A894-390DA592E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592491"/>
                <a:ext cx="8229600" cy="4862416"/>
              </a:xfrm>
              <a:blipFill>
                <a:blip r:embed="rId2"/>
                <a:stretch>
                  <a:fillRect l="-1852" t="-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95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CA406-D158-4346-8B25-5436A131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6F613C1-3AB2-4F4B-BED9-51184561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13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EB73396-E33A-43F8-8537-C668840B52C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56879"/>
                <a:ext cx="8229600" cy="4852142"/>
              </a:xfrm>
            </p:spPr>
            <p:txBody>
              <a:bodyPr/>
              <a:lstStyle/>
              <a:p>
                <a:pPr marL="5081" indent="0" algn="just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Hipótese crucial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(4)</a:t>
                </a:r>
              </a:p>
              <a:p>
                <a:pPr marL="5081" indent="0" algn="just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Primeira igualdade é a hipótese nova. Ela diz que, para qualquer valor de </a:t>
                </a:r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média dos fatores não observáveis é a mesma e, portanto, deve ser igual ao valor esperado de </a:t>
                </a:r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 população</a:t>
                </a:r>
              </a:p>
              <a:p>
                <a:pPr marL="5081" indent="0" algn="just">
                  <a:buNone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1" indent="0" algn="just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Combinando a primeira igualdade com a hipótese (3)  tem-se a hipótese de média condicional zero</a:t>
                </a:r>
              </a:p>
              <a:p>
                <a:pPr marL="5081" indent="0" algn="just">
                  <a:buNone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1" indent="0" algn="just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 salário: se os anos de educação formal aumentam com a aptidão então (4) é falsa</a:t>
                </a:r>
              </a:p>
              <a:p>
                <a:pPr marL="5081" indent="0" algn="just">
                  <a:buNone/>
                </a:pPr>
                <a:endParaRPr lang="pt-BR" sz="2800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EB73396-E33A-43F8-8537-C668840B52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56879"/>
                <a:ext cx="8229600" cy="4852142"/>
              </a:xfrm>
              <a:blipFill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16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FA014-EE25-4943-A82E-51740045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6A8F3B6-7685-434E-B42E-935A3E66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14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32922A3-F32D-4595-9748-047C08E6C2E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95234"/>
                <a:ext cx="8229600" cy="5026803"/>
              </a:xfrm>
            </p:spPr>
            <p:txBody>
              <a:bodyPr/>
              <a:lstStyle/>
              <a:p>
                <a:pPr marL="5081" indent="0" algn="just">
                  <a:buNone/>
                </a:pPr>
                <a:r>
                  <a:rPr lang="pt-BR" sz="2400" dirty="0"/>
                  <a:t>Hipótese (4) dá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 outra interpretação. Considerando o valor esperado de (1) condicional a </a:t>
                </a:r>
                <a:r>
                  <a:rPr lang="pt-BR" sz="2400" i="1" dirty="0"/>
                  <a:t>x</a:t>
                </a:r>
                <a:r>
                  <a:rPr lang="pt-BR" sz="2400" dirty="0"/>
                  <a:t> e usando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400" dirty="0"/>
                  <a:t>, tem-se:</a:t>
                </a:r>
              </a:p>
              <a:p>
                <a:pPr marL="5081" indent="0" algn="just">
                  <a:buNone/>
                </a:pPr>
                <a:endParaRPr lang="pt-BR" sz="2400" dirty="0"/>
              </a:p>
              <a:p>
                <a:pPr marL="5081" indent="0" algn="just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400" i="1" dirty="0"/>
                  <a:t>     </a:t>
                </a:r>
                <a:r>
                  <a:rPr lang="pt-BR" sz="2400" dirty="0"/>
                  <a:t>(5)</a:t>
                </a:r>
              </a:p>
              <a:p>
                <a:pPr marL="5081" indent="0" algn="just">
                  <a:buNone/>
                </a:pPr>
                <a:endParaRPr lang="pt-BR" sz="2400" dirty="0"/>
              </a:p>
              <a:p>
                <a:pPr marL="5081" indent="0" algn="just">
                  <a:buNone/>
                </a:pPr>
                <a:r>
                  <a:rPr lang="pt-BR" sz="2400" dirty="0" err="1"/>
                  <a:t>Eq</a:t>
                </a:r>
                <a:r>
                  <a:rPr lang="pt-BR" sz="2400" dirty="0"/>
                  <a:t> (5) mostra que a função de regressão populacional (FRP),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, é uma função linear de </a:t>
                </a:r>
                <a:r>
                  <a:rPr lang="pt-BR" sz="2400" i="1" dirty="0"/>
                  <a:t>x</a:t>
                </a:r>
                <a:r>
                  <a:rPr lang="pt-BR" sz="2400" dirty="0"/>
                  <a:t>. Isso significa que o aumento em uma unidade em </a:t>
                </a:r>
                <a:r>
                  <a:rPr lang="pt-BR" sz="2400" i="1" dirty="0"/>
                  <a:t>x</a:t>
                </a:r>
                <a:r>
                  <a:rPr lang="pt-BR" sz="2400" dirty="0"/>
                  <a:t> faz com que o valor esperado de </a:t>
                </a:r>
                <a:r>
                  <a:rPr lang="pt-BR" sz="2400" i="1" dirty="0"/>
                  <a:t>y</a:t>
                </a:r>
                <a:r>
                  <a:rPr lang="pt-BR" sz="2400" dirty="0"/>
                  <a:t> varie na magnitude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. Para qualquer valor dado de </a:t>
                </a:r>
                <a:r>
                  <a:rPr lang="pt-BR" sz="2400" i="1" dirty="0"/>
                  <a:t>x</a:t>
                </a:r>
                <a:r>
                  <a:rPr lang="pt-BR" sz="2400" dirty="0"/>
                  <a:t>, a distribuição de </a:t>
                </a:r>
                <a:r>
                  <a:rPr lang="pt-BR" sz="2400" i="1" dirty="0"/>
                  <a:t>y</a:t>
                </a:r>
                <a:r>
                  <a:rPr lang="pt-BR" sz="2400" dirty="0"/>
                  <a:t> está centrada em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 como ilustrado na figura no próximo slide</a:t>
                </a:r>
              </a:p>
              <a:p>
                <a:pPr marL="5081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32922A3-F32D-4595-9748-047C08E6C2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95234"/>
                <a:ext cx="8229600" cy="5026803"/>
              </a:xfrm>
              <a:blipFill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58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5431A23-2A3D-4879-8AD3-809E7D3F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8DCD96-5B56-47F8-A0C2-7ADF46DA9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514350"/>
            <a:ext cx="72771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4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05447-9DCA-45C1-B2A0-2ED4290A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815A407-879E-47CA-BB9F-1A55B4A9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16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513E8B96-C66D-4949-809A-4FECBC63963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23315"/>
                <a:ext cx="8229600" cy="4944609"/>
              </a:xfrm>
            </p:spPr>
            <p:txBody>
              <a:bodyPr/>
              <a:lstStyle/>
              <a:p>
                <a:pPr marL="5081" indent="0" algn="just">
                  <a:buNone/>
                </a:pPr>
                <a:r>
                  <a:rPr lang="pt-BR" dirty="0"/>
                  <a:t>Quando (4) é verdadeira  é útil dividir y em dois componentes:</a:t>
                </a:r>
              </a:p>
              <a:p>
                <a:pPr marL="5081" indent="0" algn="just">
                  <a:buNone/>
                </a:pPr>
                <a:r>
                  <a:rPr lang="pt-BR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/>
                  <a:t>x, </a:t>
                </a:r>
                <a:r>
                  <a:rPr lang="pt-BR" dirty="0"/>
                  <a:t>algumas vezes chamada a parte sistemática de </a:t>
                </a:r>
                <a:r>
                  <a:rPr lang="pt-BR" i="1" dirty="0"/>
                  <a:t>y</a:t>
                </a:r>
                <a:r>
                  <a:rPr lang="pt-BR" dirty="0"/>
                  <a:t>, ou seja, a parte de </a:t>
                </a:r>
                <a:r>
                  <a:rPr lang="pt-BR" i="1" dirty="0"/>
                  <a:t>y</a:t>
                </a:r>
                <a:r>
                  <a:rPr lang="pt-BR" dirty="0"/>
                  <a:t> explicada por </a:t>
                </a:r>
                <a:r>
                  <a:rPr lang="pt-BR" i="1" dirty="0"/>
                  <a:t>x</a:t>
                </a:r>
              </a:p>
              <a:p>
                <a:pPr marL="5081" indent="0" algn="just">
                  <a:buNone/>
                </a:pPr>
                <a:r>
                  <a:rPr lang="pt-BR" dirty="0"/>
                  <a:t>2) </a:t>
                </a:r>
                <a:r>
                  <a:rPr lang="pt-BR" i="1" dirty="0"/>
                  <a:t>u</a:t>
                </a:r>
                <a:r>
                  <a:rPr lang="pt-BR" dirty="0"/>
                  <a:t>, chamada a parte não sistemática, ou a parte não explicada por </a:t>
                </a:r>
                <a:r>
                  <a:rPr lang="pt-BR" i="1" dirty="0"/>
                  <a:t>x</a:t>
                </a:r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513E8B96-C66D-4949-809A-4FECBC6396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23315"/>
                <a:ext cx="8229600" cy="4944609"/>
              </a:xfrm>
              <a:blipFill>
                <a:blip r:embed="rId2"/>
                <a:stretch>
                  <a:fillRect l="-1852" t="-123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51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6E2FFD7-46C3-432B-844A-CF01EF3C4C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sz="3600" dirty="0"/>
                  <a:t>Como estimar os 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3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3600" dirty="0"/>
                  <a:t>?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6E2FFD7-46C3-432B-844A-CF01EF3C4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31" b="-19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78FF94-DC1D-4A77-AF90-E9C2712D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17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792B7148-5D78-4E0A-9842-B14EC93292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64410"/>
                <a:ext cx="8229600" cy="4965158"/>
              </a:xfrm>
            </p:spPr>
            <p:txBody>
              <a:bodyPr/>
              <a:lstStyle/>
              <a:p>
                <a:pPr algn="just" rtl="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Necessário uma amostra da população</a:t>
                </a:r>
              </a:p>
              <a:p>
                <a:pPr algn="just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sz="2800" dirty="0"/>
                  <a:t> é uma amostra de tamanho n da população</a:t>
                </a:r>
              </a:p>
              <a:p>
                <a:pPr algn="just" rtl="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Como esses dados vem de (1) é possível escrever</a:t>
                </a:r>
              </a:p>
              <a:p>
                <a:pPr marL="5081" indent="0" algn="just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  <a:p>
                <a:pPr marL="5081" indent="0" algn="just" rtl="0">
                  <a:buNone/>
                </a:pPr>
                <a:r>
                  <a:rPr lang="pt-BR" sz="2800" dirty="0"/>
                  <a:t>para cada i</a:t>
                </a:r>
              </a:p>
              <a:p>
                <a:pPr marL="5081" indent="0" algn="just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 é o termo de erro para a observação i uma vez que ele contém todos os fatores, além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, que afetam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800" dirty="0"/>
              </a:p>
              <a:p>
                <a:pPr marL="5081" indent="0" algn="just" rtl="0">
                  <a:buNone/>
                </a:pPr>
                <a:endParaRPr lang="pt-BR" sz="2800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792B7148-5D78-4E0A-9842-B14EC9329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64410"/>
                <a:ext cx="8229600" cy="4965158"/>
              </a:xfrm>
              <a:blipFill>
                <a:blip r:embed="rId3"/>
                <a:stretch>
                  <a:fillRect l="-1852" t="-1227" r="-1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61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200" dirty="0"/>
              <a:t>Como usar os dados para obter as estimativas do intercepto e da inclinação?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8654"/>
                <a:ext cx="8229600" cy="488296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Usar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(3) e a implicação da hipótese (4) de que </a:t>
                </a:r>
                <a:r>
                  <a:rPr lang="pt-BR" i="1" dirty="0"/>
                  <a:t>u</a:t>
                </a:r>
                <a:r>
                  <a:rPr lang="pt-BR" dirty="0"/>
                  <a:t> é não correlacionado com </a:t>
                </a:r>
                <a:r>
                  <a:rPr lang="pt-BR" i="1" dirty="0"/>
                  <a:t>x </a:t>
                </a:r>
                <a:r>
                  <a:rPr lang="pt-BR" dirty="0"/>
                  <a:t>(ou que a covariância entre </a:t>
                </a:r>
                <a:r>
                  <a:rPr lang="pt-BR" i="1" dirty="0"/>
                  <a:t>u</a:t>
                </a:r>
                <a:r>
                  <a:rPr lang="pt-BR" dirty="0"/>
                  <a:t> e </a:t>
                </a:r>
                <a:r>
                  <a:rPr lang="pt-BR" i="1" dirty="0"/>
                  <a:t>x</a:t>
                </a:r>
                <a:r>
                  <a:rPr lang="pt-BR" dirty="0"/>
                  <a:t> é zero)</a:t>
                </a:r>
              </a:p>
              <a:p>
                <a:pPr marL="0" indent="0" algn="just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pt-BR" b="0" dirty="0"/>
                  <a:t>    (6)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𝑥𝑢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    (7)</a:t>
                </a:r>
              </a:p>
              <a:p>
                <a:pPr marL="0" indent="0" algn="just">
                  <a:buNone/>
                </a:pPr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sz="2000" b="0" dirty="0"/>
                  <a:t>Lembrando a hipótese é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(4)</a:t>
                </a: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8654"/>
                <a:ext cx="8229600" cy="4882964"/>
              </a:xfrm>
              <a:blipFill>
                <a:blip r:embed="rId2"/>
                <a:stretch>
                  <a:fillRect l="-1926" t="-125" r="-3037" b="-12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72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FA988-5F4D-435A-A85B-DE6C0509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5BF549C-1CE1-4852-B86D-464960D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19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EB5D432A-DE28-4375-9939-14EECE5C94E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541120"/>
                <a:ext cx="8229600" cy="4882964"/>
              </a:xfrm>
            </p:spPr>
            <p:txBody>
              <a:bodyPr/>
              <a:lstStyle/>
              <a:p>
                <a:r>
                  <a:rPr lang="pt-BR" dirty="0"/>
                  <a:t>Método dos momentos</a:t>
                </a:r>
              </a:p>
              <a:p>
                <a:r>
                  <a:rPr lang="pt-BR" dirty="0"/>
                  <a:t>Derivação feita no quadro</a:t>
                </a:r>
              </a:p>
              <a:p>
                <a:r>
                  <a:rPr lang="pt-BR" dirty="0"/>
                  <a:t>Resultado</a:t>
                </a:r>
              </a:p>
              <a:p>
                <a:pPr marL="508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/>
                  <a:t>       (8)</a:t>
                </a:r>
              </a:p>
              <a:p>
                <a:pPr marL="5081" indent="0">
                  <a:buNone/>
                </a:pPr>
                <a:endParaRPr lang="pt-BR" dirty="0"/>
              </a:p>
              <a:p>
                <a:pPr marL="508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pt-BR" dirty="0"/>
                  <a:t>     (9)</a:t>
                </a:r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EB5D432A-DE28-4375-9939-14EECE5C9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541120"/>
                <a:ext cx="8229600" cy="4882964"/>
              </a:xfrm>
              <a:blipFill>
                <a:blip r:embed="rId2"/>
                <a:stretch>
                  <a:fillRect l="-2222" t="-11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1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8E427-52A8-4BA9-8B78-0D8210A4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600" dirty="0"/>
              <a:t>Ingredientes básicos do modelo de regressão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3A79683-A7B2-441F-8D4C-D54782E0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767B8A-6D60-4DD9-A608-3D5D14B1C7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87708"/>
            <a:ext cx="8229600" cy="4931592"/>
          </a:xfrm>
        </p:spPr>
        <p:txBody>
          <a:bodyPr/>
          <a:lstStyle/>
          <a:p>
            <a:pPr marL="5081" indent="0" algn="just">
              <a:buNone/>
            </a:pPr>
            <a:r>
              <a:rPr lang="pt-BR" sz="4000" dirty="0"/>
              <a:t>y e x são duas variáveis representando alguma população e o interesse é “explicar y em termos de x” ou “estudar como y varia com variações em x”</a:t>
            </a:r>
          </a:p>
          <a:p>
            <a:pPr marL="508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145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B271-E65B-46F2-874D-A3920CA2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EEC1134-77B1-40DC-9F46-875DFD9E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20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0709F25-83A3-4347-9E9E-9178D25B17B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22635"/>
                <a:ext cx="8229600" cy="4937760"/>
              </a:xfrm>
            </p:spPr>
            <p:txBody>
              <a:bodyPr/>
              <a:lstStyle/>
              <a:p>
                <a:pPr algn="just"/>
                <a:r>
                  <a:rPr lang="pt-BR" dirty="0"/>
                  <a:t>Eq. (9) é simplesmente a covariância amostral entre </a:t>
                </a:r>
                <a:r>
                  <a:rPr lang="pt-BR" i="1" dirty="0"/>
                  <a:t>x</a:t>
                </a:r>
                <a:r>
                  <a:rPr lang="pt-BR" dirty="0"/>
                  <a:t> e </a:t>
                </a:r>
                <a:r>
                  <a:rPr lang="pt-BR" i="1" dirty="0"/>
                  <a:t>y</a:t>
                </a:r>
                <a:r>
                  <a:rPr lang="pt-BR" dirty="0"/>
                  <a:t> dividida pela variância amostral de </a:t>
                </a:r>
                <a:r>
                  <a:rPr lang="pt-BR" i="1" dirty="0"/>
                  <a:t>x</a:t>
                </a:r>
              </a:p>
              <a:p>
                <a:pPr algn="just"/>
                <a:r>
                  <a:rPr lang="pt-BR" dirty="0"/>
                  <a:t>Embora o método para obter (8) e (9) decorra de (4), o único requisito necessário para calcular as estimativas para uma amostra particular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&gt;0</a:t>
                </a:r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0709F25-83A3-4347-9E9E-9178D25B1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22635"/>
                <a:ext cx="8229600" cy="4937760"/>
              </a:xfrm>
              <a:blipFill>
                <a:blip r:embed="rId2"/>
                <a:stretch>
                  <a:fillRect l="-2222" t="-1111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2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688E2-88D3-4451-90FE-964F474A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2B0336-E7EA-4208-80FF-89B89684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21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99122C3A-8747-483F-8F36-A21C18A8C69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74690"/>
                <a:ext cx="8229600" cy="4934335"/>
              </a:xfrm>
            </p:spPr>
            <p:txBody>
              <a:bodyPr/>
              <a:lstStyle/>
              <a:p>
                <a:pPr algn="just"/>
                <a:r>
                  <a:rPr lang="pt-BR" sz="4000" dirty="0"/>
                  <a:t>As estimativas dadas em (8) e (9) são chamadas de estimativas de mínimos quadrados ordinários (MQO)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40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4000" dirty="0"/>
              </a:p>
              <a:p>
                <a:pPr algn="just"/>
                <a:r>
                  <a:rPr lang="pt-BR" sz="4000" dirty="0"/>
                  <a:t>Na próxima aula veremos porque</a:t>
                </a:r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99122C3A-8747-483F-8F36-A21C18A8C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74690"/>
                <a:ext cx="8229600" cy="4934335"/>
              </a:xfrm>
              <a:blipFill>
                <a:blip r:embed="rId2"/>
                <a:stretch>
                  <a:fillRect l="-2222" t="-618" r="-2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19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520572"/>
            <a:ext cx="8229600" cy="4934334"/>
          </a:xfrm>
        </p:spPr>
        <p:txBody>
          <a:bodyPr/>
          <a:lstStyle/>
          <a:p>
            <a:pPr algn="just"/>
            <a:r>
              <a:rPr lang="pt-BR" sz="3600" dirty="0"/>
              <a:t>y é a produção de soja e x é a quantidade de fertilizantes</a:t>
            </a:r>
          </a:p>
          <a:p>
            <a:pPr algn="just"/>
            <a:r>
              <a:rPr lang="pt-BR" sz="3600" dirty="0"/>
              <a:t>y é o salário-hora e x os anos de educação</a:t>
            </a:r>
          </a:p>
          <a:p>
            <a:pPr algn="just"/>
            <a:r>
              <a:rPr lang="pt-BR" sz="3600" dirty="0"/>
              <a:t>y é a taxa de criminalidade e x o número de policiais</a:t>
            </a:r>
          </a:p>
          <a:p>
            <a:pPr marL="5081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2065" y="304800"/>
            <a:ext cx="7796373" cy="1143000"/>
          </a:xfrm>
        </p:spPr>
        <p:txBody>
          <a:bodyPr/>
          <a:lstStyle/>
          <a:p>
            <a:pPr algn="just"/>
            <a:r>
              <a:rPr lang="pt-BR" sz="2800" dirty="0"/>
              <a:t>Questão: como nunca há uma relação exata entre duas variáveis, como considerar outros fatores que afetam 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69201"/>
                <a:ext cx="8229600" cy="4965158"/>
              </a:xfrm>
            </p:spPr>
            <p:txBody>
              <a:bodyPr>
                <a:normAutofit/>
              </a:bodyPr>
              <a:lstStyle/>
              <a:p>
                <a:pPr marL="5081" indent="0" algn="just">
                  <a:buNone/>
                </a:pPr>
                <a:r>
                  <a:rPr lang="pt-BR" dirty="0"/>
                  <a:t>Escrever</a:t>
                </a:r>
              </a:p>
              <a:p>
                <a:pPr marL="5081" indent="0" algn="just">
                  <a:buNone/>
                </a:pPr>
                <a:endParaRPr lang="pt-BR" dirty="0"/>
              </a:p>
              <a:p>
                <a:pPr marL="5081" indent="0" algn="just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     (1)</a:t>
                </a:r>
              </a:p>
              <a:p>
                <a:pPr marL="5081" indent="0" algn="just">
                  <a:buNone/>
                </a:pPr>
                <a:endParaRPr lang="pt-BR" dirty="0"/>
              </a:p>
              <a:p>
                <a:pPr marL="5081" indent="0" algn="just">
                  <a:buNone/>
                </a:pPr>
                <a:r>
                  <a:rPr lang="pt-BR" dirty="0"/>
                  <a:t>Eq. (1)  define o modelo de regressão linear simples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69201"/>
                <a:ext cx="8229600" cy="4965158"/>
              </a:xfrm>
              <a:blipFill>
                <a:blip r:embed="rId2"/>
                <a:stretch>
                  <a:fillRect l="-1852" t="-123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91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7861C-B3BA-4001-9E2A-637B326B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10" y="304800"/>
            <a:ext cx="7755276" cy="1143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ED3F4-BD19-439E-B7F4-2C5B4C59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D8806E-E6D5-4053-AFFA-F00192D25E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26051"/>
            <a:ext cx="8229600" cy="4924061"/>
          </a:xfrm>
        </p:spPr>
        <p:txBody>
          <a:bodyPr/>
          <a:lstStyle/>
          <a:p>
            <a:pPr marL="5081" indent="0" algn="just">
              <a:buNone/>
            </a:pPr>
            <a:r>
              <a:rPr lang="pt-BR" sz="3600" dirty="0"/>
              <a:t>y: variável dependente ou explicada</a:t>
            </a:r>
          </a:p>
          <a:p>
            <a:pPr marL="5081" indent="0" algn="just">
              <a:buNone/>
            </a:pPr>
            <a:r>
              <a:rPr lang="pt-BR" sz="3600" dirty="0"/>
              <a:t>x: variável independente ou explicativa</a:t>
            </a:r>
          </a:p>
          <a:p>
            <a:pPr marL="5081" indent="0" algn="just">
              <a:buNone/>
            </a:pPr>
            <a:r>
              <a:rPr lang="pt-BR" sz="3600" dirty="0"/>
              <a:t>u: termo de erro. Representa outros fatores, além de x, que afetam y. u representa o “não observado”</a:t>
            </a:r>
          </a:p>
        </p:txBody>
      </p:sp>
    </p:spTree>
    <p:extLst>
      <p:ext uri="{BB962C8B-B14F-4D97-AF65-F5344CB8AC3E}">
        <p14:creationId xmlns:p14="http://schemas.microsoft.com/office/powerpoint/2010/main" val="413243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30139"/>
            <a:ext cx="7772400" cy="1133578"/>
          </a:xfrm>
        </p:spPr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589068"/>
                <a:ext cx="8229600" cy="4937760"/>
              </a:xfrm>
            </p:spPr>
            <p:txBody>
              <a:bodyPr>
                <a:normAutofit/>
              </a:bodyPr>
              <a:lstStyle/>
              <a:p>
                <a:pPr marL="5081" indent="0" algn="just">
                  <a:buNone/>
                </a:pPr>
                <a:r>
                  <a:rPr lang="pt-BR" sz="2800" dirty="0"/>
                  <a:t>Eq. (1) trata ainda da relação funcional entre y e x. Se os outros fatores em u são mantidos fixos, de modo que a variação em u é zero (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=0),</m:t>
                    </m:r>
                  </m:oMath>
                </a14:m>
                <a:r>
                  <a:rPr lang="pt-BR" sz="2800" dirty="0"/>
                  <a:t> então x tem um efeito linear sobre y:</a:t>
                </a:r>
              </a:p>
              <a:p>
                <a:pPr marL="5081" indent="0" algn="just">
                  <a:buNone/>
                </a:pPr>
                <a:r>
                  <a:rPr lang="pt-BR" sz="2800" dirty="0"/>
                  <a:t>Se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sz="2800" dirty="0"/>
                  <a:t>=0       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800" dirty="0"/>
                  <a:t>     (2)</a:t>
                </a:r>
              </a:p>
              <a:p>
                <a:pPr marL="5081" indent="0" algn="just">
                  <a:buNone/>
                </a:pPr>
                <a:r>
                  <a:rPr lang="pt-BR" sz="2800" dirty="0"/>
                  <a:t>Assim, a variação em y é igual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/>
                  <a:t> multiplicado pela variação em x. Isso significa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/>
                  <a:t> é o parâmetro de inclinação da relação entre y e x, mantendo fixos os fatores em u</a:t>
                </a:r>
              </a:p>
              <a:p>
                <a:pPr marL="5081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3200" dirty="0"/>
                  <a:t> é o parâmetro de intercepto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589068"/>
                <a:ext cx="8229600" cy="4937760"/>
              </a:xfrm>
              <a:blipFill>
                <a:blip r:embed="rId2"/>
                <a:stretch>
                  <a:fillRect l="-1481" r="-1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61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Exemplo 1: produção de soja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7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551396"/>
                <a:ext cx="8229600" cy="4944609"/>
              </a:xfrm>
            </p:spPr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𝑝𝑟𝑜𝑑𝑢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𝑓𝑒𝑟𝑡𝑖𝑙𝑖𝑧𝑎𝑛𝑡𝑒𝑠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pt-BR" b="0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b="0" dirty="0"/>
                  <a:t>Termo u contém fatores como qualidade da terra e chuva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 mede o efeito dos fertilizantes sobre a produção, mantendo outros fatores fixos</a:t>
                </a:r>
              </a:p>
              <a:p>
                <a:pPr marL="0" indent="0" algn="just">
                  <a:buNone/>
                </a:pPr>
                <a:endParaRPr lang="pt-BR" b="0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8" name="Espaço Reservado para Conteúd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551396"/>
                <a:ext cx="8229600" cy="4944609"/>
              </a:xfrm>
              <a:blipFill>
                <a:blip r:embed="rId2"/>
                <a:stretch>
                  <a:fillRect l="-1926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9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56162"/>
            <a:ext cx="7772400" cy="1143000"/>
          </a:xfrm>
        </p:spPr>
        <p:txBody>
          <a:bodyPr/>
          <a:lstStyle/>
          <a:p>
            <a:r>
              <a:rPr lang="pt-BR" dirty="0"/>
              <a:t>Exemplo 2: salário-hora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2771"/>
                <a:ext cx="8229600" cy="4944608"/>
              </a:xfrm>
            </p:spPr>
            <p:txBody>
              <a:bodyPr>
                <a:normAutofit/>
              </a:bodyPr>
              <a:lstStyle/>
              <a:p>
                <a:pPr marL="5081" indent="0" algn="just">
                  <a:buNone/>
                </a:pPr>
                <a:r>
                  <a:rPr lang="pt-BR" i="1" dirty="0"/>
                  <a:t>salá</a:t>
                </a:r>
                <a:r>
                  <a:rPr lang="pt-BR" b="0" i="1" dirty="0"/>
                  <a:t>rio h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𝑒𝑑𝑢𝑐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pt-BR" b="0" dirty="0"/>
              </a:p>
              <a:p>
                <a:pPr marL="5081" indent="0" algn="just">
                  <a:buNone/>
                </a:pPr>
                <a:endParaRPr lang="pt-BR" dirty="0"/>
              </a:p>
              <a:p>
                <a:pPr marL="5081" indent="0" algn="just">
                  <a:buNone/>
                </a:pPr>
                <a:r>
                  <a:rPr lang="pt-BR" dirty="0"/>
                  <a:t>Termo de erro contém fatores como experiência da força de trabalho, gênero, raça, permanência com o empregador atual, aptidão, ética no trabalho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2771"/>
                <a:ext cx="8229600" cy="4944608"/>
              </a:xfrm>
              <a:blipFill>
                <a:blip r:embed="rId2"/>
                <a:stretch>
                  <a:fillRect l="-1852" t="-123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7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88089-2336-48E5-8C29-5956D0C8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401EB1A-695B-45C4-A089-B40D9C6E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FE2B-C99A-4407-AAEA-BD1358F13C92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46FF6-7E85-4C1C-A73D-63D8B9112B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77427"/>
            <a:ext cx="8229600" cy="4924061"/>
          </a:xfrm>
        </p:spPr>
        <p:txBody>
          <a:bodyPr/>
          <a:lstStyle/>
          <a:p>
            <a:pPr marL="5081" indent="0" algn="just">
              <a:buNone/>
            </a:pPr>
            <a:r>
              <a:rPr lang="pt-BR" sz="3600" dirty="0"/>
              <a:t>Linearidade de (1) implica que uma variação de uma unidade em x tem o mesmo efeito sobre y, independentemente do valor inicial de x</a:t>
            </a:r>
          </a:p>
          <a:p>
            <a:pPr marL="5081" indent="0" algn="just">
              <a:buNone/>
            </a:pPr>
            <a:endParaRPr lang="pt-BR" sz="3600" dirty="0"/>
          </a:p>
          <a:p>
            <a:pPr marL="5081" indent="0" algn="just">
              <a:buNone/>
            </a:pPr>
            <a:r>
              <a:rPr lang="pt-BR" sz="3600" dirty="0"/>
              <a:t>Esta hipótese é irrealista para muitas aplicações econômicas</a:t>
            </a:r>
          </a:p>
          <a:p>
            <a:pPr marL="5081" indent="0" algn="just">
              <a:buNone/>
            </a:pPr>
            <a:endParaRPr lang="pt-BR" sz="3600" dirty="0"/>
          </a:p>
          <a:p>
            <a:pPr marL="5081" indent="0" algn="just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74903631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1079</Words>
  <Application>Microsoft Office PowerPoint</Application>
  <PresentationFormat>Apresentação na tela (4:3)</PresentationFormat>
  <Paragraphs>101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Noto Sans Symbols</vt:lpstr>
      <vt:lpstr>Times New Roman</vt:lpstr>
      <vt:lpstr>1_Blueprint</vt:lpstr>
      <vt:lpstr>Regressão Simples</vt:lpstr>
      <vt:lpstr>Ingredientes básicos do modelo de regressão</vt:lpstr>
      <vt:lpstr>Exemplos</vt:lpstr>
      <vt:lpstr>Questão: como nunca há uma relação exata entre duas variáveis, como considerar outros fatores que afetam y?</vt:lpstr>
      <vt:lpstr>Apresentação do PowerPoint</vt:lpstr>
      <vt:lpstr>Apresentação do PowerPoint</vt:lpstr>
      <vt:lpstr>Exemplo 1: produção de soja</vt:lpstr>
      <vt:lpstr>Exemplo 2: salário-hora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estimar os parâmetros β_0 e β_1?</vt:lpstr>
      <vt:lpstr>Como usar os dados para obter as estimativas do intercepto e da inclinação?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RDD</dc:title>
  <dc:creator>Patricia M. Anderson</dc:creator>
  <cp:lastModifiedBy>Paulo Picchetti</cp:lastModifiedBy>
  <cp:revision>59</cp:revision>
  <dcterms:created xsi:type="dcterms:W3CDTF">1999-10-02T17:37:41Z</dcterms:created>
  <dcterms:modified xsi:type="dcterms:W3CDTF">2022-03-18T15:54:18Z</dcterms:modified>
</cp:coreProperties>
</file>