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notesViewPr>
    <p:cSldViewPr snapToGrid="0">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AE58FB-61A1-4CD7-94B1-FABE25AEDE55}" type="datetimeFigureOut">
              <a:rPr lang="zh-CN" altLang="en-US" smtClean="0"/>
              <a:t>2022/6/10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2EC9E-16A0-437D-BFAE-12F39993EBEE}" type="slidenum">
              <a:rPr lang="zh-CN" altLang="en-US" smtClean="0"/>
              <a:t>‹#›</a:t>
            </a:fld>
            <a:endParaRPr lang="zh-CN" altLang="en-US"/>
          </a:p>
        </p:txBody>
      </p:sp>
    </p:spTree>
    <p:extLst>
      <p:ext uri="{BB962C8B-B14F-4D97-AF65-F5344CB8AC3E}">
        <p14:creationId xmlns:p14="http://schemas.microsoft.com/office/powerpoint/2010/main" val="99149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The topic of my presentation today is about the endanger animal musk deer. It is national class I protected animals and now on the verge of extinction.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A62EC9E-16A0-437D-BFAE-12F39993EBEE}" type="slidenum">
              <a:rPr lang="zh-CN" altLang="en-US" smtClean="0"/>
              <a:t>1</a:t>
            </a:fld>
            <a:endParaRPr lang="zh-CN" altLang="en-US"/>
          </a:p>
        </p:txBody>
      </p:sp>
    </p:spTree>
    <p:extLst>
      <p:ext uri="{BB962C8B-B14F-4D97-AF65-F5344CB8AC3E}">
        <p14:creationId xmlns:p14="http://schemas.microsoft.com/office/powerpoint/2010/main" val="217532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First, I will introduce some data. Musk deer belongs to mammals. Their body length are </a:t>
            </a:r>
            <a:r>
              <a:rPr lang="en-US" altLang="zh-CN" sz="1800" kern="100">
                <a:effectLst/>
                <a:latin typeface="微软雅黑" panose="020B0503020204020204" pitchFamily="34" charset="-122"/>
                <a:ea typeface="等线" panose="02010600030101010101" pitchFamily="2" charset="-122"/>
                <a:cs typeface="Times New Roman" panose="02020603050405020304" pitchFamily="18" charset="0"/>
              </a:rPr>
              <a:t>about 70cm, </a:t>
            </a:r>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shoulder height are 47cm, and weight are about 7kg.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A62EC9E-16A0-437D-BFAE-12F39993EBEE}" type="slidenum">
              <a:rPr lang="zh-CN" altLang="en-US" smtClean="0"/>
              <a:t>2</a:t>
            </a:fld>
            <a:endParaRPr lang="zh-CN" altLang="en-US"/>
          </a:p>
        </p:txBody>
      </p:sp>
    </p:spTree>
    <p:extLst>
      <p:ext uri="{BB962C8B-B14F-4D97-AF65-F5344CB8AC3E}">
        <p14:creationId xmlns:p14="http://schemas.microsoft.com/office/powerpoint/2010/main" val="2304723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 Let me describe it. It's a deer, but it's not like a deer. Both male and female have no horns, the ears are long and upright, and the ends are slightly round. The male musk deer has developed canine teeth, long and thin limbs, and the hind limbs are longer than the forelimbs. The body hair is thick, hard, olive brown and the tail is short.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A62EC9E-16A0-437D-BFAE-12F39993EBEE}" type="slidenum">
              <a:rPr lang="zh-CN" altLang="en-US" smtClean="0"/>
              <a:t>3</a:t>
            </a:fld>
            <a:endParaRPr lang="zh-CN" altLang="en-US"/>
          </a:p>
        </p:txBody>
      </p:sp>
    </p:spTree>
    <p:extLst>
      <p:ext uri="{BB962C8B-B14F-4D97-AF65-F5344CB8AC3E}">
        <p14:creationId xmlns:p14="http://schemas.microsoft.com/office/powerpoint/2010/main" val="347888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Its life span is about 20 years, generally more than 20 years.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It eats moss, bamboo leaf, fern and aromatic leaf shots. So the main thing is the leaves.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A62EC9E-16A0-437D-BFAE-12F39993EBEE}" type="slidenum">
              <a:rPr lang="zh-CN" altLang="en-US" smtClean="0"/>
              <a:t>4</a:t>
            </a:fld>
            <a:endParaRPr lang="zh-CN" altLang="en-US"/>
          </a:p>
        </p:txBody>
      </p:sp>
    </p:spTree>
    <p:extLst>
      <p:ext uri="{BB962C8B-B14F-4D97-AF65-F5344CB8AC3E}">
        <p14:creationId xmlns:p14="http://schemas.microsoft.com/office/powerpoint/2010/main" val="63547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Finally,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musk deer is a typical mountain animal. It does not inhabit deep mountain forests. So it mainly lives in coniferous and broad-leaved mixed forest, and it is also suitable for living in coniferous forest and broad-leaved forest with poor canopy density. The habitat height can reach 2000 ~ 3800m, but it can survive in low altitude environment.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A62EC9E-16A0-437D-BFAE-12F39993EBEE}" type="slidenum">
              <a:rPr lang="zh-CN" altLang="en-US" smtClean="0"/>
              <a:t>5</a:t>
            </a:fld>
            <a:endParaRPr lang="zh-CN" altLang="en-US"/>
          </a:p>
        </p:txBody>
      </p:sp>
    </p:spTree>
    <p:extLst>
      <p:ext uri="{BB962C8B-B14F-4D97-AF65-F5344CB8AC3E}">
        <p14:creationId xmlns:p14="http://schemas.microsoft.com/office/powerpoint/2010/main" val="3522177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This is the source of the information.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A62EC9E-16A0-437D-BFAE-12F39993EBEE}" type="slidenum">
              <a:rPr lang="zh-CN" altLang="en-US" smtClean="0"/>
              <a:t>6</a:t>
            </a:fld>
            <a:endParaRPr lang="zh-CN" altLang="en-US"/>
          </a:p>
        </p:txBody>
      </p:sp>
    </p:spTree>
    <p:extLst>
      <p:ext uri="{BB962C8B-B14F-4D97-AF65-F5344CB8AC3E}">
        <p14:creationId xmlns:p14="http://schemas.microsoft.com/office/powerpoint/2010/main" val="3986679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Over the years, some people have hunted musk at will in order to obtain musk, resulting in a significant decline in the number of </a:t>
            </a:r>
            <a:r>
              <a:rPr lang="en-US" altLang="zh-CN" sz="1800" kern="100" dirty="0" err="1">
                <a:effectLst/>
                <a:latin typeface="微软雅黑" panose="020B0503020204020204" pitchFamily="34" charset="-122"/>
                <a:ea typeface="等线" panose="02010600030101010101" pitchFamily="2" charset="-122"/>
                <a:cs typeface="Times New Roman" panose="02020603050405020304" pitchFamily="18" charset="0"/>
              </a:rPr>
              <a:t>musks</a:t>
            </a:r>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 So I hope people will not destroy other natural creatures for their own interests.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A62EC9E-16A0-437D-BFAE-12F39993EBEE}" type="slidenum">
              <a:rPr lang="zh-CN" altLang="en-US" smtClean="0"/>
              <a:t>7</a:t>
            </a:fld>
            <a:endParaRPr lang="zh-CN" altLang="en-US"/>
          </a:p>
        </p:txBody>
      </p:sp>
    </p:spTree>
    <p:extLst>
      <p:ext uri="{BB962C8B-B14F-4D97-AF65-F5344CB8AC3E}">
        <p14:creationId xmlns:p14="http://schemas.microsoft.com/office/powerpoint/2010/main" val="2527331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B0DAB-F988-3956-DFD2-3A6B9BB84B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22463C-8792-0447-B320-7D4025A02C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FB0083-C144-A2AE-B1E5-2C1CCA225D0C}"/>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id="{69132086-E575-AD42-F02C-71805D0760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CF4DD5-FAFC-1A73-1E38-55B309E3552F}"/>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427303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528EC-EB3F-9DD3-D4D2-822272CBF80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DF6E92-A86A-3B8C-AD1C-BB3F736482C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BA8F3C-E9B0-2A69-4535-599B4F22C3CA}"/>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id="{E763E282-182D-7833-A15B-21DE46707F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A5106-F4A8-B485-7FD3-332E8447870D}"/>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1140670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F5D523-28F0-A321-8507-C025A205DE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B37AF7A-064E-6A67-2160-51141D71A7E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9C4E91-6B62-D48C-5C03-5A6AC77B2C22}"/>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id="{A4F61656-AB92-5D03-DFF7-2EFF12238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A6387A-8870-44C3-28FE-8B0EBEC697DE}"/>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222255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4C31D-EEEB-058D-BA05-354B1CC53E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61C8BC-9D0A-B3CD-C668-0FC37C5923C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ED8972-6DF2-6EE0-7E84-EEF4FD5C08DF}"/>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id="{E6D32E25-35D8-C534-7819-2C055F2D25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CE9340-1468-254D-986D-7D94B0294199}"/>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171654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A59D9-E054-1B38-E694-F12F6D1052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BCF124-E29E-6920-CECE-667086861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1E810-C734-2821-BD47-2A0427C3B262}"/>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id="{92817022-1B17-6E47-9B8D-882E935C4F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58F85A-6EC3-21BC-669D-A23B08C38758}"/>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271996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F5E4F-C39F-1FAF-79B3-2DD25192D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65A5FA-4FD0-D68B-4458-0E6281B24BF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450A39C-EDD4-B3A5-B623-75E4107A86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A3B69B-31FE-D25B-B503-A40E56EF5657}"/>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6" name="页脚占位符 5">
            <a:extLst>
              <a:ext uri="{FF2B5EF4-FFF2-40B4-BE49-F238E27FC236}">
                <a16:creationId xmlns:a16="http://schemas.microsoft.com/office/drawing/2014/main" id="{50C92A19-9DEE-F6C6-F33D-5F3611DBCA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86B632-EE18-0E6D-3817-C40FC00AAE29}"/>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47175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3C970-C1AD-8E79-94F4-B8EC6D57EB3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532689-41CE-EB37-40EA-99F75DB8E2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5BB04CC-751F-8C30-5B33-5A610650791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668585-32B3-5DCE-C1F7-D5AA3E7DF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372C96-B742-B3DE-F116-E3FBB7655EE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2A5A69-F4F1-EB3E-F270-27838FD3C7C7}"/>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8" name="页脚占位符 7">
            <a:extLst>
              <a:ext uri="{FF2B5EF4-FFF2-40B4-BE49-F238E27FC236}">
                <a16:creationId xmlns:a16="http://schemas.microsoft.com/office/drawing/2014/main" id="{F8882F79-03AA-E26A-A892-E14B830B3FB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052CD5-1DA1-2F29-158D-F5F060713A35}"/>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82012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9A7D-4B28-F908-09C0-5DB53EBB52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C6050D7-949B-CFD5-919A-FDAB2D79DF4B}"/>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4" name="页脚占位符 3">
            <a:extLst>
              <a:ext uri="{FF2B5EF4-FFF2-40B4-BE49-F238E27FC236}">
                <a16:creationId xmlns:a16="http://schemas.microsoft.com/office/drawing/2014/main" id="{055097CA-BEEF-6461-2FF0-B4CAC52BE6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B3B144-7828-584C-AE43-2D9366E3BDE5}"/>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267030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1E0306-F4D3-CA47-62BB-93DB40AEF4DB}"/>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3" name="页脚占位符 2">
            <a:extLst>
              <a:ext uri="{FF2B5EF4-FFF2-40B4-BE49-F238E27FC236}">
                <a16:creationId xmlns:a16="http://schemas.microsoft.com/office/drawing/2014/main" id="{4C612CD0-26E9-A635-52A1-333154328D9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C0B02D3-5F0E-A992-4F32-BC798EECC674}"/>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167837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4BFFD-ABDB-E55C-5E35-6087B61686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14EA68-76DA-9A29-5729-AF3F911DD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F26922-BF9C-4950-C2CE-3362DADA0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F97B0F-A900-DF1D-3CCD-8D8C92F455EE}"/>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6" name="页脚占位符 5">
            <a:extLst>
              <a:ext uri="{FF2B5EF4-FFF2-40B4-BE49-F238E27FC236}">
                <a16:creationId xmlns:a16="http://schemas.microsoft.com/office/drawing/2014/main" id="{BB85F63C-956D-6A2F-99BD-0371A8773D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05A207-5A1B-3900-9B49-2FB56F33CA15}"/>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10844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41188-9DB1-DAC9-CB3E-5ADBA390B4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68405E-AA91-1EBC-D736-48E1CD3B03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0447D6-632D-1BD9-0C9C-7C097F852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E127E8-32C5-9C0F-9C08-CFB1498C308A}"/>
              </a:ext>
            </a:extLst>
          </p:cNvPr>
          <p:cNvSpPr>
            <a:spLocks noGrp="1"/>
          </p:cNvSpPr>
          <p:nvPr>
            <p:ph type="dt" sz="half" idx="10"/>
          </p:nvPr>
        </p:nvSpPr>
        <p:spPr/>
        <p:txBody>
          <a:bodyPr/>
          <a:lstStyle/>
          <a:p>
            <a:fld id="{07DAD665-9804-465B-BFA8-CFA00DB17ACE}" type="datetimeFigureOut">
              <a:rPr lang="zh-CN" altLang="en-US" smtClean="0"/>
              <a:t>2022/6/10</a:t>
            </a:fld>
            <a:endParaRPr lang="zh-CN" altLang="en-US"/>
          </a:p>
        </p:txBody>
      </p:sp>
      <p:sp>
        <p:nvSpPr>
          <p:cNvPr id="6" name="页脚占位符 5">
            <a:extLst>
              <a:ext uri="{FF2B5EF4-FFF2-40B4-BE49-F238E27FC236}">
                <a16:creationId xmlns:a16="http://schemas.microsoft.com/office/drawing/2014/main" id="{A6F0B069-19D3-8A10-A572-2471360A9C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3F8E29-F006-09C0-203A-0895F5300217}"/>
              </a:ext>
            </a:extLst>
          </p:cNvPr>
          <p:cNvSpPr>
            <a:spLocks noGrp="1"/>
          </p:cNvSpPr>
          <p:nvPr>
            <p:ph type="sldNum" sz="quarter" idx="12"/>
          </p:nvPr>
        </p:nvSpPr>
        <p:spPr/>
        <p:txBody>
          <a:body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125711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804BE9-10FE-33A1-B389-BCC64A3A9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928E4F-C23E-9F5E-DE10-FCA81B9ED2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00C2EA-A434-80AC-9643-770275B43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AD665-9804-465B-BFA8-CFA00DB17ACE}"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id="{6AC1416C-1A70-E833-1021-9F8014831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A54AC4B-047D-715F-D77D-06347D99F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B58F7-19D6-4F28-BC74-3BB5C063F44D}" type="slidenum">
              <a:rPr lang="zh-CN" altLang="en-US" smtClean="0"/>
              <a:t>‹#›</a:t>
            </a:fld>
            <a:endParaRPr lang="zh-CN" altLang="en-US"/>
          </a:p>
        </p:txBody>
      </p:sp>
    </p:spTree>
    <p:extLst>
      <p:ext uri="{BB962C8B-B14F-4D97-AF65-F5344CB8AC3E}">
        <p14:creationId xmlns:p14="http://schemas.microsoft.com/office/powerpoint/2010/main" val="1335213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hyperlink" Target="https://tse1-mm.cn.bing.net/th/id/R-C.a6e16660054a8d2c69a8fe87a72ff144?rik=J4HOhk8dpPQqwA&amp;riu=http%3a%2f%2fpic1.arkoo.com%2fxingguo%2fpicture%2f41D5A24326B84317.jpg&amp;ehk=IFgSgnPZB7gmQFEBhSrpZIHf9%2fdFYGwBYlpEzk0U1U4%3d&amp;risl=&amp;pid=ImgRaw&amp;r=0" TargetMode="External"/><Relationship Id="rId3" Type="http://schemas.openxmlformats.org/officeDocument/2006/relationships/image" Target="../media/image2.jpg"/><Relationship Id="rId7" Type="http://schemas.openxmlformats.org/officeDocument/2006/relationships/hyperlink" Target="https://p1.ssl.qhmsg.com/t01ea251c787c6b5d91.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tse1-mm.cn.bing.net/th/id/R-C.e059272681dbf9d5019f7ac7a861f874?rik=rw2wCC4dBjH9rw&amp;riu=http%3a%2f%2fpic.baike.soso.com%2fp%2f20140327%2f20140327100031-1739202832.jpg&amp;ehk=l4NYVag%2bkAQNcRkO2Wmo0V0mmM%2fnOYCLWBCjkLAlv8k%3d&amp;risl=&amp;pid=ImgRaw&amp;r=0" TargetMode="External"/><Relationship Id="rId5" Type="http://schemas.openxmlformats.org/officeDocument/2006/relationships/hyperlink" Target="https://www.cleveland.com/resizer/5v3FZsQAQ1zLXstwoPyL8zURGrk=/1280x0/smart/advancelocal-adapter-image-uploads.s3.amazonaws.com/image.cleveland.com/home/cleve-media/width2048/img/akron/photo/musk-deer-fawnjpg-4de8e08bdea84057.jpg" TargetMode="External"/><Relationship Id="rId4" Type="http://schemas.openxmlformats.org/officeDocument/2006/relationships/hyperlink" Target="http://www.niubeiliang.com/cultural_show.aspx?id=216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F7A844E-7F94-E681-FAA9-CC08304876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标题 5">
            <a:extLst>
              <a:ext uri="{FF2B5EF4-FFF2-40B4-BE49-F238E27FC236}">
                <a16:creationId xmlns:a16="http://schemas.microsoft.com/office/drawing/2014/main" id="{A8AFFA5A-0D92-A888-48B4-AA0A21EFDE68}"/>
              </a:ext>
            </a:extLst>
          </p:cNvPr>
          <p:cNvSpPr>
            <a:spLocks noGrp="1"/>
          </p:cNvSpPr>
          <p:nvPr>
            <p:ph type="title"/>
          </p:nvPr>
        </p:nvSpPr>
        <p:spPr/>
        <p:txBody>
          <a:bodyPr>
            <a:normAutofit fontScale="90000"/>
          </a:bodyPr>
          <a:lstStyle/>
          <a:p>
            <a:pPr algn="ctr"/>
            <a:br>
              <a:rPr lang="en-US" altLang="zh-CN" sz="5400" dirty="0">
                <a:solidFill>
                  <a:srgbClr val="92D050"/>
                </a:solidFill>
                <a:latin typeface="Arial" panose="020B0604020202020204" pitchFamily="34" charset="0"/>
                <a:cs typeface="Arial" panose="020B0604020202020204" pitchFamily="34" charset="0"/>
              </a:rPr>
            </a:br>
            <a:r>
              <a:rPr lang="en-US" altLang="zh-CN" sz="5400" dirty="0">
                <a:solidFill>
                  <a:srgbClr val="FFFF00"/>
                </a:solidFill>
                <a:latin typeface="Arial" panose="020B0604020202020204" pitchFamily="34" charset="0"/>
                <a:cs typeface="Arial" panose="020B0604020202020204" pitchFamily="34" charset="0"/>
              </a:rPr>
              <a:t>Musk deer</a:t>
            </a:r>
            <a:endParaRPr lang="zh-CN" altLang="en-US" sz="5400" dirty="0">
              <a:solidFill>
                <a:srgbClr val="FFFF00"/>
              </a:solidFill>
              <a:latin typeface="Arial" panose="020B0604020202020204" pitchFamily="34" charset="0"/>
              <a:cs typeface="Arial" panose="020B0604020202020204" pitchFamily="34" charset="0"/>
            </a:endParaRPr>
          </a:p>
        </p:txBody>
      </p:sp>
      <p:sp>
        <p:nvSpPr>
          <p:cNvPr id="8" name="文本占位符 7">
            <a:extLst>
              <a:ext uri="{FF2B5EF4-FFF2-40B4-BE49-F238E27FC236}">
                <a16:creationId xmlns:a16="http://schemas.microsoft.com/office/drawing/2014/main" id="{6C8ABFE9-BE0A-01AF-8C33-C77433B9B404}"/>
              </a:ext>
            </a:extLst>
          </p:cNvPr>
          <p:cNvSpPr>
            <a:spLocks noGrp="1"/>
          </p:cNvSpPr>
          <p:nvPr>
            <p:ph idx="1"/>
          </p:nvPr>
        </p:nvSpPr>
        <p:spPr/>
        <p:txBody>
          <a:bodyPr/>
          <a:lstStyle/>
          <a:p>
            <a:endParaRPr lang="en-US" altLang="zh-CN" sz="3600" dirty="0">
              <a:solidFill>
                <a:schemeClr val="bg1"/>
              </a:solidFill>
              <a:latin typeface="Arial" panose="020B0604020202020204" pitchFamily="34" charset="0"/>
              <a:cs typeface="Arial" panose="020B0604020202020204" pitchFamily="34" charset="0"/>
            </a:endParaRPr>
          </a:p>
          <a:p>
            <a:endParaRPr lang="en-US" altLang="zh-CN" sz="3600" dirty="0">
              <a:solidFill>
                <a:schemeClr val="bg1"/>
              </a:solidFill>
              <a:latin typeface="Arial" panose="020B0604020202020204" pitchFamily="34" charset="0"/>
              <a:cs typeface="Arial" panose="020B0604020202020204" pitchFamily="34" charset="0"/>
            </a:endParaRPr>
          </a:p>
          <a:p>
            <a:r>
              <a:rPr lang="en-US" altLang="zh-CN" sz="3600" dirty="0">
                <a:solidFill>
                  <a:schemeClr val="bg1"/>
                </a:solidFill>
                <a:latin typeface="Arial" panose="020B0604020202020204" pitchFamily="34" charset="0"/>
                <a:cs typeface="Arial" panose="020B0604020202020204" pitchFamily="34" charset="0"/>
              </a:rPr>
              <a:t>National class I protected animals and now on the verge of extinction</a:t>
            </a:r>
            <a:r>
              <a:rPr lang="en-US" altLang="zh-CN" dirty="0">
                <a:solidFill>
                  <a:schemeClr val="bg1"/>
                </a:solidFill>
                <a:latin typeface="Arial" panose="020B0604020202020204" pitchFamily="34" charset="0"/>
                <a:cs typeface="Arial" panose="020B0604020202020204" pitchFamily="34" charset="0"/>
              </a:rPr>
              <a:t>.</a:t>
            </a:r>
            <a:endParaRPr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94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雪山">
            <a:extLst>
              <a:ext uri="{FF2B5EF4-FFF2-40B4-BE49-F238E27FC236}">
                <a16:creationId xmlns:a16="http://schemas.microsoft.com/office/drawing/2014/main" id="{BF7A844E-7F94-E681-FAA9-CC0830487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90323" cy="6858000"/>
          </a:xfrm>
          <a:prstGeom prst="rect">
            <a:avLst/>
          </a:prstGeom>
        </p:spPr>
      </p:pic>
      <p:sp>
        <p:nvSpPr>
          <p:cNvPr id="4" name="标题 3">
            <a:extLst>
              <a:ext uri="{FF2B5EF4-FFF2-40B4-BE49-F238E27FC236}">
                <a16:creationId xmlns:a16="http://schemas.microsoft.com/office/drawing/2014/main" id="{BAC4F4CC-1CA6-C786-BF89-69687B2C71D4}"/>
              </a:ext>
            </a:extLst>
          </p:cNvPr>
          <p:cNvSpPr>
            <a:spLocks noGrp="1"/>
          </p:cNvSpPr>
          <p:nvPr>
            <p:ph type="title"/>
          </p:nvPr>
        </p:nvSpPr>
        <p:spPr/>
        <p:txBody>
          <a:bodyPr/>
          <a:lstStyle/>
          <a:p>
            <a:r>
              <a:rPr lang="en-US" altLang="zh-CN" dirty="0">
                <a:solidFill>
                  <a:schemeClr val="bg1"/>
                </a:solidFill>
                <a:latin typeface="Arial" panose="020B0604020202020204" pitchFamily="34" charset="0"/>
                <a:cs typeface="Arial" panose="020B0604020202020204" pitchFamily="34" charset="0"/>
              </a:rPr>
              <a:t>Mammal </a:t>
            </a:r>
            <a:endParaRPr lang="zh-CN" altLang="en-US" dirty="0">
              <a:solidFill>
                <a:schemeClr val="bg1"/>
              </a:solidFill>
              <a:latin typeface="Arial" panose="020B0604020202020204" pitchFamily="34" charset="0"/>
              <a:cs typeface="Arial" panose="020B0604020202020204" pitchFamily="34" charset="0"/>
            </a:endParaRPr>
          </a:p>
        </p:txBody>
      </p:sp>
      <p:sp>
        <p:nvSpPr>
          <p:cNvPr id="7" name="文本占位符 6">
            <a:extLst>
              <a:ext uri="{FF2B5EF4-FFF2-40B4-BE49-F238E27FC236}">
                <a16:creationId xmlns:a16="http://schemas.microsoft.com/office/drawing/2014/main" id="{CB1F8776-F913-BA5E-B20E-4FA68D84D528}"/>
              </a:ext>
            </a:extLst>
          </p:cNvPr>
          <p:cNvSpPr>
            <a:spLocks noGrp="1"/>
          </p:cNvSpPr>
          <p:nvPr>
            <p:ph type="body" sz="half" idx="2"/>
          </p:nvPr>
        </p:nvSpPr>
        <p:spPr/>
        <p:txBody>
          <a:bodyPr>
            <a:normAutofit/>
          </a:bodyPr>
          <a:lstStyle/>
          <a:p>
            <a:endParaRPr lang="en-US" altLang="zh-CN" sz="3200" dirty="0">
              <a:solidFill>
                <a:schemeClr val="bg1">
                  <a:lumMod val="95000"/>
                </a:schemeClr>
              </a:solidFill>
              <a:latin typeface="Arial" panose="020B0604020202020204" pitchFamily="34" charset="0"/>
              <a:cs typeface="Arial" panose="020B0604020202020204" pitchFamily="34" charset="0"/>
            </a:endParaRPr>
          </a:p>
          <a:p>
            <a:r>
              <a:rPr lang="en-US" altLang="zh-CN" sz="3200" dirty="0">
                <a:solidFill>
                  <a:schemeClr val="bg1">
                    <a:lumMod val="95000"/>
                  </a:schemeClr>
                </a:solidFill>
                <a:latin typeface="Arial" panose="020B0604020202020204" pitchFamily="34" charset="0"/>
                <a:cs typeface="Arial" panose="020B0604020202020204" pitchFamily="34" charset="0"/>
              </a:rPr>
              <a:t>Body length about 70cm, shoulder height 47cm.</a:t>
            </a:r>
          </a:p>
          <a:p>
            <a:endParaRPr lang="en-US" altLang="zh-CN" sz="3200" dirty="0">
              <a:solidFill>
                <a:schemeClr val="bg1">
                  <a:lumMod val="95000"/>
                </a:schemeClr>
              </a:solidFill>
              <a:latin typeface="Arial" panose="020B0604020202020204" pitchFamily="34" charset="0"/>
              <a:cs typeface="Arial" panose="020B0604020202020204" pitchFamily="34" charset="0"/>
            </a:endParaRPr>
          </a:p>
          <a:p>
            <a:r>
              <a:rPr lang="en-US" altLang="zh-CN" sz="3200" dirty="0">
                <a:solidFill>
                  <a:schemeClr val="bg1">
                    <a:lumMod val="95000"/>
                  </a:schemeClr>
                </a:solidFill>
                <a:latin typeface="Arial" panose="020B0604020202020204" pitchFamily="34" charset="0"/>
                <a:cs typeface="Arial" panose="020B0604020202020204" pitchFamily="34" charset="0"/>
              </a:rPr>
              <a:t>Weight: about 7kg.</a:t>
            </a:r>
            <a:endParaRPr lang="zh-CN" altLang="en-US" sz="3200" dirty="0">
              <a:solidFill>
                <a:schemeClr val="bg1">
                  <a:lumMod val="95000"/>
                </a:schemeClr>
              </a:solidFill>
              <a:latin typeface="Arial" panose="020B0604020202020204" pitchFamily="34" charset="0"/>
              <a:cs typeface="Arial" panose="020B0604020202020204" pitchFamily="34" charset="0"/>
            </a:endParaRPr>
          </a:p>
        </p:txBody>
      </p:sp>
      <p:pic>
        <p:nvPicPr>
          <p:cNvPr id="3074" name="Picture 2" descr="See the source image">
            <a:extLst>
              <a:ext uri="{FF2B5EF4-FFF2-40B4-BE49-F238E27FC236}">
                <a16:creationId xmlns:a16="http://schemas.microsoft.com/office/drawing/2014/main" id="{FB800223-5C74-B4F0-1938-3772AA318FF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641554" y="987425"/>
            <a:ext cx="5255467"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96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74"/>
                                        </p:tgtEl>
                                        <p:attrNameLst>
                                          <p:attrName>style.visibility</p:attrName>
                                        </p:attrNameLst>
                                      </p:cBhvr>
                                      <p:to>
                                        <p:strVal val="visible"/>
                                      </p:to>
                                    </p:set>
                                    <p:anim calcmode="lin" valueType="num">
                                      <p:cBhvr additive="base">
                                        <p:cTn id="26" dur="500" fill="hold"/>
                                        <p:tgtEl>
                                          <p:spTgt spid="3074"/>
                                        </p:tgtEl>
                                        <p:attrNameLst>
                                          <p:attrName>ppt_x</p:attrName>
                                        </p:attrNameLst>
                                      </p:cBhvr>
                                      <p:tavLst>
                                        <p:tav tm="0">
                                          <p:val>
                                            <p:strVal val="#ppt_x"/>
                                          </p:val>
                                        </p:tav>
                                        <p:tav tm="100000">
                                          <p:val>
                                            <p:strVal val="#ppt_x"/>
                                          </p:val>
                                        </p:tav>
                                      </p:tavLst>
                                    </p:anim>
                                    <p:anim calcmode="lin" valueType="num">
                                      <p:cBhvr additive="base">
                                        <p:cTn id="27"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雪山">
            <a:extLst>
              <a:ext uri="{FF2B5EF4-FFF2-40B4-BE49-F238E27FC236}">
                <a16:creationId xmlns:a16="http://schemas.microsoft.com/office/drawing/2014/main" id="{BF7A844E-7F94-E681-FAA9-CC0830487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90323" cy="6858000"/>
          </a:xfrm>
          <a:prstGeom prst="rect">
            <a:avLst/>
          </a:prstGeom>
        </p:spPr>
      </p:pic>
      <p:sp>
        <p:nvSpPr>
          <p:cNvPr id="4" name="标题 3">
            <a:extLst>
              <a:ext uri="{FF2B5EF4-FFF2-40B4-BE49-F238E27FC236}">
                <a16:creationId xmlns:a16="http://schemas.microsoft.com/office/drawing/2014/main" id="{E44AB515-7F58-0901-1481-7764183AABA2}"/>
              </a:ext>
            </a:extLst>
          </p:cNvPr>
          <p:cNvSpPr>
            <a:spLocks noGrp="1"/>
          </p:cNvSpPr>
          <p:nvPr>
            <p:ph type="title"/>
          </p:nvPr>
        </p:nvSpPr>
        <p:spPr/>
        <p:txBody>
          <a:bodyPr>
            <a:normAutofit/>
          </a:bodyPr>
          <a:lstStyle/>
          <a:p>
            <a:r>
              <a:rPr lang="en-US" altLang="zh-CN" sz="4800" dirty="0">
                <a:solidFill>
                  <a:srgbClr val="92D050"/>
                </a:solidFill>
                <a:latin typeface="Arial" panose="020B0604020202020204" pitchFamily="34" charset="0"/>
                <a:cs typeface="Arial" panose="020B0604020202020204" pitchFamily="34" charset="0"/>
              </a:rPr>
              <a:t>Description</a:t>
            </a:r>
            <a:endParaRPr lang="zh-CN" altLang="en-US" sz="4800" dirty="0">
              <a:solidFill>
                <a:srgbClr val="92D050"/>
              </a:solidFill>
              <a:latin typeface="Arial" panose="020B0604020202020204" pitchFamily="34" charset="0"/>
              <a:cs typeface="Arial" panose="020B0604020202020204" pitchFamily="34" charset="0"/>
            </a:endParaRPr>
          </a:p>
        </p:txBody>
      </p:sp>
      <p:sp>
        <p:nvSpPr>
          <p:cNvPr id="6" name="图片占位符 5">
            <a:extLst>
              <a:ext uri="{FF2B5EF4-FFF2-40B4-BE49-F238E27FC236}">
                <a16:creationId xmlns:a16="http://schemas.microsoft.com/office/drawing/2014/main" id="{A832A1B5-7CB1-F173-E9BA-9F527D7D9CAB}"/>
              </a:ext>
            </a:extLst>
          </p:cNvPr>
          <p:cNvSpPr>
            <a:spLocks noGrp="1"/>
          </p:cNvSpPr>
          <p:nvPr>
            <p:ph type="pic" idx="1"/>
          </p:nvPr>
        </p:nvSpPr>
        <p:spPr/>
      </p:sp>
      <p:sp>
        <p:nvSpPr>
          <p:cNvPr id="7" name="文本占位符 6">
            <a:extLst>
              <a:ext uri="{FF2B5EF4-FFF2-40B4-BE49-F238E27FC236}">
                <a16:creationId xmlns:a16="http://schemas.microsoft.com/office/drawing/2014/main" id="{71341B83-1FD8-3E1F-A3E6-3B4CC5C00206}"/>
              </a:ext>
            </a:extLst>
          </p:cNvPr>
          <p:cNvSpPr>
            <a:spLocks noGrp="1"/>
          </p:cNvSpPr>
          <p:nvPr>
            <p:ph type="body" sz="half" idx="2"/>
          </p:nvPr>
        </p:nvSpPr>
        <p:spPr/>
        <p:txBody>
          <a:bodyPr>
            <a:noAutofit/>
          </a:bodyPr>
          <a:lstStyle/>
          <a:p>
            <a:r>
              <a:rPr lang="en-US" altLang="zh-CN" sz="2800" dirty="0">
                <a:solidFill>
                  <a:schemeClr val="bg1"/>
                </a:solidFill>
                <a:latin typeface="Arial" panose="020B0604020202020204" pitchFamily="34" charset="0"/>
                <a:cs typeface="Arial" panose="020B0604020202020204" pitchFamily="34" charset="0"/>
              </a:rPr>
              <a:t>It has no angle, long and upright ears, and the ends are slightly round. The limbs are long and thin, and the hind limbs are longer than the forelimbs. The body hair is thick and hard</a:t>
            </a:r>
            <a:r>
              <a:rPr lang="zh-CN" altLang="en-US" sz="2800" dirty="0">
                <a:solidFill>
                  <a:schemeClr val="bg1"/>
                </a:solidFill>
                <a:latin typeface="Arial" panose="020B0604020202020204" pitchFamily="34" charset="0"/>
                <a:cs typeface="Arial" panose="020B0604020202020204" pitchFamily="34" charset="0"/>
              </a:rPr>
              <a:t>，</a:t>
            </a:r>
            <a:r>
              <a:rPr lang="en-US" altLang="zh-CN" sz="2800" dirty="0">
                <a:solidFill>
                  <a:schemeClr val="bg1"/>
                </a:solidFill>
                <a:latin typeface="Arial" panose="020B0604020202020204" pitchFamily="34" charset="0"/>
                <a:cs typeface="Arial" panose="020B0604020202020204" pitchFamily="34" charset="0"/>
              </a:rPr>
              <a:t>olive brown, and the tail is short.</a:t>
            </a:r>
            <a:endParaRPr lang="zh-CN" altLang="en-US" sz="2800" dirty="0">
              <a:solidFill>
                <a:schemeClr val="bg1"/>
              </a:solidFill>
              <a:latin typeface="Arial" panose="020B0604020202020204" pitchFamily="34" charset="0"/>
              <a:cs typeface="Arial" panose="020B0604020202020204" pitchFamily="34" charset="0"/>
            </a:endParaRPr>
          </a:p>
        </p:txBody>
      </p:sp>
      <p:pic>
        <p:nvPicPr>
          <p:cNvPr id="4098" name="Picture 2" descr="查看源图像">
            <a:extLst>
              <a:ext uri="{FF2B5EF4-FFF2-40B4-BE49-F238E27FC236}">
                <a16:creationId xmlns:a16="http://schemas.microsoft.com/office/drawing/2014/main" id="{D8DC187B-D391-A44E-B766-2C8C6D89D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0012" y="1052513"/>
            <a:ext cx="61722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61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 calcmode="lin" valueType="num">
                                      <p:cBhvr additive="base">
                                        <p:cTn id="20" dur="500" fill="hold"/>
                                        <p:tgtEl>
                                          <p:spTgt spid="4098"/>
                                        </p:tgtEl>
                                        <p:attrNameLst>
                                          <p:attrName>ppt_x</p:attrName>
                                        </p:attrNameLst>
                                      </p:cBhvr>
                                      <p:tavLst>
                                        <p:tav tm="0">
                                          <p:val>
                                            <p:strVal val="#ppt_x"/>
                                          </p:val>
                                        </p:tav>
                                        <p:tav tm="100000">
                                          <p:val>
                                            <p:strVal val="#ppt_x"/>
                                          </p:val>
                                        </p:tav>
                                      </p:tavLst>
                                    </p:anim>
                                    <p:anim calcmode="lin" valueType="num">
                                      <p:cBhvr additive="base">
                                        <p:cTn id="2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雪山">
            <a:extLst>
              <a:ext uri="{FF2B5EF4-FFF2-40B4-BE49-F238E27FC236}">
                <a16:creationId xmlns:a16="http://schemas.microsoft.com/office/drawing/2014/main" id="{BF7A844E-7F94-E681-FAA9-CC0830487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63"/>
            <a:ext cx="12290323" cy="6858000"/>
          </a:xfrm>
          <a:prstGeom prst="rect">
            <a:avLst/>
          </a:prstGeom>
        </p:spPr>
      </p:pic>
      <p:sp>
        <p:nvSpPr>
          <p:cNvPr id="4" name="标题 3">
            <a:extLst>
              <a:ext uri="{FF2B5EF4-FFF2-40B4-BE49-F238E27FC236}">
                <a16:creationId xmlns:a16="http://schemas.microsoft.com/office/drawing/2014/main" id="{3B46D1C6-CB3B-D13B-E30F-1F32304A512F}"/>
              </a:ext>
            </a:extLst>
          </p:cNvPr>
          <p:cNvSpPr>
            <a:spLocks noGrp="1"/>
          </p:cNvSpPr>
          <p:nvPr>
            <p:ph type="title"/>
          </p:nvPr>
        </p:nvSpPr>
        <p:spPr/>
        <p:txBody>
          <a:bodyPr/>
          <a:lstStyle/>
          <a:p>
            <a:r>
              <a:rPr lang="en-US" altLang="zh-CN" dirty="0">
                <a:solidFill>
                  <a:schemeClr val="bg1"/>
                </a:solidFill>
                <a:latin typeface="Arial" panose="020B0604020202020204" pitchFamily="34" charset="0"/>
                <a:cs typeface="Arial" panose="020B0604020202020204" pitchFamily="34" charset="0"/>
              </a:rPr>
              <a:t>Lifespan: 20 years.</a:t>
            </a:r>
            <a:endParaRPr lang="zh-CN" altLang="en-US" dirty="0">
              <a:solidFill>
                <a:schemeClr val="bg1"/>
              </a:solidFill>
              <a:latin typeface="Arial" panose="020B0604020202020204" pitchFamily="34" charset="0"/>
              <a:cs typeface="Arial" panose="020B0604020202020204" pitchFamily="34" charset="0"/>
            </a:endParaRPr>
          </a:p>
        </p:txBody>
      </p:sp>
      <p:sp>
        <p:nvSpPr>
          <p:cNvPr id="7" name="文本占位符 6">
            <a:extLst>
              <a:ext uri="{FF2B5EF4-FFF2-40B4-BE49-F238E27FC236}">
                <a16:creationId xmlns:a16="http://schemas.microsoft.com/office/drawing/2014/main" id="{3B9F5025-0F39-D66E-B192-4EF4C0BD3DE5}"/>
              </a:ext>
            </a:extLst>
          </p:cNvPr>
          <p:cNvSpPr>
            <a:spLocks noGrp="1"/>
          </p:cNvSpPr>
          <p:nvPr>
            <p:ph type="body" sz="half" idx="2"/>
          </p:nvPr>
        </p:nvSpPr>
        <p:spPr/>
        <p:txBody>
          <a:bodyPr/>
          <a:lstStyle/>
          <a:p>
            <a:endParaRPr lang="en-US" altLang="zh-CN" dirty="0"/>
          </a:p>
          <a:p>
            <a:endParaRPr lang="en-US" altLang="zh-CN" sz="3200" dirty="0">
              <a:solidFill>
                <a:schemeClr val="bg1"/>
              </a:solidFill>
              <a:latin typeface="Arial" panose="020B0604020202020204" pitchFamily="34" charset="0"/>
              <a:cs typeface="Arial" panose="020B0604020202020204" pitchFamily="34" charset="0"/>
            </a:endParaRPr>
          </a:p>
          <a:p>
            <a:pPr algn="ctr"/>
            <a:r>
              <a:rPr lang="en-US" altLang="zh-CN" sz="3200" dirty="0">
                <a:solidFill>
                  <a:schemeClr val="bg1"/>
                </a:solidFill>
                <a:latin typeface="Arial" panose="020B0604020202020204" pitchFamily="34" charset="0"/>
                <a:cs typeface="Arial" panose="020B0604020202020204" pitchFamily="34" charset="0"/>
              </a:rPr>
              <a:t>Diet: moss, bamboo,             leaf, fern and    aromatic leaf.</a:t>
            </a:r>
            <a:endParaRPr lang="zh-CN" altLang="en-US" sz="3200" dirty="0">
              <a:solidFill>
                <a:schemeClr val="bg1"/>
              </a:solidFill>
              <a:latin typeface="Arial" panose="020B0604020202020204" pitchFamily="34" charset="0"/>
              <a:cs typeface="Arial" panose="020B0604020202020204" pitchFamily="34" charset="0"/>
            </a:endParaRPr>
          </a:p>
        </p:txBody>
      </p:sp>
      <p:pic>
        <p:nvPicPr>
          <p:cNvPr id="5122" name="Picture 2" descr="查看源图像">
            <a:extLst>
              <a:ext uri="{FF2B5EF4-FFF2-40B4-BE49-F238E27FC236}">
                <a16:creationId xmlns:a16="http://schemas.microsoft.com/office/drawing/2014/main" id="{1CA3301B-B725-FFAB-CD57-EFCF0691A296}"/>
              </a:ext>
            </a:extLst>
          </p:cNvPr>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l="5943" r="5943"/>
          <a:stretch>
            <a:fillRect/>
          </a:stretch>
        </p:blipFill>
        <p:spPr bwMode="auto">
          <a:xfrm>
            <a:off x="5180012" y="992187"/>
            <a:ext cx="61722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0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barn(inVertical)">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wheel(1)">
                                      <p:cBhvr>
                                        <p:cTn id="19"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雪山">
            <a:extLst>
              <a:ext uri="{FF2B5EF4-FFF2-40B4-BE49-F238E27FC236}">
                <a16:creationId xmlns:a16="http://schemas.microsoft.com/office/drawing/2014/main" id="{BF7A844E-7F94-E681-FAA9-CC0830487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90323" cy="6858000"/>
          </a:xfrm>
          <a:prstGeom prst="rect">
            <a:avLst/>
          </a:prstGeom>
        </p:spPr>
      </p:pic>
      <p:sp>
        <p:nvSpPr>
          <p:cNvPr id="4" name="标题 3">
            <a:extLst>
              <a:ext uri="{FF2B5EF4-FFF2-40B4-BE49-F238E27FC236}">
                <a16:creationId xmlns:a16="http://schemas.microsoft.com/office/drawing/2014/main" id="{75C651BC-4276-F12E-39E0-DECCCEE2D718}"/>
              </a:ext>
            </a:extLst>
          </p:cNvPr>
          <p:cNvSpPr>
            <a:spLocks noGrp="1"/>
          </p:cNvSpPr>
          <p:nvPr>
            <p:ph type="title"/>
          </p:nvPr>
        </p:nvSpPr>
        <p:spPr/>
        <p:txBody>
          <a:bodyPr>
            <a:normAutofit/>
          </a:bodyPr>
          <a:lstStyle/>
          <a:p>
            <a:r>
              <a:rPr lang="en-US" altLang="zh-CN" sz="4400" dirty="0">
                <a:solidFill>
                  <a:srgbClr val="92D050"/>
                </a:solidFill>
                <a:latin typeface="Arial" panose="020B0604020202020204" pitchFamily="34" charset="0"/>
                <a:cs typeface="Arial" panose="020B0604020202020204" pitchFamily="34" charset="0"/>
              </a:rPr>
              <a:t>Habitat</a:t>
            </a:r>
            <a:endParaRPr lang="zh-CN" altLang="en-US" sz="4400" dirty="0">
              <a:solidFill>
                <a:srgbClr val="92D050"/>
              </a:solidFill>
              <a:latin typeface="Arial" panose="020B0604020202020204" pitchFamily="34" charset="0"/>
              <a:cs typeface="Arial" panose="020B0604020202020204" pitchFamily="34" charset="0"/>
            </a:endParaRPr>
          </a:p>
        </p:txBody>
      </p:sp>
      <p:sp>
        <p:nvSpPr>
          <p:cNvPr id="7" name="文本占位符 6">
            <a:extLst>
              <a:ext uri="{FF2B5EF4-FFF2-40B4-BE49-F238E27FC236}">
                <a16:creationId xmlns:a16="http://schemas.microsoft.com/office/drawing/2014/main" id="{D4549436-E8F2-9F15-67F2-A6331033012E}"/>
              </a:ext>
            </a:extLst>
          </p:cNvPr>
          <p:cNvSpPr>
            <a:spLocks noGrp="1"/>
          </p:cNvSpPr>
          <p:nvPr>
            <p:ph type="body" sz="half" idx="2"/>
          </p:nvPr>
        </p:nvSpPr>
        <p:spPr/>
        <p:txBody>
          <a:bodyPr>
            <a:normAutofit/>
          </a:bodyPr>
          <a:lstStyle/>
          <a:p>
            <a:r>
              <a:rPr lang="en-US" altLang="zh-CN" sz="3600" dirty="0">
                <a:solidFill>
                  <a:schemeClr val="bg1"/>
                </a:solidFill>
                <a:latin typeface="Arial" panose="020B0604020202020204" pitchFamily="34" charset="0"/>
                <a:cs typeface="Arial" panose="020B0604020202020204" pitchFamily="34" charset="0"/>
              </a:rPr>
              <a:t>Mainly lives in coniferous and broad-leaved mixed forest.</a:t>
            </a:r>
            <a:endParaRPr lang="zh-CN" altLang="en-US" sz="3600" dirty="0">
              <a:solidFill>
                <a:schemeClr val="bg1"/>
              </a:solidFill>
              <a:latin typeface="Arial" panose="020B0604020202020204" pitchFamily="34" charset="0"/>
              <a:cs typeface="Arial" panose="020B0604020202020204" pitchFamily="34" charset="0"/>
            </a:endParaRPr>
          </a:p>
        </p:txBody>
      </p:sp>
      <p:pic>
        <p:nvPicPr>
          <p:cNvPr id="6146" name="Picture 2" descr="查看源图像">
            <a:extLst>
              <a:ext uri="{FF2B5EF4-FFF2-40B4-BE49-F238E27FC236}">
                <a16:creationId xmlns:a16="http://schemas.microsoft.com/office/drawing/2014/main" id="{890092CA-90B8-51EF-17B3-1106C1D7AE5D}"/>
              </a:ext>
            </a:extLst>
          </p:cNvPr>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l="7766" r="7766"/>
          <a:stretch>
            <a:fillRect/>
          </a:stretch>
        </p:blipFill>
        <p:spPr bwMode="auto">
          <a:xfrm>
            <a:off x="5180012" y="995363"/>
            <a:ext cx="61722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39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heel(1)">
                                      <p:cBhvr>
                                        <p:cTn id="1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雪山">
            <a:extLst>
              <a:ext uri="{FF2B5EF4-FFF2-40B4-BE49-F238E27FC236}">
                <a16:creationId xmlns:a16="http://schemas.microsoft.com/office/drawing/2014/main" id="{BF7A844E-7F94-E681-FAA9-CC0830487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90323" cy="6858000"/>
          </a:xfrm>
          <a:prstGeom prst="rect">
            <a:avLst/>
          </a:prstGeom>
        </p:spPr>
      </p:pic>
      <p:sp>
        <p:nvSpPr>
          <p:cNvPr id="7" name="标题 6">
            <a:extLst>
              <a:ext uri="{FF2B5EF4-FFF2-40B4-BE49-F238E27FC236}">
                <a16:creationId xmlns:a16="http://schemas.microsoft.com/office/drawing/2014/main" id="{D186E6F7-EDBF-3B03-9D58-9E19BDE04F37}"/>
              </a:ext>
            </a:extLst>
          </p:cNvPr>
          <p:cNvSpPr>
            <a:spLocks noGrp="1"/>
          </p:cNvSpPr>
          <p:nvPr>
            <p:ph type="title"/>
          </p:nvPr>
        </p:nvSpPr>
        <p:spPr/>
        <p:txBody>
          <a:bodyPr/>
          <a:lstStyle/>
          <a:p>
            <a:pPr algn="ctr"/>
            <a:r>
              <a:rPr lang="en-US" altLang="zh-CN" dirty="0">
                <a:solidFill>
                  <a:schemeClr val="bg1"/>
                </a:solidFill>
                <a:latin typeface="Arial" panose="020B0604020202020204" pitchFamily="34" charset="0"/>
                <a:cs typeface="Arial" panose="020B0604020202020204" pitchFamily="34" charset="0"/>
              </a:rPr>
              <a:t>Reference</a:t>
            </a:r>
            <a:endParaRPr lang="zh-CN" altLang="en-US" dirty="0">
              <a:solidFill>
                <a:schemeClr val="bg1"/>
              </a:solidFill>
              <a:latin typeface="Arial" panose="020B0604020202020204" pitchFamily="34" charset="0"/>
              <a:cs typeface="Arial" panose="020B0604020202020204" pitchFamily="34" charset="0"/>
            </a:endParaRPr>
          </a:p>
        </p:txBody>
      </p:sp>
      <p:sp>
        <p:nvSpPr>
          <p:cNvPr id="9" name="内容占位符 8">
            <a:extLst>
              <a:ext uri="{FF2B5EF4-FFF2-40B4-BE49-F238E27FC236}">
                <a16:creationId xmlns:a16="http://schemas.microsoft.com/office/drawing/2014/main" id="{58F8FBC0-55AF-151E-569D-D1EA5E122199}"/>
              </a:ext>
            </a:extLst>
          </p:cNvPr>
          <p:cNvSpPr>
            <a:spLocks noGrp="1"/>
          </p:cNvSpPr>
          <p:nvPr>
            <p:ph idx="1"/>
          </p:nvPr>
        </p:nvSpPr>
        <p:spPr>
          <a:xfrm>
            <a:off x="838200" y="1514168"/>
            <a:ext cx="10515600" cy="4662795"/>
          </a:xfrm>
        </p:spPr>
        <p:txBody>
          <a:bodyPr>
            <a:normAutofit fontScale="47500" lnSpcReduction="20000"/>
          </a:bodyPr>
          <a:lstStyle/>
          <a:p>
            <a:endParaRPr lang="en-US" altLang="zh-CN" sz="1600" dirty="0">
              <a:solidFill>
                <a:schemeClr val="bg1"/>
              </a:solidFill>
              <a:latin typeface="Arial" panose="020B0604020202020204" pitchFamily="34" charset="0"/>
              <a:cs typeface="Arial" panose="020B0604020202020204" pitchFamily="34" charset="0"/>
            </a:endParaRP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2900" dirty="0">
                <a:solidFill>
                  <a:schemeClr val="bg1"/>
                </a:solidFill>
                <a:latin typeface="Arial" panose="020B0604020202020204" pitchFamily="34" charset="0"/>
                <a:cs typeface="Arial" panose="020B0604020202020204" pitchFamily="34" charset="0"/>
              </a:rPr>
              <a:t>Source</a:t>
            </a:r>
            <a:r>
              <a:rPr lang="zh-CN" altLang="en-US" sz="2900" dirty="0">
                <a:solidFill>
                  <a:schemeClr val="bg1"/>
                </a:solidFill>
                <a:latin typeface="Arial" panose="020B0604020202020204" pitchFamily="34" charset="0"/>
                <a:cs typeface="Arial" panose="020B0604020202020204" pitchFamily="34" charset="0"/>
              </a:rPr>
              <a:t>  </a:t>
            </a:r>
            <a:r>
              <a:rPr lang="zh-CN" altLang="zh-CN" sz="2900" dirty="0">
                <a:effectLst/>
                <a:ea typeface="微软雅黑" panose="020B0503020204020204" pitchFamily="34" charset="-122"/>
                <a:cs typeface="Times New Roman" panose="02020603050405020304" pitchFamily="18" charset="0"/>
              </a:rPr>
              <a:t> </a:t>
            </a:r>
            <a:r>
              <a:rPr lang="en-US" altLang="zh-CN" sz="2900" u="sng" dirty="0">
                <a:solidFill>
                  <a:srgbClr val="0563C1"/>
                </a:solidFill>
                <a:effectLst/>
                <a:latin typeface="Roboto" panose="02000000000000000000" pitchFamily="2" charset="0"/>
                <a:ea typeface="等线" panose="02010600030101010101" pitchFamily="2" charset="-122"/>
                <a:cs typeface="Times New Roman" panose="02020603050405020304" pitchFamily="18" charset="0"/>
                <a:hlinkClick r:id="rId4"/>
              </a:rPr>
              <a:t>www.niubeiliang.com/cultural_show.aspx?id=2160</a:t>
            </a:r>
            <a:endParaRPr lang="en-US" altLang="zh-CN" sz="2900" dirty="0">
              <a:solidFill>
                <a:schemeClr val="bg1"/>
              </a:solidFill>
              <a:latin typeface="Arial" panose="020B0604020202020204" pitchFamily="34" charset="0"/>
              <a:cs typeface="Arial" panose="020B0604020202020204" pitchFamily="34" charset="0"/>
            </a:endParaRPr>
          </a:p>
          <a:p>
            <a:r>
              <a:rPr lang="en-US" altLang="zh-CN" sz="2900" dirty="0">
                <a:solidFill>
                  <a:schemeClr val="bg1"/>
                </a:solidFill>
                <a:latin typeface="Arial" panose="020B0604020202020204" pitchFamily="34" charset="0"/>
                <a:cs typeface="Arial" panose="020B0604020202020204" pitchFamily="34" charset="0"/>
              </a:rPr>
              <a:t>P1: https://tse1-mm.cn.bing.net/th/id/R-C.6d4d92d8415832c7633e0eb450167b60?rik=0RO53wtxzy5tvQ&amp;riu=http%3a%2f%2fimg.fotocommunity.com%2freh-im-wald-bei-braemar-0d7fffe0-781c-4e0f-a8c4-e87f67e6d281.jpg%3fheight%3d1080&amp;ehk=J%2b85%2f2gmgPrAdvMMABgngnM8aVtxvwq7tmnNzSd%2fmsk%3d&amp;risl=&amp;pid=ImgRaw&amp;r=0</a:t>
            </a:r>
          </a:p>
          <a:p>
            <a:r>
              <a:rPr lang="en-US" altLang="zh-CN" sz="2900" dirty="0">
                <a:solidFill>
                  <a:schemeClr val="bg1"/>
                </a:solidFill>
                <a:latin typeface="Arial" panose="020B0604020202020204" pitchFamily="34" charset="0"/>
                <a:cs typeface="Arial" panose="020B0604020202020204" pitchFamily="34" charset="0"/>
              </a:rPr>
              <a:t>P2: </a:t>
            </a:r>
            <a:r>
              <a:rPr lang="en-US" altLang="zh-CN" sz="2900" dirty="0">
                <a:solidFill>
                  <a:schemeClr val="bg1"/>
                </a:solidFill>
                <a:latin typeface="Arial" panose="020B0604020202020204" pitchFamily="34" charset="0"/>
                <a:cs typeface="Arial" panose="020B0604020202020204" pitchFamily="34" charset="0"/>
                <a:hlinkClick r:id="rId5"/>
              </a:rPr>
              <a:t>https://www.cleveland.com/resizer/5v3FZsQAQ1zLXstwoPyL8zURGrk=/1280x0/smart/advancelocal-adapter-image-uploads.s3.amazonaws.com/image.cleveland.com/home/cleve-media/width2048/img/akron/photo/musk-deer-fawnjpg-4de8e08bdea84057.jpg</a:t>
            </a:r>
            <a:endParaRPr lang="en-US" altLang="zh-CN" sz="2900" dirty="0">
              <a:solidFill>
                <a:schemeClr val="bg1"/>
              </a:solidFill>
              <a:latin typeface="Arial" panose="020B0604020202020204" pitchFamily="34" charset="0"/>
              <a:cs typeface="Arial" panose="020B0604020202020204" pitchFamily="34" charset="0"/>
            </a:endParaRPr>
          </a:p>
          <a:p>
            <a:r>
              <a:rPr lang="en-US" altLang="zh-CN" sz="2900" dirty="0">
                <a:solidFill>
                  <a:schemeClr val="bg1"/>
                </a:solidFill>
                <a:latin typeface="Arial" panose="020B0604020202020204" pitchFamily="34" charset="0"/>
                <a:cs typeface="Arial" panose="020B0604020202020204" pitchFamily="34" charset="0"/>
              </a:rPr>
              <a:t>P3: </a:t>
            </a:r>
            <a:r>
              <a:rPr lang="en-US" altLang="zh-CN" sz="2900" dirty="0">
                <a:solidFill>
                  <a:schemeClr val="bg1"/>
                </a:solidFill>
                <a:latin typeface="Arial" panose="020B0604020202020204" pitchFamily="34" charset="0"/>
                <a:cs typeface="Arial" panose="020B0604020202020204" pitchFamily="34" charset="0"/>
                <a:hlinkClick r:id="rId6"/>
              </a:rPr>
              <a:t>https://tse1-mm.cn.bing.net/th/id/R-C.e059272681dbf9d5019f7ac7a861f874?rik=rw2wCC4dBjH9rw&amp;riu=http%3a%2f%2fpic.baike.soso.com%2fp%2f20140327%2f20140327100031-1739202832.jpg&amp;ehk=l4NYVag%2bkAQNcRkO2Wmo0V0mmM%2fnOYCLWBCjkLAlv8k%3d&amp;risl=&amp;pid=ImgRaw&amp;r=0</a:t>
            </a:r>
            <a:endParaRPr lang="en-US" altLang="zh-CN" sz="2900" dirty="0">
              <a:solidFill>
                <a:schemeClr val="bg1"/>
              </a:solidFill>
              <a:latin typeface="Arial" panose="020B0604020202020204" pitchFamily="34" charset="0"/>
              <a:cs typeface="Arial" panose="020B0604020202020204" pitchFamily="34" charset="0"/>
            </a:endParaRPr>
          </a:p>
          <a:p>
            <a:endParaRPr lang="en-US" altLang="zh-CN" sz="2900" dirty="0">
              <a:solidFill>
                <a:schemeClr val="bg1"/>
              </a:solidFill>
              <a:latin typeface="Arial" panose="020B0604020202020204" pitchFamily="34" charset="0"/>
              <a:cs typeface="Arial" panose="020B0604020202020204" pitchFamily="34" charset="0"/>
            </a:endParaRPr>
          </a:p>
          <a:p>
            <a:r>
              <a:rPr lang="en-US" altLang="zh-CN" sz="2900" dirty="0">
                <a:solidFill>
                  <a:schemeClr val="bg1"/>
                </a:solidFill>
                <a:latin typeface="Arial" panose="020B0604020202020204" pitchFamily="34" charset="0"/>
                <a:cs typeface="Arial" panose="020B0604020202020204" pitchFamily="34" charset="0"/>
              </a:rPr>
              <a:t>P4: </a:t>
            </a:r>
            <a:r>
              <a:rPr lang="en-US" altLang="zh-CN" sz="2900" dirty="0">
                <a:solidFill>
                  <a:schemeClr val="bg1"/>
                </a:solidFill>
                <a:latin typeface="Arial" panose="020B0604020202020204" pitchFamily="34" charset="0"/>
                <a:cs typeface="Arial" panose="020B0604020202020204" pitchFamily="34" charset="0"/>
                <a:hlinkClick r:id="rId7"/>
              </a:rPr>
              <a:t>https://p1.ssl.qhmsg.com/t01ea251c787c6b5d91.jpg</a:t>
            </a:r>
            <a:endParaRPr lang="en-US" altLang="zh-CN" sz="2900" dirty="0">
              <a:solidFill>
                <a:schemeClr val="bg1"/>
              </a:solidFill>
              <a:latin typeface="Arial" panose="020B0604020202020204" pitchFamily="34" charset="0"/>
              <a:cs typeface="Arial" panose="020B0604020202020204" pitchFamily="34" charset="0"/>
            </a:endParaRPr>
          </a:p>
          <a:p>
            <a:endParaRPr lang="en-US" altLang="zh-CN" sz="2900" dirty="0">
              <a:solidFill>
                <a:schemeClr val="bg1"/>
              </a:solidFill>
              <a:latin typeface="Arial" panose="020B0604020202020204" pitchFamily="34" charset="0"/>
              <a:cs typeface="Arial" panose="020B0604020202020204" pitchFamily="34" charset="0"/>
            </a:endParaRPr>
          </a:p>
          <a:p>
            <a:r>
              <a:rPr lang="en-US" altLang="zh-CN" sz="2900" dirty="0">
                <a:solidFill>
                  <a:schemeClr val="bg1"/>
                </a:solidFill>
                <a:latin typeface="Arial" panose="020B0604020202020204" pitchFamily="34" charset="0"/>
                <a:cs typeface="Arial" panose="020B0604020202020204" pitchFamily="34" charset="0"/>
              </a:rPr>
              <a:t>P5: </a:t>
            </a:r>
            <a:r>
              <a:rPr lang="en-US" altLang="zh-CN" sz="2900" dirty="0">
                <a:solidFill>
                  <a:schemeClr val="bg1"/>
                </a:solidFill>
                <a:latin typeface="Arial" panose="020B0604020202020204" pitchFamily="34" charset="0"/>
                <a:cs typeface="Arial" panose="020B0604020202020204" pitchFamily="34" charset="0"/>
                <a:hlinkClick r:id="rId8"/>
              </a:rPr>
              <a:t>https://tse1-mm.cn.bing.net/th/id/R-C.a6e16660054a8d2c69a8fe87a72ff144?rik=J4HOhk8dpPQqwA&amp;riu=http%3a%2f%2fpic1.arkoo.com%2fxingguo%2fpicture%2f41D5A24326B84317.jpg&amp;ehk=IFgSgnPZB7gmQFEBhSrpZIHf9%2fdFYGwBYlpEzk0U1U4%3d&amp;risl=&amp;pid=ImgRaw&amp;r</a:t>
            </a:r>
            <a:r>
              <a:rPr lang="en-US" altLang="zh-CN" sz="2900">
                <a:solidFill>
                  <a:schemeClr val="bg1"/>
                </a:solidFill>
                <a:latin typeface="Arial" panose="020B0604020202020204" pitchFamily="34" charset="0"/>
                <a:cs typeface="Arial" panose="020B0604020202020204" pitchFamily="34" charset="0"/>
                <a:hlinkClick r:id="rId8"/>
              </a:rPr>
              <a:t>=0</a:t>
            </a:r>
            <a:endParaRPr lang="en-US" altLang="zh-CN" sz="2900" dirty="0">
              <a:solidFill>
                <a:schemeClr val="bg1"/>
              </a:solidFill>
              <a:latin typeface="Arial" panose="020B0604020202020204" pitchFamily="34" charset="0"/>
              <a:cs typeface="Arial" panose="020B0604020202020204" pitchFamily="34" charset="0"/>
            </a:endParaRPr>
          </a:p>
          <a:p>
            <a:pPr marL="0" indent="0">
              <a:buNone/>
            </a:pPr>
            <a:r>
              <a:rPr lang="en-US" altLang="zh-CN" sz="1600" dirty="0">
                <a:solidFill>
                  <a:schemeClr val="bg1"/>
                </a:solidFill>
                <a:latin typeface="Arial" panose="020B0604020202020204" pitchFamily="34" charset="0"/>
                <a:cs typeface="Arial" panose="020B0604020202020204" pitchFamily="34" charset="0"/>
              </a:rPr>
              <a:t> </a:t>
            </a:r>
          </a:p>
          <a:p>
            <a:endParaRPr lang="zh-CN" alt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02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雪山">
            <a:extLst>
              <a:ext uri="{FF2B5EF4-FFF2-40B4-BE49-F238E27FC236}">
                <a16:creationId xmlns:a16="http://schemas.microsoft.com/office/drawing/2014/main" id="{BF7A844E-7F94-E681-FAA9-CC0830487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90323" cy="6858000"/>
          </a:xfrm>
          <a:prstGeom prst="rect">
            <a:avLst/>
          </a:prstGeom>
        </p:spPr>
      </p:pic>
      <p:sp>
        <p:nvSpPr>
          <p:cNvPr id="2" name="标题 1">
            <a:extLst>
              <a:ext uri="{FF2B5EF4-FFF2-40B4-BE49-F238E27FC236}">
                <a16:creationId xmlns:a16="http://schemas.microsoft.com/office/drawing/2014/main" id="{9EAE26EE-276B-F4E1-2B23-E81182B9E393}"/>
              </a:ext>
            </a:extLst>
          </p:cNvPr>
          <p:cNvSpPr>
            <a:spLocks noGrp="1"/>
          </p:cNvSpPr>
          <p:nvPr>
            <p:ph type="ctrTitle"/>
          </p:nvPr>
        </p:nvSpPr>
        <p:spPr/>
        <p:txBody>
          <a:bodyPr>
            <a:normAutofit/>
          </a:bodyPr>
          <a:lstStyle/>
          <a:p>
            <a:r>
              <a:rPr lang="en-US" altLang="zh-CN" sz="9600" dirty="0">
                <a:solidFill>
                  <a:schemeClr val="accent4"/>
                </a:solidFill>
                <a:latin typeface="Arial" panose="020B0604020202020204" pitchFamily="34" charset="0"/>
                <a:cs typeface="Arial" panose="020B0604020202020204" pitchFamily="34" charset="0"/>
              </a:rPr>
              <a:t>Thanks to watch</a:t>
            </a:r>
            <a:endParaRPr lang="zh-CN" altLang="en-US" sz="9600" dirty="0">
              <a:solidFill>
                <a:schemeClr val="accent4"/>
              </a:solidFill>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F94F169D-E890-747E-23C0-072911970F0F}"/>
              </a:ext>
            </a:extLst>
          </p:cNvPr>
          <p:cNvSpPr>
            <a:spLocks noGrp="1"/>
          </p:cNvSpPr>
          <p:nvPr>
            <p:ph type="subTitle" idx="1"/>
          </p:nvPr>
        </p:nvSpPr>
        <p:spPr/>
        <p:txBody>
          <a:bodyPr/>
          <a:lstStyle/>
          <a:p>
            <a:endParaRPr lang="zh-CN" altLang="en-US"/>
          </a:p>
        </p:txBody>
      </p:sp>
      <p:pic>
        <p:nvPicPr>
          <p:cNvPr id="8" name="图片 13">
            <a:extLst>
              <a:ext uri="{FF2B5EF4-FFF2-40B4-BE49-F238E27FC236}">
                <a16:creationId xmlns:a16="http://schemas.microsoft.com/office/drawing/2014/main" id="{BD70A7FE-DCB1-DC0F-EE31-742F307367A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7897" y="3602037"/>
            <a:ext cx="7266038" cy="1992517"/>
          </a:xfrm>
          <a:prstGeom prst="rect">
            <a:avLst/>
          </a:prstGeom>
          <a:solidFill>
            <a:srgbClr val="FFD860"/>
          </a:solidFill>
          <a:ln w="88900" cap="sq">
            <a:gradFill flip="none" rotWithShape="1">
              <a:gsLst>
                <a:gs pos="100000">
                  <a:schemeClr val="bg1">
                    <a:lumMod val="85000"/>
                  </a:schemeClr>
                </a:gs>
                <a:gs pos="0">
                  <a:schemeClr val="bg1"/>
                </a:gs>
              </a:gsLst>
              <a:lin ang="2700000" scaled="1"/>
              <a:tileRect/>
            </a:gra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4463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684</Words>
  <Application>Microsoft Office PowerPoint</Application>
  <PresentationFormat>宽屏</PresentationFormat>
  <Paragraphs>47</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微软雅黑</vt:lpstr>
      <vt:lpstr>Arial</vt:lpstr>
      <vt:lpstr>Roboto</vt:lpstr>
      <vt:lpstr>Office 主题​​</vt:lpstr>
      <vt:lpstr> Musk deer</vt:lpstr>
      <vt:lpstr>Mammal </vt:lpstr>
      <vt:lpstr>Description</vt:lpstr>
      <vt:lpstr>Lifespan: 20 years.</vt:lpstr>
      <vt:lpstr>Habitat</vt:lpstr>
      <vt:lpstr>Reference</vt:lpstr>
      <vt:lpstr>Thanks to watch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Musk deer</dc:title>
  <dc:creator>许 腾</dc:creator>
  <cp:lastModifiedBy>许 腾</cp:lastModifiedBy>
  <cp:revision>7</cp:revision>
  <dcterms:created xsi:type="dcterms:W3CDTF">2022-06-07T08:23:09Z</dcterms:created>
  <dcterms:modified xsi:type="dcterms:W3CDTF">2022-06-10T04:13:22Z</dcterms:modified>
</cp:coreProperties>
</file>