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58" r:id="rId4"/>
    <p:sldId id="257" r:id="rId5"/>
    <p:sldId id="260" r:id="rId6"/>
    <p:sldId id="261" r:id="rId7"/>
    <p:sldId id="262" r:id="rId8"/>
    <p:sldId id="263" r:id="rId9"/>
    <p:sldId id="264" r:id="rId10"/>
    <p:sldId id="275" r:id="rId11"/>
    <p:sldId id="265" r:id="rId12"/>
    <p:sldId id="274" r:id="rId13"/>
    <p:sldId id="268" r:id="rId14"/>
    <p:sldId id="266"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varScale="1">
        <p:scale>
          <a:sx n="73" d="100"/>
          <a:sy n="73" d="100"/>
        </p:scale>
        <p:origin x="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Article Distribution</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Sheet1!$A$2:$A$7</c:f>
              <c:strCache>
                <c:ptCount val="6"/>
                <c:pt idx="0">
                  <c:v>Traders Nexus or Hoarding</c:v>
                </c:pt>
                <c:pt idx="1">
                  <c:v>Not Stated</c:v>
                </c:pt>
                <c:pt idx="2">
                  <c:v>Unseasonal Rainfall</c:v>
                </c:pt>
                <c:pt idx="3">
                  <c:v>Low Production</c:v>
                </c:pt>
                <c:pt idx="4">
                  <c:v>Low Supply</c:v>
                </c:pt>
                <c:pt idx="5">
                  <c:v>Other</c:v>
                </c:pt>
              </c:strCache>
            </c:strRef>
          </c:cat>
          <c:val>
            <c:numRef>
              <c:f>Sheet1!$B$2:$B$7</c:f>
              <c:numCache>
                <c:formatCode>General</c:formatCode>
                <c:ptCount val="6"/>
                <c:pt idx="0">
                  <c:v>33</c:v>
                </c:pt>
                <c:pt idx="1">
                  <c:v>18</c:v>
                </c:pt>
                <c:pt idx="2">
                  <c:v>10</c:v>
                </c:pt>
                <c:pt idx="3">
                  <c:v>13</c:v>
                </c:pt>
                <c:pt idx="4">
                  <c:v>21</c:v>
                </c:pt>
                <c:pt idx="5">
                  <c:v>9</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smtClean="0"/>
              <a:t>Retail vs Average Retail</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Matched</c:v>
                </c:pt>
              </c:strCache>
            </c:strRef>
          </c:tx>
          <c:spPr>
            <a:solidFill>
              <a:schemeClr val="accent1"/>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Sheet1!$B$2:$B$7</c:f>
              <c:numCache>
                <c:formatCode>General</c:formatCode>
                <c:ptCount val="6"/>
                <c:pt idx="0">
                  <c:v>21</c:v>
                </c:pt>
                <c:pt idx="1">
                  <c:v>6</c:v>
                </c:pt>
                <c:pt idx="2">
                  <c:v>3</c:v>
                </c:pt>
                <c:pt idx="3">
                  <c:v>4</c:v>
                </c:pt>
                <c:pt idx="4">
                  <c:v>17</c:v>
                </c:pt>
                <c:pt idx="5">
                  <c:v>3</c:v>
                </c:pt>
              </c:numCache>
            </c:numRef>
          </c:val>
        </c:ser>
        <c:ser>
          <c:idx val="1"/>
          <c:order val="1"/>
          <c:tx>
            <c:strRef>
              <c:f>Sheet1!$C$1</c:f>
              <c:strCache>
                <c:ptCount val="1"/>
                <c:pt idx="0">
                  <c:v>Not Matched</c:v>
                </c:pt>
              </c:strCache>
            </c:strRef>
          </c:tx>
          <c:spPr>
            <a:solidFill>
              <a:schemeClr val="accent2"/>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Sheet1!$C$2:$C$7</c:f>
              <c:numCache>
                <c:formatCode>General</c:formatCode>
                <c:ptCount val="6"/>
                <c:pt idx="0">
                  <c:v>12</c:v>
                </c:pt>
                <c:pt idx="1">
                  <c:v>12</c:v>
                </c:pt>
                <c:pt idx="2">
                  <c:v>7</c:v>
                </c:pt>
                <c:pt idx="3">
                  <c:v>9</c:v>
                </c:pt>
                <c:pt idx="4">
                  <c:v>4</c:v>
                </c:pt>
                <c:pt idx="5">
                  <c:v>6</c:v>
                </c:pt>
              </c:numCache>
            </c:numRef>
          </c:val>
        </c:ser>
        <c:dLbls>
          <c:showLegendKey val="0"/>
          <c:showVal val="0"/>
          <c:showCatName val="0"/>
          <c:showSerName val="0"/>
          <c:showPercent val="0"/>
          <c:showBubbleSize val="0"/>
        </c:dLbls>
        <c:gapWidth val="150"/>
        <c:overlap val="100"/>
        <c:axId val="1771974272"/>
        <c:axId val="1771975904"/>
      </c:barChart>
      <c:catAx>
        <c:axId val="177197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71975904"/>
        <c:crosses val="autoZero"/>
        <c:auto val="1"/>
        <c:lblAlgn val="ctr"/>
        <c:lblOffset val="100"/>
        <c:noMultiLvlLbl val="0"/>
      </c:catAx>
      <c:valAx>
        <c:axId val="1771975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719742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smtClean="0"/>
              <a:t>Retail vs Arrival</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Matched</c:v>
                </c:pt>
              </c:strCache>
            </c:strRef>
          </c:tx>
          <c:spPr>
            <a:solidFill>
              <a:schemeClr val="accent1"/>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Sheet1!$B$2:$B$7</c:f>
              <c:numCache>
                <c:formatCode>General</c:formatCode>
                <c:ptCount val="6"/>
                <c:pt idx="0">
                  <c:v>24</c:v>
                </c:pt>
                <c:pt idx="1">
                  <c:v>7</c:v>
                </c:pt>
                <c:pt idx="2">
                  <c:v>4</c:v>
                </c:pt>
                <c:pt idx="3">
                  <c:v>6</c:v>
                </c:pt>
                <c:pt idx="4">
                  <c:v>17</c:v>
                </c:pt>
                <c:pt idx="5">
                  <c:v>4</c:v>
                </c:pt>
              </c:numCache>
            </c:numRef>
          </c:val>
        </c:ser>
        <c:ser>
          <c:idx val="1"/>
          <c:order val="1"/>
          <c:tx>
            <c:strRef>
              <c:f>Sheet1!$C$1</c:f>
              <c:strCache>
                <c:ptCount val="1"/>
                <c:pt idx="0">
                  <c:v>Not Matched</c:v>
                </c:pt>
              </c:strCache>
            </c:strRef>
          </c:tx>
          <c:spPr>
            <a:solidFill>
              <a:schemeClr val="accent2"/>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Sheet1!$C$2:$C$7</c:f>
              <c:numCache>
                <c:formatCode>General</c:formatCode>
                <c:ptCount val="6"/>
                <c:pt idx="0">
                  <c:v>9</c:v>
                </c:pt>
                <c:pt idx="1">
                  <c:v>11</c:v>
                </c:pt>
                <c:pt idx="2">
                  <c:v>6</c:v>
                </c:pt>
                <c:pt idx="3">
                  <c:v>7</c:v>
                </c:pt>
                <c:pt idx="4">
                  <c:v>4</c:v>
                </c:pt>
                <c:pt idx="5">
                  <c:v>5</c:v>
                </c:pt>
              </c:numCache>
            </c:numRef>
          </c:val>
        </c:ser>
        <c:dLbls>
          <c:showLegendKey val="0"/>
          <c:showVal val="0"/>
          <c:showCatName val="0"/>
          <c:showSerName val="0"/>
          <c:showPercent val="0"/>
          <c:showBubbleSize val="0"/>
        </c:dLbls>
        <c:gapWidth val="150"/>
        <c:overlap val="100"/>
        <c:axId val="1765348880"/>
        <c:axId val="1765348336"/>
      </c:barChart>
      <c:catAx>
        <c:axId val="1765348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5348336"/>
        <c:crosses val="autoZero"/>
        <c:auto val="1"/>
        <c:lblAlgn val="ctr"/>
        <c:lblOffset val="100"/>
        <c:noMultiLvlLbl val="0"/>
      </c:catAx>
      <c:valAx>
        <c:axId val="1765348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5348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smtClean="0"/>
              <a:t>Retail vs Wholesale</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Matched</c:v>
                </c:pt>
              </c:strCache>
            </c:strRef>
          </c:tx>
          <c:spPr>
            <a:solidFill>
              <a:schemeClr val="accent1"/>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Sheet1!$B$2:$B$7</c:f>
              <c:numCache>
                <c:formatCode>General</c:formatCode>
                <c:ptCount val="6"/>
                <c:pt idx="0">
                  <c:v>20</c:v>
                </c:pt>
                <c:pt idx="1">
                  <c:v>5</c:v>
                </c:pt>
                <c:pt idx="2">
                  <c:v>4</c:v>
                </c:pt>
                <c:pt idx="3">
                  <c:v>0</c:v>
                </c:pt>
                <c:pt idx="4">
                  <c:v>5</c:v>
                </c:pt>
                <c:pt idx="5">
                  <c:v>4</c:v>
                </c:pt>
              </c:numCache>
            </c:numRef>
          </c:val>
        </c:ser>
        <c:ser>
          <c:idx val="1"/>
          <c:order val="1"/>
          <c:tx>
            <c:strRef>
              <c:f>Sheet1!$C$1</c:f>
              <c:strCache>
                <c:ptCount val="1"/>
                <c:pt idx="0">
                  <c:v>Not Matched</c:v>
                </c:pt>
              </c:strCache>
            </c:strRef>
          </c:tx>
          <c:spPr>
            <a:solidFill>
              <a:schemeClr val="accent2"/>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Sheet1!$C$2:$C$7</c:f>
              <c:numCache>
                <c:formatCode>General</c:formatCode>
                <c:ptCount val="6"/>
                <c:pt idx="0">
                  <c:v>13</c:v>
                </c:pt>
                <c:pt idx="1">
                  <c:v>13</c:v>
                </c:pt>
                <c:pt idx="2">
                  <c:v>6</c:v>
                </c:pt>
                <c:pt idx="3">
                  <c:v>13</c:v>
                </c:pt>
                <c:pt idx="4">
                  <c:v>16</c:v>
                </c:pt>
                <c:pt idx="5">
                  <c:v>5</c:v>
                </c:pt>
              </c:numCache>
            </c:numRef>
          </c:val>
        </c:ser>
        <c:dLbls>
          <c:showLegendKey val="0"/>
          <c:showVal val="0"/>
          <c:showCatName val="0"/>
          <c:showSerName val="0"/>
          <c:showPercent val="0"/>
          <c:showBubbleSize val="0"/>
        </c:dLbls>
        <c:gapWidth val="150"/>
        <c:overlap val="100"/>
        <c:axId val="1765352144"/>
        <c:axId val="1765343440"/>
      </c:barChart>
      <c:catAx>
        <c:axId val="176535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5343440"/>
        <c:crosses val="autoZero"/>
        <c:auto val="1"/>
        <c:lblAlgn val="ctr"/>
        <c:lblOffset val="100"/>
        <c:noMultiLvlLbl val="0"/>
      </c:catAx>
      <c:valAx>
        <c:axId val="176534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53521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smtClean="0"/>
              <a:t>Wholesale</a:t>
            </a:r>
            <a:r>
              <a:rPr lang="en-IN" baseline="0" dirty="0" smtClean="0"/>
              <a:t> vs Arrival</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Matched</c:v>
                </c:pt>
              </c:strCache>
            </c:strRef>
          </c:tx>
          <c:spPr>
            <a:solidFill>
              <a:schemeClr val="accent1"/>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Sheet1!$B$2:$B$7</c:f>
              <c:numCache>
                <c:formatCode>General</c:formatCode>
                <c:ptCount val="6"/>
                <c:pt idx="0">
                  <c:v>25</c:v>
                </c:pt>
                <c:pt idx="1">
                  <c:v>10</c:v>
                </c:pt>
                <c:pt idx="2">
                  <c:v>4</c:v>
                </c:pt>
                <c:pt idx="3">
                  <c:v>7</c:v>
                </c:pt>
                <c:pt idx="4">
                  <c:v>17</c:v>
                </c:pt>
                <c:pt idx="5">
                  <c:v>6</c:v>
                </c:pt>
              </c:numCache>
            </c:numRef>
          </c:val>
        </c:ser>
        <c:ser>
          <c:idx val="1"/>
          <c:order val="1"/>
          <c:tx>
            <c:strRef>
              <c:f>Sheet1!$C$1</c:f>
              <c:strCache>
                <c:ptCount val="1"/>
                <c:pt idx="0">
                  <c:v>Not Matched</c:v>
                </c:pt>
              </c:strCache>
            </c:strRef>
          </c:tx>
          <c:spPr>
            <a:solidFill>
              <a:schemeClr val="accent2"/>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Sheet1!$C$2:$C$7</c:f>
              <c:numCache>
                <c:formatCode>General</c:formatCode>
                <c:ptCount val="6"/>
                <c:pt idx="0">
                  <c:v>8</c:v>
                </c:pt>
                <c:pt idx="1">
                  <c:v>8</c:v>
                </c:pt>
                <c:pt idx="2">
                  <c:v>6</c:v>
                </c:pt>
                <c:pt idx="3">
                  <c:v>6</c:v>
                </c:pt>
                <c:pt idx="4">
                  <c:v>4</c:v>
                </c:pt>
                <c:pt idx="5">
                  <c:v>3</c:v>
                </c:pt>
              </c:numCache>
            </c:numRef>
          </c:val>
        </c:ser>
        <c:dLbls>
          <c:showLegendKey val="0"/>
          <c:showVal val="0"/>
          <c:showCatName val="0"/>
          <c:showSerName val="0"/>
          <c:showPercent val="0"/>
          <c:showBubbleSize val="0"/>
        </c:dLbls>
        <c:gapWidth val="150"/>
        <c:overlap val="100"/>
        <c:axId val="1843360384"/>
        <c:axId val="1843359840"/>
      </c:barChart>
      <c:catAx>
        <c:axId val="1843360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3359840"/>
        <c:crosses val="autoZero"/>
        <c:auto val="1"/>
        <c:lblAlgn val="ctr"/>
        <c:lblOffset val="100"/>
        <c:noMultiLvlLbl val="0"/>
      </c:catAx>
      <c:valAx>
        <c:axId val="184335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33603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D5725-AFFE-4E56-89F4-AFE2BF45C137}" type="datetimeFigureOut">
              <a:rPr lang="en-US"/>
              <a:t>6/27/2016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B825C-74CF-463F-A563-154F86AF803C}" type="slidenum">
              <a:rPr lang="en-US"/>
              <a:t>‹#›</a:t>
            </a:fld>
            <a:endParaRPr lang="en-US"/>
          </a:p>
        </p:txBody>
      </p:sp>
    </p:spTree>
    <p:extLst>
      <p:ext uri="{BB962C8B-B14F-4D97-AF65-F5344CB8AC3E}">
        <p14:creationId xmlns:p14="http://schemas.microsoft.com/office/powerpoint/2010/main" val="3898178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B825C-74CF-463F-A563-154F86AF803C}" type="slidenum">
              <a:rPr lang="en-US"/>
              <a:t>1</a:t>
            </a:fld>
            <a:endParaRPr lang="en-US"/>
          </a:p>
        </p:txBody>
      </p:sp>
    </p:spTree>
    <p:extLst>
      <p:ext uri="{BB962C8B-B14F-4D97-AF65-F5344CB8AC3E}">
        <p14:creationId xmlns:p14="http://schemas.microsoft.com/office/powerpoint/2010/main" val="3403953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B825C-74CF-463F-A563-154F86AF803C}" type="slidenum">
              <a:rPr lang="en-US"/>
              <a:t>2</a:t>
            </a:fld>
            <a:endParaRPr lang="en-US"/>
          </a:p>
        </p:txBody>
      </p:sp>
    </p:spTree>
    <p:extLst>
      <p:ext uri="{BB962C8B-B14F-4D97-AF65-F5344CB8AC3E}">
        <p14:creationId xmlns:p14="http://schemas.microsoft.com/office/powerpoint/2010/main" val="166940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B825C-74CF-463F-A563-154F86AF803C}" type="slidenum">
              <a:rPr lang="en-US"/>
              <a:t>3</a:t>
            </a:fld>
            <a:endParaRPr lang="en-US"/>
          </a:p>
        </p:txBody>
      </p:sp>
    </p:spTree>
    <p:extLst>
      <p:ext uri="{BB962C8B-B14F-4D97-AF65-F5344CB8AC3E}">
        <p14:creationId xmlns:p14="http://schemas.microsoft.com/office/powerpoint/2010/main" val="57473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B825C-74CF-463F-A563-154F86AF803C}" type="slidenum">
              <a:rPr lang="en-US"/>
              <a:t>4</a:t>
            </a:fld>
            <a:endParaRPr lang="en-US"/>
          </a:p>
        </p:txBody>
      </p:sp>
    </p:spTree>
    <p:extLst>
      <p:ext uri="{BB962C8B-B14F-4D97-AF65-F5344CB8AC3E}">
        <p14:creationId xmlns:p14="http://schemas.microsoft.com/office/powerpoint/2010/main" val="347577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0816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1323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6056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8632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752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0129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6/27/2016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05649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6/27/2016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7397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6/27/2016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179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2620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286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6/27/2016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393113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Calibri Light" charset="0"/>
              </a:rPr>
              <a:t>DATA ANALYSIS OF COMMODITY</a:t>
            </a:r>
            <a:br>
              <a:rPr lang="en-US" dirty="0">
                <a:latin typeface="Calibri Light" charset="0"/>
              </a:rPr>
            </a:br>
            <a:r>
              <a:rPr lang="en-US" dirty="0">
                <a:latin typeface="Calibri Light" charset="0"/>
              </a:rPr>
              <a:t>PRICES</a:t>
            </a:r>
          </a:p>
        </p:txBody>
      </p:sp>
      <p:sp>
        <p:nvSpPr>
          <p:cNvPr id="3" name="Subtitle 2"/>
          <p:cNvSpPr>
            <a:spLocks noGrp="1"/>
          </p:cNvSpPr>
          <p:nvPr>
            <p:ph type="subTitle" idx="1"/>
          </p:nvPr>
        </p:nvSpPr>
        <p:spPr>
          <a:xfrm>
            <a:off x="1579563" y="4729921"/>
            <a:ext cx="9144000" cy="1683579"/>
          </a:xfrm>
        </p:spPr>
        <p:txBody>
          <a:bodyPr vert="horz" lIns="91440" tIns="45720" rIns="91440" bIns="45720" rtlCol="0" anchor="t">
            <a:normAutofit lnSpcReduction="10000"/>
          </a:bodyPr>
          <a:lstStyle/>
          <a:p>
            <a:r>
              <a:rPr lang="en-US" dirty="0"/>
              <a:t>By</a:t>
            </a:r>
          </a:p>
          <a:p>
            <a:r>
              <a:rPr lang="en-US" dirty="0"/>
              <a:t>Kapil Thakkar &amp; Reshma Kumari</a:t>
            </a:r>
          </a:p>
          <a:p>
            <a:r>
              <a:rPr lang="en-US" dirty="0"/>
              <a:t>Under Guidance of</a:t>
            </a:r>
          </a:p>
          <a:p>
            <a:r>
              <a:rPr lang="en-US" dirty="0"/>
              <a:t>Dr. Aaditeshwar Seth</a:t>
            </a:r>
          </a:p>
        </p:txBody>
      </p:sp>
    </p:spTree>
    <p:extLst>
      <p:ext uri="{BB962C8B-B14F-4D97-AF65-F5344CB8AC3E}">
        <p14:creationId xmlns:p14="http://schemas.microsoft.com/office/powerpoint/2010/main" val="4157082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Anomaly Scenarios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4958489"/>
              </p:ext>
            </p:extLst>
          </p:nvPr>
        </p:nvGraphicFramePr>
        <p:xfrm>
          <a:off x="838200" y="2095263"/>
          <a:ext cx="3733800" cy="2215481"/>
        </p:xfrm>
        <a:graphic>
          <a:graphicData uri="http://schemas.openxmlformats.org/drawingml/2006/table">
            <a:tbl>
              <a:tblPr firstRow="1" bandRow="1">
                <a:tableStyleId>{5C22544A-7EE6-4342-B048-85BDC9FD1C3A}</a:tableStyleId>
              </a:tblPr>
              <a:tblGrid>
                <a:gridCol w="1905726"/>
                <a:gridCol w="547914"/>
                <a:gridCol w="535577"/>
                <a:gridCol w="744583"/>
              </a:tblGrid>
              <a:tr h="764960">
                <a:tc>
                  <a:txBody>
                    <a:bodyPr/>
                    <a:lstStyle/>
                    <a:p>
                      <a:pPr algn="ctr"/>
                      <a:r>
                        <a:rPr lang="en-IN" dirty="0" smtClean="0"/>
                        <a:t>Retail\Wholesale</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solidFill>
                            <a:srgbClr val="FF0000"/>
                          </a:solidFill>
                        </a:rPr>
                        <a:t>A</a:t>
                      </a:r>
                      <a:endParaRPr lang="en-IN"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A</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A</a:t>
                      </a:r>
                    </a:p>
                  </a:txBody>
                  <a:tcPr/>
                </a:tc>
              </a:tr>
              <a:tr h="483507">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140875224"/>
              </p:ext>
            </p:extLst>
          </p:nvPr>
        </p:nvGraphicFramePr>
        <p:xfrm>
          <a:off x="6333309" y="2103972"/>
          <a:ext cx="3733800" cy="2215481"/>
        </p:xfrm>
        <a:graphic>
          <a:graphicData uri="http://schemas.openxmlformats.org/drawingml/2006/table">
            <a:tbl>
              <a:tblPr firstRow="1" bandRow="1">
                <a:tableStyleId>{5C22544A-7EE6-4342-B048-85BDC9FD1C3A}</a:tableStyleId>
              </a:tblPr>
              <a:tblGrid>
                <a:gridCol w="1905726"/>
                <a:gridCol w="547914"/>
                <a:gridCol w="535577"/>
                <a:gridCol w="744583"/>
              </a:tblGrid>
              <a:tr h="764960">
                <a:tc>
                  <a:txBody>
                    <a:bodyPr/>
                    <a:lstStyle/>
                    <a:p>
                      <a:pPr algn="ctr"/>
                      <a:r>
                        <a:rPr lang="en-IN" dirty="0" smtClean="0"/>
                        <a:t>Wholesale\Arrival</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solidFill>
                            <a:srgbClr val="FF0000"/>
                          </a:solidFill>
                        </a:rPr>
                        <a:t>A</a:t>
                      </a:r>
                      <a:endParaRPr lang="en-IN" dirty="0"/>
                    </a:p>
                  </a:txBody>
                  <a:tcPr/>
                </a:tc>
                <a:tc>
                  <a:txBody>
                    <a:bodyPr/>
                    <a:lstStyle/>
                    <a:p>
                      <a:pPr algn="ctr"/>
                      <a:r>
                        <a:rPr lang="en-IN" dirty="0" smtClean="0">
                          <a:solidFill>
                            <a:srgbClr val="FF0000"/>
                          </a:solidFill>
                        </a:rPr>
                        <a:t>A</a:t>
                      </a:r>
                      <a:endParaRPr lang="en-IN" dirty="0"/>
                    </a:p>
                  </a:txBody>
                  <a:tcPr/>
                </a:tc>
                <a:tc>
                  <a:txBody>
                    <a:bodyPr/>
                    <a:lstStyle/>
                    <a:p>
                      <a:pPr algn="ctr"/>
                      <a:r>
                        <a:rPr lang="en-IN" dirty="0" smtClean="0"/>
                        <a:t>-</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solidFill>
                            <a:srgbClr val="FF0000"/>
                          </a:solidFill>
                        </a:rPr>
                        <a:t>A</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bl>
          </a:graphicData>
        </a:graphic>
      </p:graphicFrame>
    </p:spTree>
    <p:extLst>
      <p:ext uri="{BB962C8B-B14F-4D97-AF65-F5344CB8AC3E}">
        <p14:creationId xmlns:p14="http://schemas.microsoft.com/office/powerpoint/2010/main" val="74944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System Design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888642"/>
            <a:ext cx="10133317" cy="5969358"/>
          </a:xfrm>
        </p:spPr>
      </p:pic>
    </p:spTree>
    <p:extLst>
      <p:ext uri="{BB962C8B-B14F-4D97-AF65-F5344CB8AC3E}">
        <p14:creationId xmlns:p14="http://schemas.microsoft.com/office/powerpoint/2010/main" val="2402014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Onion Data</a:t>
            </a:r>
            <a:endParaRPr lang="en-IN" dirty="0"/>
          </a:p>
        </p:txBody>
      </p:sp>
      <p:sp>
        <p:nvSpPr>
          <p:cNvPr id="3" name="Content Placeholder 2"/>
          <p:cNvSpPr>
            <a:spLocks noGrp="1"/>
          </p:cNvSpPr>
          <p:nvPr>
            <p:ph idx="1"/>
          </p:nvPr>
        </p:nvSpPr>
        <p:spPr/>
        <p:txBody>
          <a:bodyPr/>
          <a:lstStyle/>
          <a:p>
            <a:r>
              <a:rPr lang="en-IN" dirty="0"/>
              <a:t>Daily wholesale price of onion for 1514 </a:t>
            </a:r>
            <a:r>
              <a:rPr lang="en-IN" dirty="0" err="1" smtClean="0"/>
              <a:t>mandis</a:t>
            </a:r>
            <a:endParaRPr lang="en-IN" dirty="0" smtClean="0"/>
          </a:p>
          <a:p>
            <a:r>
              <a:rPr lang="en-IN" dirty="0"/>
              <a:t>Daily arrival of onion information for 1514 </a:t>
            </a:r>
            <a:r>
              <a:rPr lang="en-IN" dirty="0" err="1" smtClean="0"/>
              <a:t>mandis</a:t>
            </a:r>
            <a:endParaRPr lang="en-IN" dirty="0"/>
          </a:p>
          <a:p>
            <a:r>
              <a:rPr lang="en-IN" dirty="0"/>
              <a:t>Daily retail price of onion for 76 </a:t>
            </a:r>
            <a:r>
              <a:rPr lang="en-IN" dirty="0" smtClean="0"/>
              <a:t>centres</a:t>
            </a:r>
          </a:p>
          <a:p>
            <a:pPr lvl="1"/>
            <a:r>
              <a:rPr lang="en-IN" dirty="0"/>
              <a:t>Longitude and latitude of </a:t>
            </a:r>
            <a:r>
              <a:rPr lang="en-IN" dirty="0" err="1"/>
              <a:t>mandis</a:t>
            </a:r>
            <a:r>
              <a:rPr lang="en-IN" dirty="0"/>
              <a:t> and </a:t>
            </a:r>
            <a:r>
              <a:rPr lang="en-IN" dirty="0" smtClean="0"/>
              <a:t>centres</a:t>
            </a:r>
          </a:p>
          <a:p>
            <a:pPr lvl="1"/>
            <a:r>
              <a:rPr lang="en-IN" dirty="0"/>
              <a:t>Crawlers were written to collect the data from these date-wise for </a:t>
            </a:r>
            <a:r>
              <a:rPr lang="en-IN" dirty="0" smtClean="0"/>
              <a:t>the period </a:t>
            </a:r>
            <a:r>
              <a:rPr lang="en-IN" dirty="0"/>
              <a:t>of approximately 9.5 years, starting from 1st January 2006 to 6th </a:t>
            </a:r>
            <a:r>
              <a:rPr lang="en-IN" dirty="0" smtClean="0"/>
              <a:t>July 2015</a:t>
            </a:r>
            <a:r>
              <a:rPr lang="en-IN" dirty="0"/>
              <a:t>.</a:t>
            </a:r>
            <a:endParaRPr lang="en-IN" dirty="0"/>
          </a:p>
          <a:p>
            <a:r>
              <a:rPr lang="en-IN" dirty="0"/>
              <a:t>Dates and location for hoarding reports from news </a:t>
            </a:r>
            <a:r>
              <a:rPr lang="en-IN" dirty="0" smtClean="0"/>
              <a:t>articles</a:t>
            </a:r>
          </a:p>
          <a:p>
            <a:pPr lvl="1"/>
            <a:r>
              <a:rPr lang="en-IN" dirty="0" smtClean="0"/>
              <a:t>Total 453 news articles were collected, 267 articles were relevant after studying manually</a:t>
            </a:r>
            <a:endParaRPr lang="en-IN" dirty="0"/>
          </a:p>
        </p:txBody>
      </p:sp>
    </p:spTree>
    <p:extLst>
      <p:ext uri="{BB962C8B-B14F-4D97-AF65-F5344CB8AC3E}">
        <p14:creationId xmlns:p14="http://schemas.microsoft.com/office/powerpoint/2010/main" val="182269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8" y="231820"/>
            <a:ext cx="10515600" cy="1325563"/>
          </a:xfrm>
        </p:spPr>
        <p:txBody>
          <a:bodyPr/>
          <a:lstStyle/>
          <a:p>
            <a:r>
              <a:rPr lang="en-IN" dirty="0" smtClean="0"/>
              <a:t>Detailed </a:t>
            </a:r>
            <a:r>
              <a:rPr lang="en-IN" dirty="0"/>
              <a:t>R</a:t>
            </a:r>
            <a:r>
              <a:rPr lang="en-IN" dirty="0" smtClean="0"/>
              <a:t>esults for Mumbai</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9629555"/>
              </p:ext>
            </p:extLst>
          </p:nvPr>
        </p:nvGraphicFramePr>
        <p:xfrm>
          <a:off x="388512" y="1503653"/>
          <a:ext cx="10915919" cy="2194560"/>
        </p:xfrm>
        <a:graphic>
          <a:graphicData uri="http://schemas.openxmlformats.org/drawingml/2006/table">
            <a:tbl>
              <a:tblPr firstRow="1" bandRow="1">
                <a:tableStyleId>{5C22544A-7EE6-4342-B048-85BDC9FD1C3A}</a:tableStyleId>
              </a:tblPr>
              <a:tblGrid>
                <a:gridCol w="1568719"/>
                <a:gridCol w="762357"/>
                <a:gridCol w="1313646"/>
                <a:gridCol w="1223493"/>
                <a:gridCol w="824247"/>
                <a:gridCol w="914400"/>
                <a:gridCol w="1429555"/>
                <a:gridCol w="1493949"/>
                <a:gridCol w="1385553"/>
              </a:tblGrid>
              <a:tr h="370840">
                <a:tc>
                  <a:txBody>
                    <a:bodyPr/>
                    <a:lstStyle/>
                    <a:p>
                      <a:pPr algn="ctr"/>
                      <a:r>
                        <a:rPr lang="en-IN" b="1" i="1" u="sng" dirty="0" smtClean="0"/>
                        <a:t>Anomalies</a:t>
                      </a:r>
                    </a:p>
                    <a:p>
                      <a:pPr algn="ctr"/>
                      <a:r>
                        <a:rPr lang="en-IN" b="1" i="1" u="sng" dirty="0" smtClean="0"/>
                        <a:t>Reported</a:t>
                      </a:r>
                      <a:endParaRPr lang="en-IN" b="1" i="1" u="sng" dirty="0"/>
                    </a:p>
                  </a:txBody>
                  <a:tcPr/>
                </a:tc>
                <a:tc>
                  <a:txBody>
                    <a:bodyPr/>
                    <a:lstStyle/>
                    <a:p>
                      <a:pPr algn="ctr"/>
                      <a:r>
                        <a:rPr lang="en-IN" dirty="0" smtClean="0"/>
                        <a:t>Slope</a:t>
                      </a:r>
                    </a:p>
                    <a:p>
                      <a:pPr algn="ctr"/>
                      <a:r>
                        <a:rPr lang="en-IN" dirty="0" smtClean="0"/>
                        <a:t>Based</a:t>
                      </a:r>
                    </a:p>
                    <a:p>
                      <a:pPr algn="ctr"/>
                      <a:r>
                        <a:rPr lang="en-IN" dirty="0" smtClean="0"/>
                        <a:t>(1)</a:t>
                      </a:r>
                      <a:endParaRPr lang="en-IN" dirty="0"/>
                    </a:p>
                  </a:txBody>
                  <a:tcPr/>
                </a:tc>
                <a:tc>
                  <a:txBody>
                    <a:bodyPr/>
                    <a:lstStyle/>
                    <a:p>
                      <a:pPr algn="ctr"/>
                      <a:r>
                        <a:rPr lang="en-IN" dirty="0" smtClean="0"/>
                        <a:t>Window</a:t>
                      </a:r>
                    </a:p>
                    <a:p>
                      <a:pPr algn="ctr"/>
                      <a:r>
                        <a:rPr lang="en-IN" dirty="0" smtClean="0"/>
                        <a:t>Correlation</a:t>
                      </a:r>
                    </a:p>
                    <a:p>
                      <a:pPr algn="ctr"/>
                      <a:r>
                        <a:rPr lang="en-IN" dirty="0" smtClean="0"/>
                        <a:t>(2)</a:t>
                      </a:r>
                      <a:endParaRPr lang="en-IN" dirty="0"/>
                    </a:p>
                  </a:txBody>
                  <a:tcPr/>
                </a:tc>
                <a:tc>
                  <a:txBody>
                    <a:bodyPr/>
                    <a:lstStyle/>
                    <a:p>
                      <a:pPr algn="ctr"/>
                      <a:r>
                        <a:rPr lang="en-IN" dirty="0" smtClean="0"/>
                        <a:t>Linear</a:t>
                      </a:r>
                    </a:p>
                    <a:p>
                      <a:pPr algn="ctr"/>
                      <a:r>
                        <a:rPr lang="en-IN" dirty="0" smtClean="0"/>
                        <a:t>Regression</a:t>
                      </a:r>
                    </a:p>
                    <a:p>
                      <a:pPr algn="ctr"/>
                      <a:r>
                        <a:rPr lang="en-IN" dirty="0" smtClean="0"/>
                        <a:t>(3)</a:t>
                      </a:r>
                      <a:endParaRPr lang="en-IN" dirty="0"/>
                    </a:p>
                  </a:txBody>
                  <a:tcPr/>
                </a:tc>
                <a:tc>
                  <a:txBody>
                    <a:bodyPr/>
                    <a:lstStyle/>
                    <a:p>
                      <a:pPr algn="ctr"/>
                      <a:r>
                        <a:rPr lang="en-IN" dirty="0" smtClean="0"/>
                        <a:t>Graph</a:t>
                      </a:r>
                    </a:p>
                    <a:p>
                      <a:pPr algn="ctr"/>
                      <a:r>
                        <a:rPr lang="en-IN" dirty="0" smtClean="0"/>
                        <a:t>Based</a:t>
                      </a:r>
                    </a:p>
                    <a:p>
                      <a:pPr algn="ctr"/>
                      <a:r>
                        <a:rPr lang="en-IN" dirty="0" smtClean="0"/>
                        <a:t>(4)</a:t>
                      </a:r>
                      <a:endParaRPr lang="en-IN" dirty="0"/>
                    </a:p>
                  </a:txBody>
                  <a:tcPr/>
                </a:tc>
                <a:tc>
                  <a:txBody>
                    <a:bodyPr/>
                    <a:lstStyle/>
                    <a:p>
                      <a:pPr algn="ctr"/>
                      <a:r>
                        <a:rPr lang="en-IN" dirty="0" smtClean="0"/>
                        <a:t>Multi-</a:t>
                      </a:r>
                    </a:p>
                    <a:p>
                      <a:pPr algn="ctr"/>
                      <a:r>
                        <a:rPr lang="en-IN" dirty="0" smtClean="0"/>
                        <a:t>Variate</a:t>
                      </a:r>
                    </a:p>
                    <a:p>
                      <a:pPr algn="ctr"/>
                      <a:r>
                        <a:rPr lang="en-IN" dirty="0" smtClean="0"/>
                        <a:t>(5)</a:t>
                      </a:r>
                      <a:endParaRPr lang="en-IN" dirty="0"/>
                    </a:p>
                  </a:txBody>
                  <a:tcPr/>
                </a:tc>
                <a:tc>
                  <a:txBody>
                    <a:bodyPr/>
                    <a:lstStyle/>
                    <a:p>
                      <a:pPr algn="ctr"/>
                      <a:r>
                        <a:rPr lang="en-IN" dirty="0" smtClean="0"/>
                        <a:t>Hypothesis 1</a:t>
                      </a:r>
                    </a:p>
                    <a:p>
                      <a:pPr algn="ctr"/>
                      <a:r>
                        <a:rPr lang="en-IN" dirty="0" smtClean="0"/>
                        <a:t>{1 U 2 U 3}</a:t>
                      </a:r>
                    </a:p>
                    <a:p>
                      <a:pPr algn="ctr"/>
                      <a:r>
                        <a:rPr lang="en-IN" dirty="0" smtClean="0"/>
                        <a:t>(6)</a:t>
                      </a:r>
                      <a:endParaRPr lang="en-IN" dirty="0"/>
                    </a:p>
                  </a:txBody>
                  <a:tcPr/>
                </a:tc>
                <a:tc>
                  <a:txBody>
                    <a:bodyPr/>
                    <a:lstStyle/>
                    <a:p>
                      <a:pPr algn="ctr"/>
                      <a:r>
                        <a:rPr lang="en-IN" dirty="0" smtClean="0"/>
                        <a:t>Hypothesis 3</a:t>
                      </a:r>
                    </a:p>
                    <a:p>
                      <a:pPr algn="ctr"/>
                      <a:r>
                        <a:rPr lang="en-IN" dirty="0" smtClean="0"/>
                        <a:t>{4 U 5}</a:t>
                      </a:r>
                    </a:p>
                    <a:p>
                      <a:pPr algn="ctr"/>
                      <a:r>
                        <a:rPr lang="en-IN" dirty="0" smtClean="0"/>
                        <a:t>(7)</a:t>
                      </a:r>
                      <a:endParaRPr lang="en-IN" dirty="0"/>
                    </a:p>
                  </a:txBody>
                  <a:tcPr/>
                </a:tc>
                <a:tc>
                  <a:txBody>
                    <a:bodyPr/>
                    <a:lstStyle/>
                    <a:p>
                      <a:pPr algn="ctr"/>
                      <a:r>
                        <a:rPr lang="en-IN" dirty="0" smtClean="0"/>
                        <a:t>Final</a:t>
                      </a:r>
                    </a:p>
                    <a:p>
                      <a:pPr algn="ctr"/>
                      <a:r>
                        <a:rPr lang="en-IN" dirty="0" smtClean="0"/>
                        <a:t>Result</a:t>
                      </a:r>
                    </a:p>
                    <a:p>
                      <a:pPr algn="ctr"/>
                      <a:r>
                        <a:rPr lang="en-IN" dirty="0" smtClean="0"/>
                        <a:t>{6 ∩</a:t>
                      </a:r>
                      <a:r>
                        <a:rPr lang="en-IN" baseline="0" dirty="0" smtClean="0"/>
                        <a:t> 7}</a:t>
                      </a:r>
                      <a:endParaRPr lang="en-IN" dirty="0"/>
                    </a:p>
                  </a:txBody>
                  <a:tcPr/>
                </a:tc>
              </a:tr>
              <a:tr h="370840">
                <a:tc>
                  <a:txBody>
                    <a:bodyPr/>
                    <a:lstStyle/>
                    <a:p>
                      <a:pPr algn="ctr"/>
                      <a:r>
                        <a:rPr lang="en-IN" dirty="0" smtClean="0"/>
                        <a:t>Retail Vs</a:t>
                      </a:r>
                    </a:p>
                    <a:p>
                      <a:pPr algn="ctr"/>
                      <a:r>
                        <a:rPr lang="en-IN" dirty="0" smtClean="0"/>
                        <a:t>Arrival</a:t>
                      </a:r>
                    </a:p>
                  </a:txBody>
                  <a:tcPr/>
                </a:tc>
                <a:tc>
                  <a:txBody>
                    <a:bodyPr/>
                    <a:lstStyle/>
                    <a:p>
                      <a:pPr algn="ctr"/>
                      <a:r>
                        <a:rPr lang="en-IN" dirty="0" smtClean="0"/>
                        <a:t>266</a:t>
                      </a:r>
                      <a:endParaRPr lang="en-IN" dirty="0"/>
                    </a:p>
                  </a:txBody>
                  <a:tcPr/>
                </a:tc>
                <a:tc>
                  <a:txBody>
                    <a:bodyPr/>
                    <a:lstStyle/>
                    <a:p>
                      <a:pPr algn="ctr"/>
                      <a:r>
                        <a:rPr lang="en-IN" dirty="0" smtClean="0"/>
                        <a:t>375</a:t>
                      </a:r>
                      <a:endParaRPr lang="en-IN" dirty="0"/>
                    </a:p>
                  </a:txBody>
                  <a:tcPr/>
                </a:tc>
                <a:tc>
                  <a:txBody>
                    <a:bodyPr/>
                    <a:lstStyle/>
                    <a:p>
                      <a:pPr algn="ctr"/>
                      <a:r>
                        <a:rPr lang="en-IN" dirty="0" smtClean="0"/>
                        <a:t>353</a:t>
                      </a:r>
                      <a:endParaRPr lang="en-IN" dirty="0"/>
                    </a:p>
                  </a:txBody>
                  <a:tcPr/>
                </a:tc>
                <a:tc>
                  <a:txBody>
                    <a:bodyPr/>
                    <a:lstStyle/>
                    <a:p>
                      <a:pPr algn="ctr"/>
                      <a:r>
                        <a:rPr lang="en-IN" dirty="0" smtClean="0"/>
                        <a:t>500</a:t>
                      </a:r>
                      <a:endParaRPr lang="en-IN" dirty="0"/>
                    </a:p>
                  </a:txBody>
                  <a:tcPr/>
                </a:tc>
                <a:tc>
                  <a:txBody>
                    <a:bodyPr/>
                    <a:lstStyle/>
                    <a:p>
                      <a:pPr algn="ctr"/>
                      <a:r>
                        <a:rPr lang="en-IN" dirty="0" smtClean="0"/>
                        <a:t>167</a:t>
                      </a:r>
                      <a:endParaRPr lang="en-IN" dirty="0"/>
                    </a:p>
                  </a:txBody>
                  <a:tcPr/>
                </a:tc>
                <a:tc>
                  <a:txBody>
                    <a:bodyPr/>
                    <a:lstStyle/>
                    <a:p>
                      <a:pPr algn="ctr"/>
                      <a:r>
                        <a:rPr lang="en-IN" dirty="0" smtClean="0"/>
                        <a:t>835</a:t>
                      </a:r>
                      <a:endParaRPr lang="en-IN" dirty="0"/>
                    </a:p>
                  </a:txBody>
                  <a:tcPr/>
                </a:tc>
                <a:tc>
                  <a:txBody>
                    <a:bodyPr/>
                    <a:lstStyle/>
                    <a:p>
                      <a:pPr algn="ctr"/>
                      <a:r>
                        <a:rPr lang="en-IN" dirty="0" smtClean="0"/>
                        <a:t>573</a:t>
                      </a:r>
                      <a:endParaRPr lang="en-IN" dirty="0"/>
                    </a:p>
                  </a:txBody>
                  <a:tcPr/>
                </a:tc>
                <a:tc>
                  <a:txBody>
                    <a:bodyPr/>
                    <a:lstStyle/>
                    <a:p>
                      <a:pPr algn="ctr"/>
                      <a:r>
                        <a:rPr lang="en-IN" dirty="0" smtClean="0"/>
                        <a:t>323</a:t>
                      </a:r>
                      <a:endParaRPr lang="en-IN" dirty="0"/>
                    </a:p>
                  </a:txBody>
                  <a:tcPr/>
                </a:tc>
              </a:tr>
              <a:tr h="370840">
                <a:tc>
                  <a:txBody>
                    <a:bodyPr/>
                    <a:lstStyle/>
                    <a:p>
                      <a:pPr algn="ctr"/>
                      <a:r>
                        <a:rPr lang="en-IN" dirty="0" smtClean="0"/>
                        <a:t>Wholesale Vs</a:t>
                      </a:r>
                    </a:p>
                    <a:p>
                      <a:pPr algn="ctr"/>
                      <a:r>
                        <a:rPr lang="en-IN" dirty="0" smtClean="0"/>
                        <a:t>Arrival</a:t>
                      </a:r>
                      <a:endParaRPr lang="en-IN" dirty="0"/>
                    </a:p>
                  </a:txBody>
                  <a:tcPr/>
                </a:tc>
                <a:tc>
                  <a:txBody>
                    <a:bodyPr/>
                    <a:lstStyle/>
                    <a:p>
                      <a:pPr algn="ctr"/>
                      <a:r>
                        <a:rPr lang="en-IN" dirty="0" smtClean="0"/>
                        <a:t>329</a:t>
                      </a:r>
                      <a:endParaRPr lang="en-IN" dirty="0"/>
                    </a:p>
                  </a:txBody>
                  <a:tcPr/>
                </a:tc>
                <a:tc>
                  <a:txBody>
                    <a:bodyPr/>
                    <a:lstStyle/>
                    <a:p>
                      <a:pPr algn="ctr"/>
                      <a:r>
                        <a:rPr lang="en-IN" dirty="0" smtClean="0"/>
                        <a:t>360</a:t>
                      </a:r>
                      <a:endParaRPr lang="en-IN" dirty="0"/>
                    </a:p>
                  </a:txBody>
                  <a:tcPr/>
                </a:tc>
                <a:tc>
                  <a:txBody>
                    <a:bodyPr/>
                    <a:lstStyle/>
                    <a:p>
                      <a:pPr algn="ctr"/>
                      <a:r>
                        <a:rPr lang="en-IN" dirty="0" smtClean="0"/>
                        <a:t>282</a:t>
                      </a:r>
                      <a:endParaRPr lang="en-IN" dirty="0"/>
                    </a:p>
                  </a:txBody>
                  <a:tcPr/>
                </a:tc>
                <a:tc>
                  <a:txBody>
                    <a:bodyPr/>
                    <a:lstStyle/>
                    <a:p>
                      <a:pPr algn="ctr"/>
                      <a:r>
                        <a:rPr lang="en-IN" dirty="0" smtClean="0"/>
                        <a:t>500</a:t>
                      </a:r>
                      <a:endParaRPr lang="en-IN" dirty="0"/>
                    </a:p>
                  </a:txBody>
                  <a:tcPr/>
                </a:tc>
                <a:tc>
                  <a:txBody>
                    <a:bodyPr/>
                    <a:lstStyle/>
                    <a:p>
                      <a:pPr algn="ctr"/>
                      <a:r>
                        <a:rPr lang="en-IN" dirty="0" smtClean="0"/>
                        <a:t>186</a:t>
                      </a:r>
                      <a:endParaRPr lang="en-IN" dirty="0"/>
                    </a:p>
                  </a:txBody>
                  <a:tcPr/>
                </a:tc>
                <a:tc>
                  <a:txBody>
                    <a:bodyPr/>
                    <a:lstStyle/>
                    <a:p>
                      <a:pPr algn="ctr"/>
                      <a:r>
                        <a:rPr lang="en-IN" dirty="0" smtClean="0"/>
                        <a:t>858</a:t>
                      </a:r>
                      <a:endParaRPr lang="en-IN" dirty="0"/>
                    </a:p>
                  </a:txBody>
                  <a:tcPr/>
                </a:tc>
                <a:tc>
                  <a:txBody>
                    <a:bodyPr/>
                    <a:lstStyle/>
                    <a:p>
                      <a:pPr algn="ctr"/>
                      <a:r>
                        <a:rPr lang="en-IN" dirty="0" smtClean="0"/>
                        <a:t>586</a:t>
                      </a:r>
                      <a:endParaRPr lang="en-IN" dirty="0"/>
                    </a:p>
                  </a:txBody>
                  <a:tcPr/>
                </a:tc>
                <a:tc>
                  <a:txBody>
                    <a:bodyPr/>
                    <a:lstStyle/>
                    <a:p>
                      <a:pPr algn="ctr"/>
                      <a:r>
                        <a:rPr lang="en-IN" dirty="0" smtClean="0"/>
                        <a:t>332</a:t>
                      </a:r>
                      <a:endParaRPr lang="en-IN"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4139579875"/>
              </p:ext>
            </p:extLst>
          </p:nvPr>
        </p:nvGraphicFramePr>
        <p:xfrm>
          <a:off x="437881" y="4000008"/>
          <a:ext cx="10915919" cy="2194560"/>
        </p:xfrm>
        <a:graphic>
          <a:graphicData uri="http://schemas.openxmlformats.org/drawingml/2006/table">
            <a:tbl>
              <a:tblPr firstRow="1" bandRow="1">
                <a:tableStyleId>{5C22544A-7EE6-4342-B048-85BDC9FD1C3A}</a:tableStyleId>
              </a:tblPr>
              <a:tblGrid>
                <a:gridCol w="1568719"/>
                <a:gridCol w="762357"/>
                <a:gridCol w="1313646"/>
                <a:gridCol w="1223493"/>
                <a:gridCol w="824247"/>
                <a:gridCol w="914400"/>
                <a:gridCol w="1429555"/>
                <a:gridCol w="1493949"/>
                <a:gridCol w="1385553"/>
              </a:tblGrid>
              <a:tr h="370840">
                <a:tc>
                  <a:txBody>
                    <a:bodyPr/>
                    <a:lstStyle/>
                    <a:p>
                      <a:pPr algn="ctr"/>
                      <a:r>
                        <a:rPr lang="en-IN" i="1" u="sng" dirty="0" smtClean="0"/>
                        <a:t>Anomalies</a:t>
                      </a:r>
                    </a:p>
                    <a:p>
                      <a:pPr algn="ctr"/>
                      <a:r>
                        <a:rPr lang="en-IN" i="1" u="sng" dirty="0" smtClean="0"/>
                        <a:t>Matched</a:t>
                      </a:r>
                    </a:p>
                    <a:p>
                      <a:pPr algn="ctr"/>
                      <a:r>
                        <a:rPr lang="en-IN" i="1" u="sng" dirty="0" smtClean="0"/>
                        <a:t>With News</a:t>
                      </a:r>
                      <a:endParaRPr lang="en-IN" i="1" u="sng" dirty="0"/>
                    </a:p>
                  </a:txBody>
                  <a:tcPr/>
                </a:tc>
                <a:tc>
                  <a:txBody>
                    <a:bodyPr/>
                    <a:lstStyle/>
                    <a:p>
                      <a:pPr algn="ctr"/>
                      <a:r>
                        <a:rPr lang="en-IN" dirty="0" smtClean="0"/>
                        <a:t>Slope</a:t>
                      </a:r>
                    </a:p>
                    <a:p>
                      <a:pPr algn="ctr"/>
                      <a:r>
                        <a:rPr lang="en-IN" dirty="0" smtClean="0"/>
                        <a:t>Based</a:t>
                      </a:r>
                    </a:p>
                    <a:p>
                      <a:pPr algn="ctr"/>
                      <a:r>
                        <a:rPr lang="en-IN" dirty="0" smtClean="0"/>
                        <a:t>(1)</a:t>
                      </a:r>
                      <a:endParaRPr lang="en-IN" dirty="0"/>
                    </a:p>
                  </a:txBody>
                  <a:tcPr/>
                </a:tc>
                <a:tc>
                  <a:txBody>
                    <a:bodyPr/>
                    <a:lstStyle/>
                    <a:p>
                      <a:pPr algn="ctr"/>
                      <a:r>
                        <a:rPr lang="en-IN" dirty="0" smtClean="0"/>
                        <a:t>Window</a:t>
                      </a:r>
                    </a:p>
                    <a:p>
                      <a:pPr algn="ctr"/>
                      <a:r>
                        <a:rPr lang="en-IN" dirty="0" smtClean="0"/>
                        <a:t>Correlation</a:t>
                      </a:r>
                    </a:p>
                    <a:p>
                      <a:pPr algn="ctr"/>
                      <a:r>
                        <a:rPr lang="en-IN" dirty="0" smtClean="0"/>
                        <a:t>(2)</a:t>
                      </a:r>
                      <a:endParaRPr lang="en-IN" dirty="0"/>
                    </a:p>
                  </a:txBody>
                  <a:tcPr/>
                </a:tc>
                <a:tc>
                  <a:txBody>
                    <a:bodyPr/>
                    <a:lstStyle/>
                    <a:p>
                      <a:pPr algn="ctr"/>
                      <a:r>
                        <a:rPr lang="en-IN" dirty="0" smtClean="0"/>
                        <a:t>Linear</a:t>
                      </a:r>
                    </a:p>
                    <a:p>
                      <a:pPr algn="ctr"/>
                      <a:r>
                        <a:rPr lang="en-IN" dirty="0" smtClean="0"/>
                        <a:t>Regression</a:t>
                      </a:r>
                    </a:p>
                    <a:p>
                      <a:pPr algn="ctr"/>
                      <a:r>
                        <a:rPr lang="en-IN" dirty="0" smtClean="0"/>
                        <a:t>(3)</a:t>
                      </a:r>
                      <a:endParaRPr lang="en-IN" dirty="0"/>
                    </a:p>
                  </a:txBody>
                  <a:tcPr/>
                </a:tc>
                <a:tc>
                  <a:txBody>
                    <a:bodyPr/>
                    <a:lstStyle/>
                    <a:p>
                      <a:pPr algn="ctr"/>
                      <a:r>
                        <a:rPr lang="en-IN" dirty="0" smtClean="0"/>
                        <a:t>Graph</a:t>
                      </a:r>
                    </a:p>
                    <a:p>
                      <a:pPr algn="ctr"/>
                      <a:r>
                        <a:rPr lang="en-IN" dirty="0" smtClean="0"/>
                        <a:t>Based</a:t>
                      </a:r>
                    </a:p>
                    <a:p>
                      <a:pPr algn="ctr"/>
                      <a:r>
                        <a:rPr lang="en-IN" dirty="0" smtClean="0"/>
                        <a:t>(4)</a:t>
                      </a:r>
                      <a:endParaRPr lang="en-IN" dirty="0"/>
                    </a:p>
                  </a:txBody>
                  <a:tcPr/>
                </a:tc>
                <a:tc>
                  <a:txBody>
                    <a:bodyPr/>
                    <a:lstStyle/>
                    <a:p>
                      <a:pPr algn="ctr"/>
                      <a:r>
                        <a:rPr lang="en-IN" dirty="0" smtClean="0"/>
                        <a:t>Multi-</a:t>
                      </a:r>
                    </a:p>
                    <a:p>
                      <a:pPr algn="ctr"/>
                      <a:r>
                        <a:rPr lang="en-IN" dirty="0" smtClean="0"/>
                        <a:t>Variate</a:t>
                      </a:r>
                    </a:p>
                    <a:p>
                      <a:pPr algn="ctr"/>
                      <a:r>
                        <a:rPr lang="en-IN" dirty="0" smtClean="0"/>
                        <a:t>(5)</a:t>
                      </a:r>
                      <a:endParaRPr lang="en-IN" dirty="0"/>
                    </a:p>
                  </a:txBody>
                  <a:tcPr/>
                </a:tc>
                <a:tc>
                  <a:txBody>
                    <a:bodyPr/>
                    <a:lstStyle/>
                    <a:p>
                      <a:pPr algn="ctr"/>
                      <a:r>
                        <a:rPr lang="en-IN" dirty="0" smtClean="0"/>
                        <a:t>Hypothesis 1</a:t>
                      </a:r>
                    </a:p>
                    <a:p>
                      <a:pPr algn="ctr"/>
                      <a:r>
                        <a:rPr lang="en-IN" dirty="0" smtClean="0"/>
                        <a:t>{1 U 2 U 3}</a:t>
                      </a:r>
                    </a:p>
                    <a:p>
                      <a:pPr algn="ctr"/>
                      <a:r>
                        <a:rPr lang="en-IN" dirty="0" smtClean="0"/>
                        <a:t>(6)</a:t>
                      </a:r>
                      <a:endParaRPr lang="en-IN" dirty="0"/>
                    </a:p>
                  </a:txBody>
                  <a:tcPr/>
                </a:tc>
                <a:tc>
                  <a:txBody>
                    <a:bodyPr/>
                    <a:lstStyle/>
                    <a:p>
                      <a:pPr algn="ctr"/>
                      <a:r>
                        <a:rPr lang="en-IN" dirty="0" smtClean="0"/>
                        <a:t>Hypothesis 3</a:t>
                      </a:r>
                    </a:p>
                    <a:p>
                      <a:pPr algn="ctr"/>
                      <a:r>
                        <a:rPr lang="en-IN" dirty="0" smtClean="0"/>
                        <a:t>{4 U 5}</a:t>
                      </a:r>
                    </a:p>
                    <a:p>
                      <a:pPr algn="ctr"/>
                      <a:r>
                        <a:rPr lang="en-IN" dirty="0" smtClean="0"/>
                        <a:t>(7)</a:t>
                      </a:r>
                      <a:endParaRPr lang="en-IN" dirty="0"/>
                    </a:p>
                  </a:txBody>
                  <a:tcPr/>
                </a:tc>
                <a:tc>
                  <a:txBody>
                    <a:bodyPr/>
                    <a:lstStyle/>
                    <a:p>
                      <a:pPr algn="ctr"/>
                      <a:r>
                        <a:rPr lang="en-IN" dirty="0" smtClean="0"/>
                        <a:t>Final</a:t>
                      </a:r>
                    </a:p>
                    <a:p>
                      <a:pPr algn="ctr"/>
                      <a:r>
                        <a:rPr lang="en-IN" dirty="0" smtClean="0"/>
                        <a:t>Result</a:t>
                      </a:r>
                    </a:p>
                    <a:p>
                      <a:pPr algn="ctr"/>
                      <a:r>
                        <a:rPr lang="en-IN" dirty="0" smtClean="0"/>
                        <a:t>{6 ∩</a:t>
                      </a:r>
                      <a:r>
                        <a:rPr lang="en-IN" baseline="0" dirty="0" smtClean="0"/>
                        <a:t> 7}</a:t>
                      </a:r>
                      <a:endParaRPr lang="en-IN" dirty="0"/>
                    </a:p>
                  </a:txBody>
                  <a:tcPr/>
                </a:tc>
              </a:tr>
              <a:tr h="370840">
                <a:tc>
                  <a:txBody>
                    <a:bodyPr/>
                    <a:lstStyle/>
                    <a:p>
                      <a:pPr algn="ctr"/>
                      <a:r>
                        <a:rPr lang="en-IN" dirty="0" smtClean="0"/>
                        <a:t>Retail Vs</a:t>
                      </a:r>
                    </a:p>
                    <a:p>
                      <a:pPr algn="ctr"/>
                      <a:r>
                        <a:rPr lang="en-IN" dirty="0" smtClean="0"/>
                        <a:t>Arrival</a:t>
                      </a:r>
                    </a:p>
                  </a:txBody>
                  <a:tcPr/>
                </a:tc>
                <a:tc>
                  <a:txBody>
                    <a:bodyPr/>
                    <a:lstStyle/>
                    <a:p>
                      <a:pPr algn="ctr"/>
                      <a:r>
                        <a:rPr lang="en-IN" dirty="0" smtClean="0"/>
                        <a:t>42</a:t>
                      </a:r>
                      <a:endParaRPr lang="en-IN" dirty="0"/>
                    </a:p>
                  </a:txBody>
                  <a:tcPr/>
                </a:tc>
                <a:tc>
                  <a:txBody>
                    <a:bodyPr/>
                    <a:lstStyle/>
                    <a:p>
                      <a:pPr algn="ctr"/>
                      <a:r>
                        <a:rPr lang="en-IN" dirty="0" smtClean="0"/>
                        <a:t>74</a:t>
                      </a:r>
                      <a:endParaRPr lang="en-IN" dirty="0"/>
                    </a:p>
                  </a:txBody>
                  <a:tcPr/>
                </a:tc>
                <a:tc>
                  <a:txBody>
                    <a:bodyPr/>
                    <a:lstStyle/>
                    <a:p>
                      <a:pPr algn="ctr"/>
                      <a:r>
                        <a:rPr lang="en-IN" dirty="0" smtClean="0"/>
                        <a:t>167</a:t>
                      </a:r>
                      <a:endParaRPr lang="en-IN" dirty="0"/>
                    </a:p>
                  </a:txBody>
                  <a:tcPr/>
                </a:tc>
                <a:tc>
                  <a:txBody>
                    <a:bodyPr/>
                    <a:lstStyle/>
                    <a:p>
                      <a:pPr algn="ctr"/>
                      <a:r>
                        <a:rPr lang="en-IN" dirty="0" smtClean="0"/>
                        <a:t>121</a:t>
                      </a:r>
                      <a:endParaRPr lang="en-IN" dirty="0"/>
                    </a:p>
                  </a:txBody>
                  <a:tcPr/>
                </a:tc>
                <a:tc>
                  <a:txBody>
                    <a:bodyPr/>
                    <a:lstStyle/>
                    <a:p>
                      <a:pPr algn="ctr"/>
                      <a:r>
                        <a:rPr lang="en-IN" dirty="0" smtClean="0"/>
                        <a:t>119</a:t>
                      </a:r>
                      <a:endParaRPr lang="en-IN" dirty="0"/>
                    </a:p>
                  </a:txBody>
                  <a:tcPr/>
                </a:tc>
                <a:tc>
                  <a:txBody>
                    <a:bodyPr/>
                    <a:lstStyle/>
                    <a:p>
                      <a:pPr algn="ctr"/>
                      <a:r>
                        <a:rPr lang="en-IN" dirty="0" smtClean="0"/>
                        <a:t>220</a:t>
                      </a:r>
                      <a:endParaRPr lang="en-IN" dirty="0"/>
                    </a:p>
                  </a:txBody>
                  <a:tcPr/>
                </a:tc>
                <a:tc>
                  <a:txBody>
                    <a:bodyPr/>
                    <a:lstStyle/>
                    <a:p>
                      <a:pPr algn="ctr"/>
                      <a:r>
                        <a:rPr lang="en-IN" dirty="0" smtClean="0"/>
                        <a:t>159</a:t>
                      </a:r>
                      <a:endParaRPr lang="en-IN" dirty="0"/>
                    </a:p>
                  </a:txBody>
                  <a:tcPr/>
                </a:tc>
                <a:tc>
                  <a:txBody>
                    <a:bodyPr/>
                    <a:lstStyle/>
                    <a:p>
                      <a:pPr algn="ctr"/>
                      <a:r>
                        <a:rPr lang="en-IN" dirty="0" smtClean="0"/>
                        <a:t>153</a:t>
                      </a:r>
                      <a:endParaRPr lang="en-IN" dirty="0"/>
                    </a:p>
                  </a:txBody>
                  <a:tcPr/>
                </a:tc>
              </a:tr>
              <a:tr h="370840">
                <a:tc>
                  <a:txBody>
                    <a:bodyPr/>
                    <a:lstStyle/>
                    <a:p>
                      <a:pPr algn="ctr"/>
                      <a:r>
                        <a:rPr lang="en-IN" dirty="0" smtClean="0"/>
                        <a:t>Wholesale Vs</a:t>
                      </a:r>
                    </a:p>
                    <a:p>
                      <a:pPr algn="ctr"/>
                      <a:r>
                        <a:rPr lang="en-IN" dirty="0" smtClean="0"/>
                        <a:t>Arrival</a:t>
                      </a:r>
                      <a:endParaRPr lang="en-IN" dirty="0"/>
                    </a:p>
                  </a:txBody>
                  <a:tcPr/>
                </a:tc>
                <a:tc>
                  <a:txBody>
                    <a:bodyPr/>
                    <a:lstStyle/>
                    <a:p>
                      <a:pPr algn="ctr"/>
                      <a:r>
                        <a:rPr lang="en-IN" dirty="0" smtClean="0"/>
                        <a:t>64</a:t>
                      </a:r>
                      <a:endParaRPr lang="en-IN" dirty="0"/>
                    </a:p>
                  </a:txBody>
                  <a:tcPr/>
                </a:tc>
                <a:tc>
                  <a:txBody>
                    <a:bodyPr/>
                    <a:lstStyle/>
                    <a:p>
                      <a:pPr algn="ctr"/>
                      <a:r>
                        <a:rPr lang="en-IN" dirty="0" smtClean="0"/>
                        <a:t>64</a:t>
                      </a:r>
                      <a:endParaRPr lang="en-IN" dirty="0"/>
                    </a:p>
                  </a:txBody>
                  <a:tcPr/>
                </a:tc>
                <a:tc>
                  <a:txBody>
                    <a:bodyPr/>
                    <a:lstStyle/>
                    <a:p>
                      <a:pPr algn="ctr"/>
                      <a:r>
                        <a:rPr lang="en-IN" dirty="0" smtClean="0"/>
                        <a:t>174</a:t>
                      </a:r>
                      <a:endParaRPr lang="en-IN" dirty="0"/>
                    </a:p>
                  </a:txBody>
                  <a:tcPr/>
                </a:tc>
                <a:tc>
                  <a:txBody>
                    <a:bodyPr/>
                    <a:lstStyle/>
                    <a:p>
                      <a:pPr algn="ctr"/>
                      <a:r>
                        <a:rPr lang="en-IN" dirty="0" smtClean="0"/>
                        <a:t>122</a:t>
                      </a:r>
                      <a:endParaRPr lang="en-IN" dirty="0"/>
                    </a:p>
                  </a:txBody>
                  <a:tcPr/>
                </a:tc>
                <a:tc>
                  <a:txBody>
                    <a:bodyPr/>
                    <a:lstStyle/>
                    <a:p>
                      <a:pPr algn="ctr"/>
                      <a:r>
                        <a:rPr lang="en-IN" dirty="0" smtClean="0"/>
                        <a:t>139</a:t>
                      </a:r>
                      <a:endParaRPr lang="en-IN" dirty="0"/>
                    </a:p>
                  </a:txBody>
                  <a:tcPr/>
                </a:tc>
                <a:tc>
                  <a:txBody>
                    <a:bodyPr/>
                    <a:lstStyle/>
                    <a:p>
                      <a:pPr algn="ctr"/>
                      <a:r>
                        <a:rPr lang="en-IN" dirty="0" smtClean="0"/>
                        <a:t>219</a:t>
                      </a:r>
                      <a:endParaRPr lang="en-IN" dirty="0"/>
                    </a:p>
                  </a:txBody>
                  <a:tcPr/>
                </a:tc>
                <a:tc>
                  <a:txBody>
                    <a:bodyPr/>
                    <a:lstStyle/>
                    <a:p>
                      <a:pPr algn="ctr"/>
                      <a:r>
                        <a:rPr lang="en-IN" dirty="0" smtClean="0"/>
                        <a:t>174</a:t>
                      </a:r>
                      <a:endParaRPr lang="en-IN" dirty="0"/>
                    </a:p>
                  </a:txBody>
                  <a:tcPr/>
                </a:tc>
                <a:tc>
                  <a:txBody>
                    <a:bodyPr/>
                    <a:lstStyle/>
                    <a:p>
                      <a:pPr algn="ctr"/>
                      <a:r>
                        <a:rPr lang="en-IN" dirty="0" smtClean="0"/>
                        <a:t>168</a:t>
                      </a:r>
                      <a:endParaRPr lang="en-IN" dirty="0"/>
                    </a:p>
                  </a:txBody>
                  <a:tcPr/>
                </a:tc>
              </a:tr>
            </a:tbl>
          </a:graphicData>
        </a:graphic>
      </p:graphicFrame>
    </p:spTree>
    <p:extLst>
      <p:ext uri="{BB962C8B-B14F-4D97-AF65-F5344CB8AC3E}">
        <p14:creationId xmlns:p14="http://schemas.microsoft.com/office/powerpoint/2010/main" val="3381712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8" y="231820"/>
            <a:ext cx="10515600" cy="1325563"/>
          </a:xfrm>
        </p:spPr>
        <p:txBody>
          <a:bodyPr/>
          <a:lstStyle/>
          <a:p>
            <a:r>
              <a:rPr lang="en-IN" dirty="0" smtClean="0"/>
              <a:t>Detailed </a:t>
            </a:r>
            <a:r>
              <a:rPr lang="en-IN" dirty="0"/>
              <a:t>R</a:t>
            </a:r>
            <a:r>
              <a:rPr lang="en-IN" dirty="0" smtClean="0"/>
              <a:t>esults for Mumbai</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9144804"/>
              </p:ext>
            </p:extLst>
          </p:nvPr>
        </p:nvGraphicFramePr>
        <p:xfrm>
          <a:off x="388512" y="1503653"/>
          <a:ext cx="11112322" cy="1981200"/>
        </p:xfrm>
        <a:graphic>
          <a:graphicData uri="http://schemas.openxmlformats.org/drawingml/2006/table">
            <a:tbl>
              <a:tblPr firstRow="1" bandRow="1">
                <a:tableStyleId>{5C22544A-7EE6-4342-B048-85BDC9FD1C3A}</a:tableStyleId>
              </a:tblPr>
              <a:tblGrid>
                <a:gridCol w="1066801"/>
                <a:gridCol w="1416676"/>
                <a:gridCol w="926300"/>
                <a:gridCol w="1148584"/>
                <a:gridCol w="1131955"/>
                <a:gridCol w="772733"/>
                <a:gridCol w="811369"/>
                <a:gridCol w="1352281"/>
                <a:gridCol w="1326524"/>
                <a:gridCol w="1159099"/>
              </a:tblGrid>
              <a:tr h="370840">
                <a:tc>
                  <a:txBody>
                    <a:bodyPr/>
                    <a:lstStyle/>
                    <a:p>
                      <a:pPr algn="ctr"/>
                      <a:endParaRPr lang="en-IN" sz="1600" dirty="0"/>
                    </a:p>
                  </a:txBody>
                  <a:tcPr/>
                </a:tc>
                <a:tc>
                  <a:txBody>
                    <a:bodyPr/>
                    <a:lstStyle/>
                    <a:p>
                      <a:pPr algn="ctr"/>
                      <a:r>
                        <a:rPr lang="en-IN" sz="1600" dirty="0" smtClean="0"/>
                        <a:t>Analysis</a:t>
                      </a:r>
                      <a:endParaRPr lang="en-IN" sz="1600" dirty="0"/>
                    </a:p>
                  </a:txBody>
                  <a:tcPr/>
                </a:tc>
                <a:tc>
                  <a:txBody>
                    <a:bodyPr/>
                    <a:lstStyle/>
                    <a:p>
                      <a:pPr algn="ctr"/>
                      <a:r>
                        <a:rPr lang="en-IN" sz="1600" dirty="0" smtClean="0"/>
                        <a:t>Slope</a:t>
                      </a:r>
                    </a:p>
                    <a:p>
                      <a:pPr algn="ctr"/>
                      <a:r>
                        <a:rPr lang="en-IN" sz="1600" dirty="0" smtClean="0"/>
                        <a:t>Based</a:t>
                      </a:r>
                    </a:p>
                    <a:p>
                      <a:pPr algn="ctr"/>
                      <a:r>
                        <a:rPr lang="en-IN" sz="1600" dirty="0" smtClean="0"/>
                        <a:t>(1)</a:t>
                      </a:r>
                      <a:endParaRPr lang="en-IN" sz="1600" dirty="0"/>
                    </a:p>
                  </a:txBody>
                  <a:tcPr/>
                </a:tc>
                <a:tc>
                  <a:txBody>
                    <a:bodyPr/>
                    <a:lstStyle/>
                    <a:p>
                      <a:pPr algn="ctr"/>
                      <a:r>
                        <a:rPr lang="en-IN" sz="1600" dirty="0" smtClean="0"/>
                        <a:t>Window</a:t>
                      </a:r>
                    </a:p>
                    <a:p>
                      <a:pPr algn="ctr"/>
                      <a:r>
                        <a:rPr lang="en-IN" sz="1600" dirty="0" smtClean="0"/>
                        <a:t>Correlation</a:t>
                      </a:r>
                    </a:p>
                    <a:p>
                      <a:pPr algn="ctr"/>
                      <a:r>
                        <a:rPr lang="en-IN" sz="1600" dirty="0" smtClean="0"/>
                        <a:t>(2)</a:t>
                      </a:r>
                      <a:endParaRPr lang="en-IN" sz="1600" dirty="0"/>
                    </a:p>
                  </a:txBody>
                  <a:tcPr/>
                </a:tc>
                <a:tc>
                  <a:txBody>
                    <a:bodyPr/>
                    <a:lstStyle/>
                    <a:p>
                      <a:pPr algn="ctr"/>
                      <a:r>
                        <a:rPr lang="en-IN" sz="1600" dirty="0" smtClean="0"/>
                        <a:t>Linear</a:t>
                      </a:r>
                    </a:p>
                    <a:p>
                      <a:pPr algn="ctr"/>
                      <a:r>
                        <a:rPr lang="en-IN" sz="1600" dirty="0" smtClean="0"/>
                        <a:t>Regression</a:t>
                      </a:r>
                    </a:p>
                    <a:p>
                      <a:pPr algn="ctr"/>
                      <a:r>
                        <a:rPr lang="en-IN" sz="1600" dirty="0" smtClean="0"/>
                        <a:t>(3)</a:t>
                      </a:r>
                      <a:endParaRPr lang="en-IN" sz="1600" dirty="0"/>
                    </a:p>
                  </a:txBody>
                  <a:tcPr/>
                </a:tc>
                <a:tc>
                  <a:txBody>
                    <a:bodyPr/>
                    <a:lstStyle/>
                    <a:p>
                      <a:pPr algn="ctr"/>
                      <a:r>
                        <a:rPr lang="en-IN" sz="1600" dirty="0" smtClean="0"/>
                        <a:t>Graph</a:t>
                      </a:r>
                    </a:p>
                    <a:p>
                      <a:pPr algn="ctr"/>
                      <a:r>
                        <a:rPr lang="en-IN" sz="1600" dirty="0" smtClean="0"/>
                        <a:t>Based</a:t>
                      </a:r>
                    </a:p>
                    <a:p>
                      <a:pPr algn="ctr"/>
                      <a:r>
                        <a:rPr lang="en-IN" sz="1600" dirty="0" smtClean="0"/>
                        <a:t>(4)</a:t>
                      </a:r>
                      <a:endParaRPr lang="en-IN" sz="1600" dirty="0"/>
                    </a:p>
                  </a:txBody>
                  <a:tcPr/>
                </a:tc>
                <a:tc>
                  <a:txBody>
                    <a:bodyPr/>
                    <a:lstStyle/>
                    <a:p>
                      <a:pPr algn="ctr"/>
                      <a:r>
                        <a:rPr lang="en-IN" sz="1600" dirty="0" smtClean="0"/>
                        <a:t>Multi-</a:t>
                      </a:r>
                    </a:p>
                    <a:p>
                      <a:pPr algn="ctr"/>
                      <a:r>
                        <a:rPr lang="en-IN" sz="1600" dirty="0" smtClean="0"/>
                        <a:t>Variate</a:t>
                      </a:r>
                    </a:p>
                    <a:p>
                      <a:pPr algn="ctr"/>
                      <a:r>
                        <a:rPr lang="en-IN" sz="1600" dirty="0" smtClean="0"/>
                        <a:t>(5)</a:t>
                      </a:r>
                      <a:endParaRPr lang="en-IN" sz="1600" dirty="0"/>
                    </a:p>
                  </a:txBody>
                  <a:tcPr/>
                </a:tc>
                <a:tc>
                  <a:txBody>
                    <a:bodyPr/>
                    <a:lstStyle/>
                    <a:p>
                      <a:pPr algn="ctr"/>
                      <a:r>
                        <a:rPr lang="en-IN" sz="1600" dirty="0" smtClean="0"/>
                        <a:t>Hypothesis 4</a:t>
                      </a:r>
                    </a:p>
                    <a:p>
                      <a:pPr algn="ctr"/>
                      <a:r>
                        <a:rPr lang="en-IN" sz="1600" dirty="0" smtClean="0"/>
                        <a:t>{1 U 2 U 3}</a:t>
                      </a:r>
                    </a:p>
                    <a:p>
                      <a:pPr algn="ctr"/>
                      <a:r>
                        <a:rPr lang="en-IN" sz="1600" dirty="0" smtClean="0"/>
                        <a:t>(6)</a:t>
                      </a:r>
                      <a:endParaRPr lang="en-IN" sz="1600" dirty="0"/>
                    </a:p>
                  </a:txBody>
                  <a:tcPr/>
                </a:tc>
                <a:tc>
                  <a:txBody>
                    <a:bodyPr/>
                    <a:lstStyle/>
                    <a:p>
                      <a:pPr algn="ctr"/>
                      <a:r>
                        <a:rPr lang="en-IN" sz="1600" dirty="0" smtClean="0"/>
                        <a:t>Hypothesis 3</a:t>
                      </a:r>
                    </a:p>
                    <a:p>
                      <a:pPr algn="ctr"/>
                      <a:r>
                        <a:rPr lang="en-IN" sz="1600" dirty="0" smtClean="0"/>
                        <a:t>{4 U 5}</a:t>
                      </a:r>
                    </a:p>
                    <a:p>
                      <a:pPr algn="ctr"/>
                      <a:r>
                        <a:rPr lang="en-IN" sz="1600" dirty="0" smtClean="0"/>
                        <a:t>(7)</a:t>
                      </a:r>
                      <a:endParaRPr lang="en-IN" sz="1600" dirty="0"/>
                    </a:p>
                  </a:txBody>
                  <a:tcPr/>
                </a:tc>
                <a:tc>
                  <a:txBody>
                    <a:bodyPr/>
                    <a:lstStyle/>
                    <a:p>
                      <a:pPr algn="ctr"/>
                      <a:r>
                        <a:rPr lang="en-IN" sz="1600" dirty="0" smtClean="0"/>
                        <a:t>Final</a:t>
                      </a:r>
                    </a:p>
                    <a:p>
                      <a:pPr algn="ctr"/>
                      <a:r>
                        <a:rPr lang="en-IN" sz="1600" dirty="0" smtClean="0"/>
                        <a:t>Result</a:t>
                      </a:r>
                    </a:p>
                    <a:p>
                      <a:pPr algn="ctr"/>
                      <a:r>
                        <a:rPr lang="en-IN" sz="1600" dirty="0" smtClean="0"/>
                        <a:t>{6 ∩</a:t>
                      </a:r>
                      <a:r>
                        <a:rPr lang="en-IN" sz="1600" baseline="0" dirty="0" smtClean="0"/>
                        <a:t> 7}</a:t>
                      </a:r>
                      <a:endParaRPr lang="en-IN" sz="1600" dirty="0"/>
                    </a:p>
                  </a:txBody>
                  <a:tcPr/>
                </a:tc>
              </a:tr>
              <a:tr h="370840">
                <a:tc>
                  <a:txBody>
                    <a:bodyPr/>
                    <a:lstStyle/>
                    <a:p>
                      <a:pPr algn="ctr"/>
                      <a:r>
                        <a:rPr lang="en-IN" sz="1600" dirty="0" smtClean="0"/>
                        <a:t>Anomalies</a:t>
                      </a:r>
                    </a:p>
                    <a:p>
                      <a:pPr algn="ctr"/>
                      <a:r>
                        <a:rPr lang="en-IN" sz="1600" dirty="0" smtClean="0"/>
                        <a:t>Reported</a:t>
                      </a:r>
                    </a:p>
                  </a:txBody>
                  <a:tcPr/>
                </a:tc>
                <a:tc>
                  <a:txBody>
                    <a:bodyPr/>
                    <a:lstStyle/>
                    <a:p>
                      <a:pPr algn="ctr"/>
                      <a:r>
                        <a:rPr lang="en-IN" sz="1600" dirty="0" smtClean="0"/>
                        <a:t>Retail Vs</a:t>
                      </a:r>
                    </a:p>
                    <a:p>
                      <a:pPr algn="ctr"/>
                      <a:r>
                        <a:rPr lang="en-IN" sz="1600" dirty="0" smtClean="0"/>
                        <a:t>Average Retail</a:t>
                      </a:r>
                    </a:p>
                  </a:txBody>
                  <a:tcPr/>
                </a:tc>
                <a:tc>
                  <a:txBody>
                    <a:bodyPr/>
                    <a:lstStyle/>
                    <a:p>
                      <a:pPr algn="ctr"/>
                      <a:r>
                        <a:rPr lang="en-IN" sz="1600" dirty="0" smtClean="0"/>
                        <a:t>471</a:t>
                      </a:r>
                      <a:endParaRPr lang="en-IN" sz="1600" dirty="0"/>
                    </a:p>
                  </a:txBody>
                  <a:tcPr/>
                </a:tc>
                <a:tc>
                  <a:txBody>
                    <a:bodyPr/>
                    <a:lstStyle/>
                    <a:p>
                      <a:pPr algn="ctr"/>
                      <a:r>
                        <a:rPr lang="en-IN" sz="1600" dirty="0" smtClean="0"/>
                        <a:t>180</a:t>
                      </a:r>
                      <a:endParaRPr lang="en-IN" sz="1600" dirty="0"/>
                    </a:p>
                  </a:txBody>
                  <a:tcPr/>
                </a:tc>
                <a:tc>
                  <a:txBody>
                    <a:bodyPr/>
                    <a:lstStyle/>
                    <a:p>
                      <a:pPr algn="ctr"/>
                      <a:r>
                        <a:rPr lang="en-IN" sz="1600" dirty="0" smtClean="0"/>
                        <a:t>258</a:t>
                      </a:r>
                      <a:endParaRPr lang="en-IN" sz="1600" dirty="0"/>
                    </a:p>
                  </a:txBody>
                  <a:tcPr/>
                </a:tc>
                <a:tc>
                  <a:txBody>
                    <a:bodyPr/>
                    <a:lstStyle/>
                    <a:p>
                      <a:pPr algn="ctr"/>
                      <a:r>
                        <a:rPr lang="en-IN" sz="1600" dirty="0" smtClean="0"/>
                        <a:t>300</a:t>
                      </a:r>
                      <a:endParaRPr lang="en-IN" sz="1600" dirty="0"/>
                    </a:p>
                  </a:txBody>
                  <a:tcPr/>
                </a:tc>
                <a:tc>
                  <a:txBody>
                    <a:bodyPr/>
                    <a:lstStyle/>
                    <a:p>
                      <a:pPr algn="ctr"/>
                      <a:r>
                        <a:rPr lang="en-IN" sz="1600" dirty="0" smtClean="0"/>
                        <a:t>177</a:t>
                      </a:r>
                      <a:endParaRPr lang="en-IN" sz="1600" dirty="0"/>
                    </a:p>
                  </a:txBody>
                  <a:tcPr/>
                </a:tc>
                <a:tc>
                  <a:txBody>
                    <a:bodyPr/>
                    <a:lstStyle/>
                    <a:p>
                      <a:pPr algn="ctr"/>
                      <a:r>
                        <a:rPr lang="en-IN" sz="1600" dirty="0" smtClean="0"/>
                        <a:t>806</a:t>
                      </a:r>
                      <a:endParaRPr lang="en-IN" sz="1600" dirty="0"/>
                    </a:p>
                  </a:txBody>
                  <a:tcPr/>
                </a:tc>
                <a:tc>
                  <a:txBody>
                    <a:bodyPr/>
                    <a:lstStyle/>
                    <a:p>
                      <a:pPr algn="ctr"/>
                      <a:r>
                        <a:rPr lang="en-IN" sz="1600" dirty="0" smtClean="0"/>
                        <a:t>362</a:t>
                      </a:r>
                      <a:endParaRPr lang="en-IN" sz="1600" dirty="0"/>
                    </a:p>
                  </a:txBody>
                  <a:tcPr/>
                </a:tc>
                <a:tc>
                  <a:txBody>
                    <a:bodyPr/>
                    <a:lstStyle/>
                    <a:p>
                      <a:pPr algn="ctr"/>
                      <a:r>
                        <a:rPr lang="en-IN" sz="1600" dirty="0" smtClean="0"/>
                        <a:t>125</a:t>
                      </a:r>
                      <a:endParaRPr lang="en-IN" sz="1600" dirty="0"/>
                    </a:p>
                  </a:txBody>
                  <a:tcPr/>
                </a:tc>
              </a:tr>
              <a:tr h="370840">
                <a:tc>
                  <a:txBody>
                    <a:bodyPr/>
                    <a:lstStyle/>
                    <a:p>
                      <a:pPr algn="ctr"/>
                      <a:r>
                        <a:rPr lang="en-IN" sz="1600" dirty="0" smtClean="0"/>
                        <a:t>Anomalies Matched</a:t>
                      </a:r>
                      <a:endParaRPr lang="en-IN" sz="1600" dirty="0"/>
                    </a:p>
                  </a:txBody>
                  <a:tcPr/>
                </a:tc>
                <a:tc>
                  <a:txBody>
                    <a:bodyPr/>
                    <a:lstStyle/>
                    <a:p>
                      <a:pPr algn="ctr"/>
                      <a:r>
                        <a:rPr lang="en-IN" sz="1600" dirty="0" smtClean="0"/>
                        <a:t>Retail Vs</a:t>
                      </a:r>
                    </a:p>
                    <a:p>
                      <a:pPr algn="ctr"/>
                      <a:r>
                        <a:rPr lang="en-IN" sz="1600" dirty="0" smtClean="0"/>
                        <a:t>Average Retail</a:t>
                      </a:r>
                      <a:endParaRPr lang="en-IN" sz="1600" dirty="0" smtClean="0"/>
                    </a:p>
                  </a:txBody>
                  <a:tcPr/>
                </a:tc>
                <a:tc>
                  <a:txBody>
                    <a:bodyPr/>
                    <a:lstStyle/>
                    <a:p>
                      <a:pPr algn="ctr"/>
                      <a:r>
                        <a:rPr lang="en-IN" sz="1600" dirty="0" smtClean="0"/>
                        <a:t>67</a:t>
                      </a:r>
                      <a:endParaRPr lang="en-IN" sz="1600" dirty="0"/>
                    </a:p>
                  </a:txBody>
                  <a:tcPr/>
                </a:tc>
                <a:tc>
                  <a:txBody>
                    <a:bodyPr/>
                    <a:lstStyle/>
                    <a:p>
                      <a:pPr algn="ctr"/>
                      <a:r>
                        <a:rPr lang="en-IN" sz="1600" dirty="0" smtClean="0"/>
                        <a:t>47</a:t>
                      </a:r>
                      <a:endParaRPr lang="en-IN" sz="1600" dirty="0"/>
                    </a:p>
                  </a:txBody>
                  <a:tcPr/>
                </a:tc>
                <a:tc>
                  <a:txBody>
                    <a:bodyPr/>
                    <a:lstStyle/>
                    <a:p>
                      <a:pPr algn="ctr"/>
                      <a:r>
                        <a:rPr lang="en-IN" sz="1600" dirty="0" smtClean="0"/>
                        <a:t>50</a:t>
                      </a:r>
                      <a:endParaRPr lang="en-IN" sz="1600" dirty="0"/>
                    </a:p>
                  </a:txBody>
                  <a:tcPr/>
                </a:tc>
                <a:tc>
                  <a:txBody>
                    <a:bodyPr/>
                    <a:lstStyle/>
                    <a:p>
                      <a:pPr algn="ctr"/>
                      <a:r>
                        <a:rPr lang="en-IN" sz="1600" dirty="0" smtClean="0"/>
                        <a:t>122</a:t>
                      </a:r>
                      <a:endParaRPr lang="en-IN" sz="1600" dirty="0"/>
                    </a:p>
                  </a:txBody>
                  <a:tcPr/>
                </a:tc>
                <a:tc>
                  <a:txBody>
                    <a:bodyPr/>
                    <a:lstStyle/>
                    <a:p>
                      <a:pPr algn="ctr"/>
                      <a:r>
                        <a:rPr lang="en-IN" sz="1600" dirty="0" smtClean="0"/>
                        <a:t>122</a:t>
                      </a:r>
                      <a:endParaRPr lang="en-IN" sz="1600" dirty="0"/>
                    </a:p>
                  </a:txBody>
                  <a:tcPr/>
                </a:tc>
                <a:tc>
                  <a:txBody>
                    <a:bodyPr/>
                    <a:lstStyle/>
                    <a:p>
                      <a:pPr algn="ctr"/>
                      <a:r>
                        <a:rPr lang="en-IN" sz="1600" dirty="0" smtClean="0"/>
                        <a:t>142</a:t>
                      </a:r>
                      <a:endParaRPr lang="en-IN" sz="1600" dirty="0"/>
                    </a:p>
                  </a:txBody>
                  <a:tcPr/>
                </a:tc>
                <a:tc>
                  <a:txBody>
                    <a:bodyPr/>
                    <a:lstStyle/>
                    <a:p>
                      <a:pPr algn="ctr"/>
                      <a:r>
                        <a:rPr lang="en-IN" sz="1600" dirty="0" smtClean="0"/>
                        <a:t>162</a:t>
                      </a:r>
                      <a:endParaRPr lang="en-IN" sz="1600" dirty="0"/>
                    </a:p>
                  </a:txBody>
                  <a:tcPr/>
                </a:tc>
                <a:tc>
                  <a:txBody>
                    <a:bodyPr/>
                    <a:lstStyle/>
                    <a:p>
                      <a:pPr algn="ctr"/>
                      <a:r>
                        <a:rPr lang="en-IN" sz="1600" dirty="0" smtClean="0"/>
                        <a:t>64</a:t>
                      </a:r>
                      <a:endParaRPr lang="en-IN" sz="1600"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928344898"/>
              </p:ext>
            </p:extLst>
          </p:nvPr>
        </p:nvGraphicFramePr>
        <p:xfrm>
          <a:off x="400318" y="3806824"/>
          <a:ext cx="11112322" cy="1981200"/>
        </p:xfrm>
        <a:graphic>
          <a:graphicData uri="http://schemas.openxmlformats.org/drawingml/2006/table">
            <a:tbl>
              <a:tblPr firstRow="1" bandRow="1">
                <a:tableStyleId>{5C22544A-7EE6-4342-B048-85BDC9FD1C3A}</a:tableStyleId>
              </a:tblPr>
              <a:tblGrid>
                <a:gridCol w="1066801"/>
                <a:gridCol w="1416676"/>
                <a:gridCol w="926300"/>
                <a:gridCol w="1148584"/>
                <a:gridCol w="1131955"/>
                <a:gridCol w="772733"/>
                <a:gridCol w="811369"/>
                <a:gridCol w="1352281"/>
                <a:gridCol w="1326524"/>
                <a:gridCol w="1159099"/>
              </a:tblGrid>
              <a:tr h="370840">
                <a:tc>
                  <a:txBody>
                    <a:bodyPr/>
                    <a:lstStyle/>
                    <a:p>
                      <a:pPr algn="ctr"/>
                      <a:endParaRPr lang="en-IN" sz="1600" dirty="0"/>
                    </a:p>
                  </a:txBody>
                  <a:tcPr/>
                </a:tc>
                <a:tc>
                  <a:txBody>
                    <a:bodyPr/>
                    <a:lstStyle/>
                    <a:p>
                      <a:pPr algn="ctr"/>
                      <a:r>
                        <a:rPr lang="en-IN" sz="1600" dirty="0" smtClean="0"/>
                        <a:t>Analysis</a:t>
                      </a:r>
                      <a:endParaRPr lang="en-IN" sz="1600" dirty="0"/>
                    </a:p>
                  </a:txBody>
                  <a:tcPr/>
                </a:tc>
                <a:tc>
                  <a:txBody>
                    <a:bodyPr/>
                    <a:lstStyle/>
                    <a:p>
                      <a:pPr algn="ctr"/>
                      <a:r>
                        <a:rPr lang="en-IN" sz="1600" dirty="0" smtClean="0"/>
                        <a:t>Slope</a:t>
                      </a:r>
                    </a:p>
                    <a:p>
                      <a:pPr algn="ctr"/>
                      <a:r>
                        <a:rPr lang="en-IN" sz="1600" dirty="0" smtClean="0"/>
                        <a:t>Based</a:t>
                      </a:r>
                    </a:p>
                    <a:p>
                      <a:pPr algn="ctr"/>
                      <a:r>
                        <a:rPr lang="en-IN" sz="1600" dirty="0" smtClean="0"/>
                        <a:t>(1)</a:t>
                      </a:r>
                      <a:endParaRPr lang="en-IN" sz="1600" dirty="0"/>
                    </a:p>
                  </a:txBody>
                  <a:tcPr/>
                </a:tc>
                <a:tc>
                  <a:txBody>
                    <a:bodyPr/>
                    <a:lstStyle/>
                    <a:p>
                      <a:pPr algn="ctr"/>
                      <a:r>
                        <a:rPr lang="en-IN" sz="1600" dirty="0" smtClean="0"/>
                        <a:t>Window</a:t>
                      </a:r>
                    </a:p>
                    <a:p>
                      <a:pPr algn="ctr"/>
                      <a:r>
                        <a:rPr lang="en-IN" sz="1600" dirty="0" smtClean="0"/>
                        <a:t>Correlation</a:t>
                      </a:r>
                    </a:p>
                    <a:p>
                      <a:pPr algn="ctr"/>
                      <a:r>
                        <a:rPr lang="en-IN" sz="1600" dirty="0" smtClean="0"/>
                        <a:t>(2)</a:t>
                      </a:r>
                      <a:endParaRPr lang="en-IN" sz="1600" dirty="0"/>
                    </a:p>
                  </a:txBody>
                  <a:tcPr/>
                </a:tc>
                <a:tc>
                  <a:txBody>
                    <a:bodyPr/>
                    <a:lstStyle/>
                    <a:p>
                      <a:pPr algn="ctr"/>
                      <a:r>
                        <a:rPr lang="en-IN" sz="1600" dirty="0" smtClean="0"/>
                        <a:t>Linear</a:t>
                      </a:r>
                    </a:p>
                    <a:p>
                      <a:pPr algn="ctr"/>
                      <a:r>
                        <a:rPr lang="en-IN" sz="1600" dirty="0" smtClean="0"/>
                        <a:t>Regression</a:t>
                      </a:r>
                    </a:p>
                    <a:p>
                      <a:pPr algn="ctr"/>
                      <a:r>
                        <a:rPr lang="en-IN" sz="1600" dirty="0" smtClean="0"/>
                        <a:t>(3)</a:t>
                      </a:r>
                      <a:endParaRPr lang="en-IN" sz="1600" dirty="0"/>
                    </a:p>
                  </a:txBody>
                  <a:tcPr/>
                </a:tc>
                <a:tc>
                  <a:txBody>
                    <a:bodyPr/>
                    <a:lstStyle/>
                    <a:p>
                      <a:pPr algn="ctr"/>
                      <a:r>
                        <a:rPr lang="en-IN" sz="1600" dirty="0" smtClean="0"/>
                        <a:t>Graph</a:t>
                      </a:r>
                    </a:p>
                    <a:p>
                      <a:pPr algn="ctr"/>
                      <a:r>
                        <a:rPr lang="en-IN" sz="1600" dirty="0" smtClean="0"/>
                        <a:t>Based</a:t>
                      </a:r>
                    </a:p>
                    <a:p>
                      <a:pPr algn="ctr"/>
                      <a:r>
                        <a:rPr lang="en-IN" sz="1600" dirty="0" smtClean="0"/>
                        <a:t>(4)</a:t>
                      </a:r>
                      <a:endParaRPr lang="en-IN" sz="1600" dirty="0"/>
                    </a:p>
                  </a:txBody>
                  <a:tcPr/>
                </a:tc>
                <a:tc>
                  <a:txBody>
                    <a:bodyPr/>
                    <a:lstStyle/>
                    <a:p>
                      <a:pPr algn="ctr"/>
                      <a:r>
                        <a:rPr lang="en-IN" sz="1600" dirty="0" smtClean="0"/>
                        <a:t>Multi-</a:t>
                      </a:r>
                    </a:p>
                    <a:p>
                      <a:pPr algn="ctr"/>
                      <a:r>
                        <a:rPr lang="en-IN" sz="1600" dirty="0" smtClean="0"/>
                        <a:t>Variate</a:t>
                      </a:r>
                    </a:p>
                    <a:p>
                      <a:pPr algn="ctr"/>
                      <a:r>
                        <a:rPr lang="en-IN" sz="1600" dirty="0" smtClean="0"/>
                        <a:t>(5)</a:t>
                      </a:r>
                      <a:endParaRPr lang="en-IN" sz="1600" dirty="0"/>
                    </a:p>
                  </a:txBody>
                  <a:tcPr/>
                </a:tc>
                <a:tc>
                  <a:txBody>
                    <a:bodyPr/>
                    <a:lstStyle/>
                    <a:p>
                      <a:pPr algn="ctr"/>
                      <a:r>
                        <a:rPr lang="en-IN" sz="1600" dirty="0" smtClean="0"/>
                        <a:t>Hypothesis 2</a:t>
                      </a:r>
                    </a:p>
                    <a:p>
                      <a:pPr algn="ctr"/>
                      <a:r>
                        <a:rPr lang="en-IN" sz="1600" dirty="0" smtClean="0"/>
                        <a:t>{1 U 2 U 3}</a:t>
                      </a:r>
                    </a:p>
                    <a:p>
                      <a:pPr algn="ctr"/>
                      <a:r>
                        <a:rPr lang="en-IN" sz="1600" dirty="0" smtClean="0"/>
                        <a:t>(6)</a:t>
                      </a:r>
                      <a:endParaRPr lang="en-IN" sz="1600" dirty="0"/>
                    </a:p>
                  </a:txBody>
                  <a:tcPr/>
                </a:tc>
                <a:tc>
                  <a:txBody>
                    <a:bodyPr/>
                    <a:lstStyle/>
                    <a:p>
                      <a:pPr algn="ctr"/>
                      <a:r>
                        <a:rPr lang="en-IN" sz="1600" dirty="0" smtClean="0"/>
                        <a:t>Hypothesis 3</a:t>
                      </a:r>
                    </a:p>
                    <a:p>
                      <a:pPr algn="ctr"/>
                      <a:r>
                        <a:rPr lang="en-IN" sz="1600" dirty="0" smtClean="0"/>
                        <a:t>{4 U 5}</a:t>
                      </a:r>
                    </a:p>
                    <a:p>
                      <a:pPr algn="ctr"/>
                      <a:r>
                        <a:rPr lang="en-IN" sz="1600" dirty="0" smtClean="0"/>
                        <a:t>(7)</a:t>
                      </a:r>
                      <a:endParaRPr lang="en-IN" sz="1600" dirty="0"/>
                    </a:p>
                  </a:txBody>
                  <a:tcPr/>
                </a:tc>
                <a:tc>
                  <a:txBody>
                    <a:bodyPr/>
                    <a:lstStyle/>
                    <a:p>
                      <a:pPr algn="ctr"/>
                      <a:r>
                        <a:rPr lang="en-IN" sz="1600" dirty="0" smtClean="0"/>
                        <a:t>Final</a:t>
                      </a:r>
                    </a:p>
                    <a:p>
                      <a:pPr algn="ctr"/>
                      <a:r>
                        <a:rPr lang="en-IN" sz="1600" dirty="0" smtClean="0"/>
                        <a:t>Result</a:t>
                      </a:r>
                    </a:p>
                    <a:p>
                      <a:pPr algn="ctr"/>
                      <a:r>
                        <a:rPr lang="en-IN" sz="1600" dirty="0" smtClean="0"/>
                        <a:t>{6 ∩</a:t>
                      </a:r>
                      <a:r>
                        <a:rPr lang="en-IN" sz="1600" baseline="0" dirty="0" smtClean="0"/>
                        <a:t> 7}</a:t>
                      </a:r>
                      <a:endParaRPr lang="en-IN" sz="1600" dirty="0"/>
                    </a:p>
                  </a:txBody>
                  <a:tcPr/>
                </a:tc>
              </a:tr>
              <a:tr h="370840">
                <a:tc>
                  <a:txBody>
                    <a:bodyPr/>
                    <a:lstStyle/>
                    <a:p>
                      <a:pPr algn="ctr"/>
                      <a:r>
                        <a:rPr lang="en-IN" sz="1600" dirty="0" smtClean="0"/>
                        <a:t>Anomalies</a:t>
                      </a:r>
                    </a:p>
                    <a:p>
                      <a:pPr algn="ctr"/>
                      <a:r>
                        <a:rPr lang="en-IN" sz="1600" dirty="0" smtClean="0"/>
                        <a:t>Reported</a:t>
                      </a:r>
                    </a:p>
                  </a:txBody>
                  <a:tcPr/>
                </a:tc>
                <a:tc>
                  <a:txBody>
                    <a:bodyPr/>
                    <a:lstStyle/>
                    <a:p>
                      <a:pPr algn="ctr"/>
                      <a:r>
                        <a:rPr lang="en-IN" sz="1600" dirty="0" smtClean="0"/>
                        <a:t>Retail Vs</a:t>
                      </a:r>
                    </a:p>
                    <a:p>
                      <a:pPr algn="ctr"/>
                      <a:r>
                        <a:rPr lang="en-IN" sz="1600" dirty="0" smtClean="0"/>
                        <a:t>Wholesale</a:t>
                      </a:r>
                    </a:p>
                  </a:txBody>
                  <a:tcPr/>
                </a:tc>
                <a:tc>
                  <a:txBody>
                    <a:bodyPr/>
                    <a:lstStyle/>
                    <a:p>
                      <a:pPr algn="ctr"/>
                      <a:r>
                        <a:rPr lang="en-IN" sz="1600" dirty="0" smtClean="0"/>
                        <a:t>322</a:t>
                      </a:r>
                      <a:endParaRPr lang="en-IN" sz="1600" dirty="0"/>
                    </a:p>
                  </a:txBody>
                  <a:tcPr/>
                </a:tc>
                <a:tc>
                  <a:txBody>
                    <a:bodyPr/>
                    <a:lstStyle/>
                    <a:p>
                      <a:pPr algn="ctr"/>
                      <a:r>
                        <a:rPr lang="en-IN" sz="1600" dirty="0" smtClean="0"/>
                        <a:t>300</a:t>
                      </a:r>
                      <a:endParaRPr lang="en-IN" sz="1600" dirty="0"/>
                    </a:p>
                  </a:txBody>
                  <a:tcPr/>
                </a:tc>
                <a:tc>
                  <a:txBody>
                    <a:bodyPr/>
                    <a:lstStyle/>
                    <a:p>
                      <a:pPr algn="ctr"/>
                      <a:r>
                        <a:rPr lang="en-IN" sz="1600" dirty="0" smtClean="0"/>
                        <a:t>310</a:t>
                      </a:r>
                      <a:endParaRPr lang="en-IN" sz="1600" dirty="0"/>
                    </a:p>
                  </a:txBody>
                  <a:tcPr/>
                </a:tc>
                <a:tc>
                  <a:txBody>
                    <a:bodyPr/>
                    <a:lstStyle/>
                    <a:p>
                      <a:pPr algn="ctr"/>
                      <a:r>
                        <a:rPr lang="en-IN" sz="1600" dirty="0" smtClean="0"/>
                        <a:t>300</a:t>
                      </a:r>
                      <a:endParaRPr lang="en-IN" sz="1600" dirty="0"/>
                    </a:p>
                  </a:txBody>
                  <a:tcPr/>
                </a:tc>
                <a:tc>
                  <a:txBody>
                    <a:bodyPr/>
                    <a:lstStyle/>
                    <a:p>
                      <a:pPr algn="ctr"/>
                      <a:r>
                        <a:rPr lang="en-IN" sz="1600" dirty="0" smtClean="0"/>
                        <a:t>167</a:t>
                      </a:r>
                      <a:endParaRPr lang="en-IN" sz="1600" dirty="0"/>
                    </a:p>
                  </a:txBody>
                  <a:tcPr/>
                </a:tc>
                <a:tc>
                  <a:txBody>
                    <a:bodyPr/>
                    <a:lstStyle/>
                    <a:p>
                      <a:pPr algn="ctr"/>
                      <a:r>
                        <a:rPr lang="en-IN" sz="1600" dirty="0" smtClean="0"/>
                        <a:t>799</a:t>
                      </a:r>
                      <a:endParaRPr lang="en-IN" sz="1600" dirty="0"/>
                    </a:p>
                  </a:txBody>
                  <a:tcPr/>
                </a:tc>
                <a:tc>
                  <a:txBody>
                    <a:bodyPr/>
                    <a:lstStyle/>
                    <a:p>
                      <a:pPr algn="ctr"/>
                      <a:r>
                        <a:rPr lang="en-IN" sz="1600" dirty="0" smtClean="0"/>
                        <a:t>367</a:t>
                      </a:r>
                      <a:endParaRPr lang="en-IN" sz="1600" dirty="0"/>
                    </a:p>
                  </a:txBody>
                  <a:tcPr/>
                </a:tc>
                <a:tc>
                  <a:txBody>
                    <a:bodyPr/>
                    <a:lstStyle/>
                    <a:p>
                      <a:pPr algn="ctr"/>
                      <a:r>
                        <a:rPr lang="en-IN" sz="1600" dirty="0" smtClean="0"/>
                        <a:t>160</a:t>
                      </a:r>
                      <a:endParaRPr lang="en-IN" sz="1600" dirty="0"/>
                    </a:p>
                  </a:txBody>
                  <a:tcPr/>
                </a:tc>
              </a:tr>
              <a:tr h="370840">
                <a:tc>
                  <a:txBody>
                    <a:bodyPr/>
                    <a:lstStyle/>
                    <a:p>
                      <a:pPr algn="ctr"/>
                      <a:r>
                        <a:rPr lang="en-IN" sz="1600" dirty="0" smtClean="0"/>
                        <a:t>Anomalies Matched</a:t>
                      </a:r>
                      <a:endParaRPr lang="en-IN" sz="1600" dirty="0"/>
                    </a:p>
                  </a:txBody>
                  <a:tcPr/>
                </a:tc>
                <a:tc>
                  <a:txBody>
                    <a:bodyPr/>
                    <a:lstStyle/>
                    <a:p>
                      <a:pPr algn="ctr"/>
                      <a:r>
                        <a:rPr lang="en-IN" sz="1600" dirty="0" smtClean="0"/>
                        <a:t>Retail Vs</a:t>
                      </a:r>
                    </a:p>
                    <a:p>
                      <a:pPr algn="ctr"/>
                      <a:r>
                        <a:rPr lang="en-IN" sz="1600" dirty="0" smtClean="0"/>
                        <a:t>Wholesale</a:t>
                      </a:r>
                      <a:endParaRPr lang="en-IN" sz="1600" dirty="0" smtClean="0"/>
                    </a:p>
                  </a:txBody>
                  <a:tcPr/>
                </a:tc>
                <a:tc>
                  <a:txBody>
                    <a:bodyPr/>
                    <a:lstStyle/>
                    <a:p>
                      <a:pPr algn="ctr"/>
                      <a:r>
                        <a:rPr lang="en-IN" sz="1600" dirty="0" smtClean="0"/>
                        <a:t>30</a:t>
                      </a:r>
                      <a:endParaRPr lang="en-IN" sz="1600" dirty="0"/>
                    </a:p>
                  </a:txBody>
                  <a:tcPr/>
                </a:tc>
                <a:tc>
                  <a:txBody>
                    <a:bodyPr/>
                    <a:lstStyle/>
                    <a:p>
                      <a:pPr algn="ctr"/>
                      <a:r>
                        <a:rPr lang="en-IN" sz="1600" dirty="0" smtClean="0"/>
                        <a:t>55</a:t>
                      </a:r>
                      <a:endParaRPr lang="en-IN" sz="1600" dirty="0"/>
                    </a:p>
                  </a:txBody>
                  <a:tcPr/>
                </a:tc>
                <a:tc>
                  <a:txBody>
                    <a:bodyPr/>
                    <a:lstStyle/>
                    <a:p>
                      <a:pPr algn="ctr"/>
                      <a:r>
                        <a:rPr lang="en-IN" sz="1600" dirty="0" smtClean="0"/>
                        <a:t>40</a:t>
                      </a:r>
                      <a:endParaRPr lang="en-IN" sz="1600" dirty="0"/>
                    </a:p>
                  </a:txBody>
                  <a:tcPr/>
                </a:tc>
                <a:tc>
                  <a:txBody>
                    <a:bodyPr/>
                    <a:lstStyle/>
                    <a:p>
                      <a:pPr algn="ctr"/>
                      <a:r>
                        <a:rPr lang="en-IN" sz="1600" dirty="0" smtClean="0"/>
                        <a:t>117</a:t>
                      </a:r>
                      <a:endParaRPr lang="en-IN" sz="1600" dirty="0"/>
                    </a:p>
                  </a:txBody>
                  <a:tcPr/>
                </a:tc>
                <a:tc>
                  <a:txBody>
                    <a:bodyPr/>
                    <a:lstStyle/>
                    <a:p>
                      <a:pPr algn="ctr"/>
                      <a:r>
                        <a:rPr lang="en-IN" sz="1600" dirty="0" smtClean="0"/>
                        <a:t>119</a:t>
                      </a:r>
                      <a:endParaRPr lang="en-IN" sz="1600" dirty="0"/>
                    </a:p>
                  </a:txBody>
                  <a:tcPr/>
                </a:tc>
                <a:tc>
                  <a:txBody>
                    <a:bodyPr/>
                    <a:lstStyle/>
                    <a:p>
                      <a:pPr algn="ctr"/>
                      <a:r>
                        <a:rPr lang="en-IN" sz="1600" dirty="0" smtClean="0"/>
                        <a:t>107</a:t>
                      </a:r>
                      <a:endParaRPr lang="en-IN" sz="1600" dirty="0"/>
                    </a:p>
                  </a:txBody>
                  <a:tcPr/>
                </a:tc>
                <a:tc>
                  <a:txBody>
                    <a:bodyPr/>
                    <a:lstStyle/>
                    <a:p>
                      <a:pPr algn="ctr"/>
                      <a:r>
                        <a:rPr lang="en-IN" sz="1600" dirty="0" smtClean="0"/>
                        <a:t>150</a:t>
                      </a:r>
                      <a:endParaRPr lang="en-IN" sz="1600" dirty="0"/>
                    </a:p>
                  </a:txBody>
                  <a:tcPr/>
                </a:tc>
                <a:tc>
                  <a:txBody>
                    <a:bodyPr/>
                    <a:lstStyle/>
                    <a:p>
                      <a:pPr algn="ctr"/>
                      <a:r>
                        <a:rPr lang="en-IN" sz="1600" dirty="0" smtClean="0"/>
                        <a:t>52</a:t>
                      </a:r>
                      <a:endParaRPr lang="en-IN" sz="1600" dirty="0"/>
                    </a:p>
                  </a:txBody>
                  <a:tcPr/>
                </a:tc>
              </a:tr>
            </a:tbl>
          </a:graphicData>
        </a:graphic>
      </p:graphicFrame>
    </p:spTree>
    <p:extLst>
      <p:ext uri="{BB962C8B-B14F-4D97-AF65-F5344CB8AC3E}">
        <p14:creationId xmlns:p14="http://schemas.microsoft.com/office/powerpoint/2010/main" val="3509574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8" y="231820"/>
            <a:ext cx="10515600" cy="1325563"/>
          </a:xfrm>
        </p:spPr>
        <p:txBody>
          <a:bodyPr/>
          <a:lstStyle/>
          <a:p>
            <a:r>
              <a:rPr lang="en-IN" dirty="0" smtClean="0"/>
              <a:t>Detailed </a:t>
            </a:r>
            <a:r>
              <a:rPr lang="en-IN" dirty="0"/>
              <a:t>R</a:t>
            </a:r>
            <a:r>
              <a:rPr lang="en-IN" dirty="0" smtClean="0"/>
              <a:t>esults for Mumbai</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5772239"/>
              </p:ext>
            </p:extLst>
          </p:nvPr>
        </p:nvGraphicFramePr>
        <p:xfrm>
          <a:off x="838200" y="1825625"/>
          <a:ext cx="10515600" cy="347980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70840">
                <a:tc>
                  <a:txBody>
                    <a:bodyPr/>
                    <a:lstStyle/>
                    <a:p>
                      <a:pPr algn="ctr"/>
                      <a:endParaRPr lang="en-IN" dirty="0"/>
                    </a:p>
                  </a:txBody>
                  <a:tcPr/>
                </a:tc>
                <a:tc>
                  <a:txBody>
                    <a:bodyPr/>
                    <a:lstStyle/>
                    <a:p>
                      <a:pPr algn="ctr"/>
                      <a:r>
                        <a:rPr lang="en-IN" dirty="0" smtClean="0"/>
                        <a:t>Anomalies</a:t>
                      </a:r>
                    </a:p>
                    <a:p>
                      <a:pPr algn="ctr"/>
                      <a:r>
                        <a:rPr lang="en-IN" dirty="0" smtClean="0"/>
                        <a:t>Reported</a:t>
                      </a:r>
                      <a:endParaRPr lang="en-IN" dirty="0"/>
                    </a:p>
                  </a:txBody>
                  <a:tcPr/>
                </a:tc>
                <a:tc>
                  <a:txBody>
                    <a:bodyPr/>
                    <a:lstStyle/>
                    <a:p>
                      <a:pPr algn="ctr"/>
                      <a:r>
                        <a:rPr lang="en-IN" dirty="0" smtClean="0"/>
                        <a:t>Anomalies </a:t>
                      </a:r>
                    </a:p>
                    <a:p>
                      <a:pPr algn="ctr"/>
                      <a:r>
                        <a:rPr lang="en-IN" dirty="0" smtClean="0"/>
                        <a:t>Matched</a:t>
                      </a:r>
                      <a:endParaRPr lang="en-IN" dirty="0"/>
                    </a:p>
                  </a:txBody>
                  <a:tcPr/>
                </a:tc>
                <a:tc>
                  <a:txBody>
                    <a:bodyPr/>
                    <a:lstStyle/>
                    <a:p>
                      <a:pPr algn="ctr"/>
                      <a:r>
                        <a:rPr lang="en-IN" dirty="0" smtClean="0"/>
                        <a:t>Anomalies</a:t>
                      </a:r>
                    </a:p>
                    <a:p>
                      <a:pPr algn="ctr"/>
                      <a:r>
                        <a:rPr lang="en-IN" dirty="0" smtClean="0"/>
                        <a:t>Not</a:t>
                      </a:r>
                      <a:r>
                        <a:rPr lang="en-IN" baseline="0" dirty="0" smtClean="0"/>
                        <a:t> Matched</a:t>
                      </a:r>
                    </a:p>
                    <a:p>
                      <a:pPr algn="ctr"/>
                      <a:r>
                        <a:rPr lang="en-IN" baseline="0" dirty="0" smtClean="0"/>
                        <a:t>With Any Article</a:t>
                      </a:r>
                      <a:endParaRPr lang="en-IN" dirty="0"/>
                    </a:p>
                  </a:txBody>
                  <a:tcPr/>
                </a:tc>
                <a:tc>
                  <a:txBody>
                    <a:bodyPr/>
                    <a:lstStyle/>
                    <a:p>
                      <a:pPr algn="ctr"/>
                      <a:r>
                        <a:rPr lang="en-IN" dirty="0" smtClean="0"/>
                        <a:t>Articles </a:t>
                      </a:r>
                    </a:p>
                    <a:p>
                      <a:pPr algn="ctr"/>
                      <a:r>
                        <a:rPr lang="en-IN" dirty="0" smtClean="0"/>
                        <a:t>Not</a:t>
                      </a:r>
                    </a:p>
                    <a:p>
                      <a:pPr algn="ctr"/>
                      <a:r>
                        <a:rPr lang="en-IN" dirty="0" smtClean="0"/>
                        <a:t>Matched</a:t>
                      </a:r>
                      <a:endParaRPr lang="en-IN" dirty="0"/>
                    </a:p>
                  </a:txBody>
                  <a:tcPr/>
                </a:tc>
                <a:tc>
                  <a:txBody>
                    <a:bodyPr/>
                    <a:lstStyle/>
                    <a:p>
                      <a:r>
                        <a:rPr lang="en-IN" dirty="0" smtClean="0"/>
                        <a:t>Articles not matched</a:t>
                      </a:r>
                      <a:r>
                        <a:rPr lang="en-IN" baseline="0" dirty="0" smtClean="0"/>
                        <a:t> which stated traders’ nexus as reason</a:t>
                      </a:r>
                      <a:endParaRPr lang="en-IN" dirty="0" smtClean="0"/>
                    </a:p>
                  </a:txBody>
                  <a:tcPr/>
                </a:tc>
              </a:tr>
              <a:tr h="370840">
                <a:tc>
                  <a:txBody>
                    <a:bodyPr/>
                    <a:lstStyle/>
                    <a:p>
                      <a:pPr algn="ctr"/>
                      <a:r>
                        <a:rPr lang="en-IN" dirty="0" smtClean="0"/>
                        <a:t>Retail vs Average Retail</a:t>
                      </a:r>
                      <a:endParaRPr lang="en-IN" dirty="0"/>
                    </a:p>
                  </a:txBody>
                  <a:tcPr/>
                </a:tc>
                <a:tc>
                  <a:txBody>
                    <a:bodyPr/>
                    <a:lstStyle/>
                    <a:p>
                      <a:pPr algn="ctr"/>
                      <a:r>
                        <a:rPr lang="en-IN" dirty="0" smtClean="0"/>
                        <a:t>125</a:t>
                      </a:r>
                      <a:endParaRPr lang="en-IN" dirty="0"/>
                    </a:p>
                  </a:txBody>
                  <a:tcPr/>
                </a:tc>
                <a:tc>
                  <a:txBody>
                    <a:bodyPr/>
                    <a:lstStyle/>
                    <a:p>
                      <a:pPr algn="ctr"/>
                      <a:r>
                        <a:rPr lang="en-IN" dirty="0" smtClean="0"/>
                        <a:t>64</a:t>
                      </a:r>
                      <a:endParaRPr lang="en-IN" dirty="0"/>
                    </a:p>
                  </a:txBody>
                  <a:tcPr/>
                </a:tc>
                <a:tc>
                  <a:txBody>
                    <a:bodyPr/>
                    <a:lstStyle/>
                    <a:p>
                      <a:pPr algn="ctr"/>
                      <a:r>
                        <a:rPr lang="en-IN" dirty="0" smtClean="0"/>
                        <a:t>61</a:t>
                      </a:r>
                      <a:endParaRPr lang="en-IN" dirty="0"/>
                    </a:p>
                  </a:txBody>
                  <a:tcPr/>
                </a:tc>
                <a:tc>
                  <a:txBody>
                    <a:bodyPr/>
                    <a:lstStyle/>
                    <a:p>
                      <a:pPr algn="ctr"/>
                      <a:r>
                        <a:rPr lang="en-IN" dirty="0" smtClean="0"/>
                        <a:t>49</a:t>
                      </a:r>
                      <a:endParaRPr lang="en-IN" dirty="0"/>
                    </a:p>
                  </a:txBody>
                  <a:tcPr/>
                </a:tc>
                <a:tc>
                  <a:txBody>
                    <a:bodyPr/>
                    <a:lstStyle/>
                    <a:p>
                      <a:pPr algn="ctr"/>
                      <a:r>
                        <a:rPr lang="en-IN" dirty="0" smtClean="0"/>
                        <a:t>12 (24.49%)</a:t>
                      </a:r>
                      <a:endParaRPr lang="en-IN" dirty="0"/>
                    </a:p>
                  </a:txBody>
                  <a:tcPr/>
                </a:tc>
              </a:tr>
              <a:tr h="370840">
                <a:tc>
                  <a:txBody>
                    <a:bodyPr/>
                    <a:lstStyle/>
                    <a:p>
                      <a:pPr algn="ctr"/>
                      <a:r>
                        <a:rPr lang="en-IN" dirty="0" smtClean="0"/>
                        <a:t>Retail vs Arrival</a:t>
                      </a:r>
                      <a:endParaRPr lang="en-IN" dirty="0"/>
                    </a:p>
                  </a:txBody>
                  <a:tcPr/>
                </a:tc>
                <a:tc>
                  <a:txBody>
                    <a:bodyPr/>
                    <a:lstStyle/>
                    <a:p>
                      <a:pPr algn="ctr"/>
                      <a:r>
                        <a:rPr lang="en-IN" dirty="0" smtClean="0"/>
                        <a:t>323</a:t>
                      </a:r>
                      <a:endParaRPr lang="en-IN" dirty="0"/>
                    </a:p>
                  </a:txBody>
                  <a:tcPr/>
                </a:tc>
                <a:tc>
                  <a:txBody>
                    <a:bodyPr/>
                    <a:lstStyle/>
                    <a:p>
                      <a:pPr algn="ctr"/>
                      <a:r>
                        <a:rPr lang="en-IN" dirty="0" smtClean="0"/>
                        <a:t>153</a:t>
                      </a:r>
                      <a:endParaRPr lang="en-IN" dirty="0"/>
                    </a:p>
                  </a:txBody>
                  <a:tcPr/>
                </a:tc>
                <a:tc>
                  <a:txBody>
                    <a:bodyPr/>
                    <a:lstStyle/>
                    <a:p>
                      <a:pPr algn="ctr"/>
                      <a:r>
                        <a:rPr lang="en-IN" dirty="0" smtClean="0"/>
                        <a:t>170</a:t>
                      </a:r>
                      <a:endParaRPr lang="en-IN" dirty="0"/>
                    </a:p>
                  </a:txBody>
                  <a:tcPr/>
                </a:tc>
                <a:tc>
                  <a:txBody>
                    <a:bodyPr/>
                    <a:lstStyle/>
                    <a:p>
                      <a:pPr algn="ctr"/>
                      <a:r>
                        <a:rPr lang="en-IN" dirty="0" smtClean="0"/>
                        <a:t>33</a:t>
                      </a:r>
                      <a:endParaRPr lang="en-IN" dirty="0"/>
                    </a:p>
                  </a:txBody>
                  <a:tcPr/>
                </a:tc>
                <a:tc>
                  <a:txBody>
                    <a:bodyPr/>
                    <a:lstStyle/>
                    <a:p>
                      <a:pPr algn="ctr"/>
                      <a:r>
                        <a:rPr lang="en-IN" dirty="0" smtClean="0"/>
                        <a:t>9 (27.27%)</a:t>
                      </a:r>
                      <a:endParaRPr lang="en-IN" dirty="0"/>
                    </a:p>
                  </a:txBody>
                  <a:tcPr/>
                </a:tc>
              </a:tr>
              <a:tr h="370840">
                <a:tc>
                  <a:txBody>
                    <a:bodyPr/>
                    <a:lstStyle/>
                    <a:p>
                      <a:pPr algn="ctr"/>
                      <a:r>
                        <a:rPr lang="en-IN" dirty="0" smtClean="0"/>
                        <a:t>Retail vs Wholesale</a:t>
                      </a:r>
                      <a:endParaRPr lang="en-IN" dirty="0"/>
                    </a:p>
                  </a:txBody>
                  <a:tcPr/>
                </a:tc>
                <a:tc>
                  <a:txBody>
                    <a:bodyPr/>
                    <a:lstStyle/>
                    <a:p>
                      <a:pPr algn="ctr"/>
                      <a:r>
                        <a:rPr lang="en-IN" dirty="0" smtClean="0"/>
                        <a:t>160</a:t>
                      </a:r>
                      <a:endParaRPr lang="en-IN" dirty="0"/>
                    </a:p>
                  </a:txBody>
                  <a:tcPr/>
                </a:tc>
                <a:tc>
                  <a:txBody>
                    <a:bodyPr/>
                    <a:lstStyle/>
                    <a:p>
                      <a:pPr algn="ctr"/>
                      <a:r>
                        <a:rPr lang="en-IN" dirty="0" smtClean="0"/>
                        <a:t>52</a:t>
                      </a:r>
                      <a:endParaRPr lang="en-IN" dirty="0"/>
                    </a:p>
                  </a:txBody>
                  <a:tcPr/>
                </a:tc>
                <a:tc>
                  <a:txBody>
                    <a:bodyPr/>
                    <a:lstStyle/>
                    <a:p>
                      <a:pPr algn="ctr"/>
                      <a:r>
                        <a:rPr lang="en-IN" dirty="0" smtClean="0"/>
                        <a:t>108</a:t>
                      </a:r>
                      <a:endParaRPr lang="en-IN" dirty="0"/>
                    </a:p>
                  </a:txBody>
                  <a:tcPr/>
                </a:tc>
                <a:tc>
                  <a:txBody>
                    <a:bodyPr/>
                    <a:lstStyle/>
                    <a:p>
                      <a:pPr algn="ctr"/>
                      <a:r>
                        <a:rPr lang="en-IN" dirty="0" smtClean="0"/>
                        <a:t>52</a:t>
                      </a:r>
                      <a:endParaRPr lang="en-IN" dirty="0"/>
                    </a:p>
                  </a:txBody>
                  <a:tcPr/>
                </a:tc>
                <a:tc>
                  <a:txBody>
                    <a:bodyPr/>
                    <a:lstStyle/>
                    <a:p>
                      <a:pPr algn="ctr"/>
                      <a:r>
                        <a:rPr lang="en-IN" dirty="0" smtClean="0"/>
                        <a:t>14 (26.92%)</a:t>
                      </a:r>
                      <a:endParaRPr lang="en-IN" dirty="0"/>
                    </a:p>
                  </a:txBody>
                  <a:tcPr/>
                </a:tc>
              </a:tr>
              <a:tr h="370840">
                <a:tc>
                  <a:txBody>
                    <a:bodyPr/>
                    <a:lstStyle/>
                    <a:p>
                      <a:pPr algn="ctr"/>
                      <a:r>
                        <a:rPr lang="en-IN" dirty="0" smtClean="0"/>
                        <a:t>Wholesale</a:t>
                      </a:r>
                      <a:r>
                        <a:rPr lang="en-IN" baseline="0" dirty="0" smtClean="0"/>
                        <a:t> vs Arrival</a:t>
                      </a:r>
                      <a:endParaRPr lang="en-IN" dirty="0"/>
                    </a:p>
                  </a:txBody>
                  <a:tcPr/>
                </a:tc>
                <a:tc>
                  <a:txBody>
                    <a:bodyPr/>
                    <a:lstStyle/>
                    <a:p>
                      <a:pPr algn="ctr"/>
                      <a:r>
                        <a:rPr lang="en-IN" dirty="0" smtClean="0"/>
                        <a:t>332</a:t>
                      </a:r>
                      <a:endParaRPr lang="en-IN" dirty="0"/>
                    </a:p>
                  </a:txBody>
                  <a:tcPr/>
                </a:tc>
                <a:tc>
                  <a:txBody>
                    <a:bodyPr/>
                    <a:lstStyle/>
                    <a:p>
                      <a:pPr algn="ctr"/>
                      <a:r>
                        <a:rPr lang="en-IN" dirty="0" smtClean="0"/>
                        <a:t>168</a:t>
                      </a:r>
                      <a:endParaRPr lang="en-IN" dirty="0"/>
                    </a:p>
                  </a:txBody>
                  <a:tcPr/>
                </a:tc>
                <a:tc>
                  <a:txBody>
                    <a:bodyPr/>
                    <a:lstStyle/>
                    <a:p>
                      <a:pPr algn="ctr"/>
                      <a:r>
                        <a:rPr lang="en-IN" dirty="0" smtClean="0"/>
                        <a:t>164</a:t>
                      </a:r>
                      <a:endParaRPr lang="en-IN" dirty="0"/>
                    </a:p>
                  </a:txBody>
                  <a:tcPr/>
                </a:tc>
                <a:tc>
                  <a:txBody>
                    <a:bodyPr/>
                    <a:lstStyle/>
                    <a:p>
                      <a:pPr algn="ctr"/>
                      <a:r>
                        <a:rPr lang="en-IN" dirty="0" smtClean="0"/>
                        <a:t>29</a:t>
                      </a:r>
                      <a:endParaRPr lang="en-IN" dirty="0"/>
                    </a:p>
                  </a:txBody>
                  <a:tcPr/>
                </a:tc>
                <a:tc>
                  <a:txBody>
                    <a:bodyPr/>
                    <a:lstStyle/>
                    <a:p>
                      <a:pPr algn="ctr"/>
                      <a:r>
                        <a:rPr lang="en-IN" dirty="0" smtClean="0"/>
                        <a:t>7 (24.13%)</a:t>
                      </a:r>
                      <a:endParaRPr lang="en-IN" dirty="0"/>
                    </a:p>
                  </a:txBody>
                  <a:tcPr/>
                </a:tc>
              </a:tr>
            </a:tbl>
          </a:graphicData>
        </a:graphic>
      </p:graphicFrame>
    </p:spTree>
    <p:extLst>
      <p:ext uri="{BB962C8B-B14F-4D97-AF65-F5344CB8AC3E}">
        <p14:creationId xmlns:p14="http://schemas.microsoft.com/office/powerpoint/2010/main" val="511668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Findings</a:t>
            </a:r>
            <a:endParaRPr lang="en-IN" dirty="0"/>
          </a:p>
        </p:txBody>
      </p:sp>
      <p:sp>
        <p:nvSpPr>
          <p:cNvPr id="5" name="Text Placeholder 4"/>
          <p:cNvSpPr>
            <a:spLocks noGrp="1"/>
          </p:cNvSpPr>
          <p:nvPr>
            <p:ph type="body" idx="1"/>
          </p:nvPr>
        </p:nvSpPr>
        <p:spPr>
          <a:xfrm>
            <a:off x="839788" y="1358148"/>
            <a:ext cx="10433954" cy="355981"/>
          </a:xfrm>
        </p:spPr>
        <p:txBody>
          <a:bodyPr>
            <a:normAutofit fontScale="92500" lnSpcReduction="20000"/>
          </a:bodyPr>
          <a:lstStyle/>
          <a:p>
            <a:r>
              <a:rPr lang="en-IN" dirty="0" smtClean="0"/>
              <a:t>Delhi- </a:t>
            </a:r>
            <a:r>
              <a:rPr lang="en-IN" b="0" dirty="0"/>
              <a:t>29-Jun-2014 to 06-July-2014</a:t>
            </a:r>
            <a:endParaRPr lang="en-IN" dirty="0"/>
          </a:p>
        </p:txBody>
      </p:sp>
      <p:pic>
        <p:nvPicPr>
          <p:cNvPr id="9" name="Content Placeholder 8"/>
          <p:cNvPicPr>
            <a:picLocks noGrp="1" noChangeAspect="1"/>
          </p:cNvPicPr>
          <p:nvPr>
            <p:ph sz="half" idx="2"/>
          </p:nvPr>
        </p:nvPicPr>
        <p:blipFill>
          <a:blip r:embed="rId2"/>
          <a:stretch>
            <a:fillRect/>
          </a:stretch>
        </p:blipFill>
        <p:spPr>
          <a:xfrm>
            <a:off x="839788" y="1990846"/>
            <a:ext cx="5896678" cy="4198817"/>
          </a:xfrm>
          <a:prstGeom prst="rect">
            <a:avLst/>
          </a:prstGeom>
        </p:spPr>
      </p:pic>
      <p:pic>
        <p:nvPicPr>
          <p:cNvPr id="10" name="Content Placeholder 9"/>
          <p:cNvPicPr>
            <a:picLocks noGrp="1" noChangeAspect="1"/>
          </p:cNvPicPr>
          <p:nvPr>
            <p:ph sz="quarter" idx="4"/>
          </p:nvPr>
        </p:nvPicPr>
        <p:blipFill>
          <a:blip r:embed="rId3"/>
          <a:stretch>
            <a:fillRect/>
          </a:stretch>
        </p:blipFill>
        <p:spPr>
          <a:xfrm>
            <a:off x="6852213" y="5358506"/>
            <a:ext cx="5104436" cy="831157"/>
          </a:xfrm>
          <a:prstGeom prst="rect">
            <a:avLst/>
          </a:prstGeom>
        </p:spPr>
      </p:pic>
      <p:pic>
        <p:nvPicPr>
          <p:cNvPr id="11" name="Picture 10"/>
          <p:cNvPicPr>
            <a:picLocks noChangeAspect="1"/>
          </p:cNvPicPr>
          <p:nvPr/>
        </p:nvPicPr>
        <p:blipFill>
          <a:blip r:embed="rId4"/>
          <a:stretch>
            <a:fillRect/>
          </a:stretch>
        </p:blipFill>
        <p:spPr>
          <a:xfrm>
            <a:off x="6852213" y="2006907"/>
            <a:ext cx="5104436" cy="3328158"/>
          </a:xfrm>
          <a:prstGeom prst="rect">
            <a:avLst/>
          </a:prstGeom>
        </p:spPr>
      </p:pic>
    </p:spTree>
    <p:extLst>
      <p:ext uri="{BB962C8B-B14F-4D97-AF65-F5344CB8AC3E}">
        <p14:creationId xmlns:p14="http://schemas.microsoft.com/office/powerpoint/2010/main" val="3724186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Findings</a:t>
            </a:r>
            <a:endParaRPr lang="en-IN" dirty="0"/>
          </a:p>
        </p:txBody>
      </p:sp>
      <p:sp>
        <p:nvSpPr>
          <p:cNvPr id="3" name="Text Placeholder 2"/>
          <p:cNvSpPr>
            <a:spLocks noGrp="1"/>
          </p:cNvSpPr>
          <p:nvPr>
            <p:ph type="body" idx="1"/>
          </p:nvPr>
        </p:nvSpPr>
        <p:spPr>
          <a:xfrm>
            <a:off x="839788" y="1391796"/>
            <a:ext cx="10515600" cy="413855"/>
          </a:xfrm>
        </p:spPr>
        <p:txBody>
          <a:bodyPr>
            <a:normAutofit lnSpcReduction="10000"/>
          </a:bodyPr>
          <a:lstStyle/>
          <a:p>
            <a:r>
              <a:rPr lang="en-IN" dirty="0" smtClean="0"/>
              <a:t>Delhi- 07-Jan-2013 to 08-Jan-2013</a:t>
            </a:r>
            <a:endParaRPr lang="en-IN" dirty="0"/>
          </a:p>
        </p:txBody>
      </p:sp>
      <p:pic>
        <p:nvPicPr>
          <p:cNvPr id="7" name="Content Placeholder 6"/>
          <p:cNvPicPr>
            <a:picLocks noGrp="1" noChangeAspect="1"/>
          </p:cNvPicPr>
          <p:nvPr>
            <p:ph sz="half" idx="2"/>
          </p:nvPr>
        </p:nvPicPr>
        <p:blipFill>
          <a:blip r:embed="rId2"/>
          <a:stretch>
            <a:fillRect/>
          </a:stretch>
        </p:blipFill>
        <p:spPr>
          <a:xfrm>
            <a:off x="839788" y="2002420"/>
            <a:ext cx="6197620" cy="4294208"/>
          </a:xfrm>
          <a:prstGeom prst="rect">
            <a:avLst/>
          </a:prstGeom>
        </p:spPr>
      </p:pic>
      <p:pic>
        <p:nvPicPr>
          <p:cNvPr id="9" name="Picture 8"/>
          <p:cNvPicPr>
            <a:picLocks noChangeAspect="1"/>
          </p:cNvPicPr>
          <p:nvPr/>
        </p:nvPicPr>
        <p:blipFill>
          <a:blip r:embed="rId3"/>
          <a:stretch>
            <a:fillRect/>
          </a:stretch>
        </p:blipFill>
        <p:spPr>
          <a:xfrm>
            <a:off x="7153155" y="1805650"/>
            <a:ext cx="4653022" cy="4475605"/>
          </a:xfrm>
          <a:prstGeom prst="rect">
            <a:avLst/>
          </a:prstGeom>
        </p:spPr>
      </p:pic>
    </p:spTree>
    <p:extLst>
      <p:ext uri="{BB962C8B-B14F-4D97-AF65-F5344CB8AC3E}">
        <p14:creationId xmlns:p14="http://schemas.microsoft.com/office/powerpoint/2010/main" val="3336448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dirty="0" smtClean="0"/>
              <a:t>Reasons Stated by News Articles</a:t>
            </a:r>
            <a:endParaRPr lang="en-IN"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55756912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9411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Mapping Categories to Our Analysis</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91307"/>
              </p:ext>
            </p:extLst>
          </p:nvPr>
        </p:nvGraphicFramePr>
        <p:xfrm>
          <a:off x="0" y="1917065"/>
          <a:ext cx="2978331"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8"/>
          <p:cNvGraphicFramePr>
            <a:graphicFrameLocks/>
          </p:cNvGraphicFramePr>
          <p:nvPr>
            <p:extLst>
              <p:ext uri="{D42A27DB-BD31-4B8C-83A1-F6EECF244321}">
                <p14:modId xmlns:p14="http://schemas.microsoft.com/office/powerpoint/2010/main" val="306068650"/>
              </p:ext>
            </p:extLst>
          </p:nvPr>
        </p:nvGraphicFramePr>
        <p:xfrm>
          <a:off x="2756264" y="1991088"/>
          <a:ext cx="3187336"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8"/>
          <p:cNvGraphicFramePr>
            <a:graphicFrameLocks/>
          </p:cNvGraphicFramePr>
          <p:nvPr>
            <p:extLst>
              <p:ext uri="{D42A27DB-BD31-4B8C-83A1-F6EECF244321}">
                <p14:modId xmlns:p14="http://schemas.microsoft.com/office/powerpoint/2010/main" val="3369847469"/>
              </p:ext>
            </p:extLst>
          </p:nvPr>
        </p:nvGraphicFramePr>
        <p:xfrm>
          <a:off x="5904411" y="2025921"/>
          <a:ext cx="3239589" cy="43513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ontent Placeholder 8"/>
          <p:cNvGraphicFramePr>
            <a:graphicFrameLocks/>
          </p:cNvGraphicFramePr>
          <p:nvPr>
            <p:extLst>
              <p:ext uri="{D42A27DB-BD31-4B8C-83A1-F6EECF244321}">
                <p14:modId xmlns:p14="http://schemas.microsoft.com/office/powerpoint/2010/main" val="3937958977"/>
              </p:ext>
            </p:extLst>
          </p:nvPr>
        </p:nvGraphicFramePr>
        <p:xfrm>
          <a:off x="9065623" y="1899693"/>
          <a:ext cx="3126378" cy="43513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35215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IN" dirty="0" smtClean="0"/>
              <a:t>Time series </a:t>
            </a:r>
            <a:r>
              <a:rPr lang="en-IN" dirty="0"/>
              <a:t>is a collection of values which characterizes </a:t>
            </a:r>
            <a:r>
              <a:rPr lang="en-IN" dirty="0" smtClean="0"/>
              <a:t>behaviour </a:t>
            </a:r>
            <a:r>
              <a:rPr lang="en-IN" dirty="0"/>
              <a:t>of some </a:t>
            </a:r>
            <a:r>
              <a:rPr lang="en-IN" dirty="0" smtClean="0"/>
              <a:t>object</a:t>
            </a:r>
          </a:p>
          <a:p>
            <a:r>
              <a:rPr lang="en-IN" dirty="0"/>
              <a:t>Analysis of </a:t>
            </a:r>
            <a:r>
              <a:rPr lang="en-IN" dirty="0" smtClean="0"/>
              <a:t>time series </a:t>
            </a:r>
            <a:r>
              <a:rPr lang="en-IN" dirty="0"/>
              <a:t>can reveal various types of intrinsic </a:t>
            </a:r>
            <a:r>
              <a:rPr lang="en-IN" dirty="0" smtClean="0"/>
              <a:t>properties about object like when it behaves </a:t>
            </a:r>
            <a:r>
              <a:rPr lang="en-IN" dirty="0"/>
              <a:t>anomalous to the normal </a:t>
            </a:r>
            <a:r>
              <a:rPr lang="en-IN" dirty="0" smtClean="0"/>
              <a:t>behaviour</a:t>
            </a:r>
            <a:endParaRPr lang="en-IN" dirty="0"/>
          </a:p>
          <a:p>
            <a:r>
              <a:rPr lang="en-IN" dirty="0" smtClean="0"/>
              <a:t> Such anomalies might be helpful to user for detection of suspicious activities in the system</a:t>
            </a:r>
            <a:endParaRPr lang="en-US" dirty="0"/>
          </a:p>
        </p:txBody>
      </p:sp>
    </p:spTree>
    <p:extLst>
      <p:ext uri="{BB962C8B-B14F-4D97-AF65-F5344CB8AC3E}">
        <p14:creationId xmlns:p14="http://schemas.microsoft.com/office/powerpoint/2010/main" val="1522674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charset="0"/>
              </a:rPr>
              <a:t>What News Reports!!</a:t>
            </a:r>
          </a:p>
        </p:txBody>
      </p:sp>
      <p:pic>
        <p:nvPicPr>
          <p:cNvPr id="4" name="Content Placeholder 3"/>
          <p:cNvPicPr>
            <a:picLocks noChangeAspect="1"/>
          </p:cNvPicPr>
          <p:nvPr/>
        </p:nvPicPr>
        <p:blipFill>
          <a:blip r:embed="rId3"/>
          <a:stretch>
            <a:fillRect/>
          </a:stretch>
        </p:blipFill>
        <p:spPr>
          <a:xfrm>
            <a:off x="1004667" y="1469952"/>
            <a:ext cx="9412547" cy="1319115"/>
          </a:xfrm>
          <a:prstGeom prst="rect">
            <a:avLst/>
          </a:prstGeom>
        </p:spPr>
      </p:pic>
      <p:pic>
        <p:nvPicPr>
          <p:cNvPr id="6" name="Picture 5"/>
          <p:cNvPicPr>
            <a:picLocks noChangeAspect="1"/>
          </p:cNvPicPr>
          <p:nvPr/>
        </p:nvPicPr>
        <p:blipFill>
          <a:blip r:embed="rId4"/>
          <a:stretch>
            <a:fillRect/>
          </a:stretch>
        </p:blipFill>
        <p:spPr>
          <a:xfrm>
            <a:off x="1004666" y="2771471"/>
            <a:ext cx="4706273" cy="1499207"/>
          </a:xfrm>
          <a:prstGeom prst="rect">
            <a:avLst/>
          </a:prstGeom>
        </p:spPr>
      </p:pic>
      <p:pic>
        <p:nvPicPr>
          <p:cNvPr id="7" name="Picture 6"/>
          <p:cNvPicPr>
            <a:picLocks noChangeAspect="1"/>
          </p:cNvPicPr>
          <p:nvPr/>
        </p:nvPicPr>
        <p:blipFill>
          <a:blip r:embed="rId5"/>
          <a:stretch>
            <a:fillRect/>
          </a:stretch>
        </p:blipFill>
        <p:spPr>
          <a:xfrm>
            <a:off x="5710940" y="2812145"/>
            <a:ext cx="4706274" cy="1473252"/>
          </a:xfrm>
          <a:prstGeom prst="rect">
            <a:avLst/>
          </a:prstGeom>
        </p:spPr>
      </p:pic>
      <p:pic>
        <p:nvPicPr>
          <p:cNvPr id="8" name="Picture 7"/>
          <p:cNvPicPr>
            <a:picLocks noChangeAspect="1"/>
          </p:cNvPicPr>
          <p:nvPr/>
        </p:nvPicPr>
        <p:blipFill>
          <a:blip r:embed="rId6"/>
          <a:stretch>
            <a:fillRect/>
          </a:stretch>
        </p:blipFill>
        <p:spPr>
          <a:xfrm>
            <a:off x="1004665" y="4071936"/>
            <a:ext cx="4706274" cy="1279525"/>
          </a:xfrm>
          <a:prstGeom prst="rect">
            <a:avLst/>
          </a:prstGeom>
        </p:spPr>
      </p:pic>
      <p:pic>
        <p:nvPicPr>
          <p:cNvPr id="9" name="Picture 8"/>
          <p:cNvPicPr>
            <a:picLocks noChangeAspect="1"/>
          </p:cNvPicPr>
          <p:nvPr/>
        </p:nvPicPr>
        <p:blipFill>
          <a:blip r:embed="rId7"/>
          <a:stretch>
            <a:fillRect/>
          </a:stretch>
        </p:blipFill>
        <p:spPr>
          <a:xfrm>
            <a:off x="5710938" y="4232338"/>
            <a:ext cx="4706275" cy="1615581"/>
          </a:xfrm>
          <a:prstGeom prst="rect">
            <a:avLst/>
          </a:prstGeom>
        </p:spPr>
      </p:pic>
      <p:pic>
        <p:nvPicPr>
          <p:cNvPr id="10" name="Picture 9"/>
          <p:cNvPicPr>
            <a:picLocks noChangeAspect="1"/>
          </p:cNvPicPr>
          <p:nvPr/>
        </p:nvPicPr>
        <p:blipFill>
          <a:blip r:embed="rId8"/>
          <a:stretch>
            <a:fillRect/>
          </a:stretch>
        </p:blipFill>
        <p:spPr>
          <a:xfrm>
            <a:off x="1004665" y="5426334"/>
            <a:ext cx="4706272" cy="872608"/>
          </a:xfrm>
          <a:prstGeom prst="rect">
            <a:avLst/>
          </a:prstGeom>
        </p:spPr>
      </p:pic>
      <p:pic>
        <p:nvPicPr>
          <p:cNvPr id="11" name="Picture 10"/>
          <p:cNvPicPr>
            <a:picLocks noChangeAspect="1"/>
          </p:cNvPicPr>
          <p:nvPr/>
        </p:nvPicPr>
        <p:blipFill>
          <a:blip r:embed="rId9"/>
          <a:stretch>
            <a:fillRect/>
          </a:stretch>
        </p:blipFill>
        <p:spPr>
          <a:xfrm>
            <a:off x="5710937" y="5847919"/>
            <a:ext cx="4597203" cy="641350"/>
          </a:xfrm>
          <a:prstGeom prst="rect">
            <a:avLst/>
          </a:prstGeom>
        </p:spPr>
      </p:pic>
    </p:spTree>
    <p:extLst>
      <p:ext uri="{BB962C8B-B14F-4D97-AF65-F5344CB8AC3E}">
        <p14:creationId xmlns:p14="http://schemas.microsoft.com/office/powerpoint/2010/main" val="3558566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rPr>
              <a:t>Supply demand imbalance, natural calamities etc. may not always be the reason behind the rise in the price of a commodity. </a:t>
            </a:r>
          </a:p>
          <a:p>
            <a:r>
              <a:rPr lang="en-US" dirty="0">
                <a:latin typeface="Calibri" charset="0"/>
              </a:rPr>
              <a:t>It may be a consequence of artificial supply deficit planned intelligently by traders’ Nexus for profiteering through manipulation of supply of commodity and hence indirectly controlling their prices. </a:t>
            </a:r>
          </a:p>
          <a:p>
            <a:r>
              <a:rPr lang="en-US" dirty="0">
                <a:latin typeface="Calibri" charset="0"/>
              </a:rPr>
              <a:t>Our attempt is to locate such hikes in prices which seem suspicious (we call them anomalies).</a:t>
            </a:r>
          </a:p>
          <a:p>
            <a:r>
              <a:rPr lang="en-US" dirty="0">
                <a:latin typeface="Calibri" charset="0"/>
              </a:rPr>
              <a:t>To detect and analyze the characteristics of anomalies in the prices of commodities, currently only onion</a:t>
            </a:r>
          </a:p>
        </p:txBody>
      </p:sp>
    </p:spTree>
    <p:extLst>
      <p:ext uri="{BB962C8B-B14F-4D97-AF65-F5344CB8AC3E}">
        <p14:creationId xmlns:p14="http://schemas.microsoft.com/office/powerpoint/2010/main" val="4126065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smtClean="0"/>
              <a:t>To develop a library to detect anomalies in multiple time series of a system</a:t>
            </a:r>
          </a:p>
          <a:p>
            <a:r>
              <a:rPr lang="en-IN" dirty="0" smtClean="0"/>
              <a:t>Consider normal anomalies along with trend</a:t>
            </a:r>
            <a:r>
              <a:rPr lang="en-IN" dirty="0"/>
              <a:t> </a:t>
            </a:r>
            <a:r>
              <a:rPr lang="en-IN" dirty="0" smtClean="0"/>
              <a:t>and seasonality</a:t>
            </a:r>
          </a:p>
          <a:p>
            <a:r>
              <a:rPr lang="en-IN" dirty="0" smtClean="0"/>
              <a:t>Verify reported anomalies</a:t>
            </a:r>
          </a:p>
          <a:p>
            <a:r>
              <a:rPr lang="en-IN" dirty="0" smtClean="0"/>
              <a:t>Here, we perform analysis on Onion time series</a:t>
            </a:r>
          </a:p>
          <a:p>
            <a:r>
              <a:rPr lang="en-IN" dirty="0" smtClean="0"/>
              <a:t>Verification of anomalies with news articles</a:t>
            </a:r>
            <a:endParaRPr lang="en-IN" dirty="0"/>
          </a:p>
        </p:txBody>
      </p:sp>
    </p:spTree>
    <p:extLst>
      <p:ext uri="{BB962C8B-B14F-4D97-AF65-F5344CB8AC3E}">
        <p14:creationId xmlns:p14="http://schemas.microsoft.com/office/powerpoint/2010/main" val="208986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for Onion Time Series(1)</a:t>
            </a:r>
          </a:p>
        </p:txBody>
      </p:sp>
      <p:sp>
        <p:nvSpPr>
          <p:cNvPr id="3" name="Content Placeholder 2"/>
          <p:cNvSpPr>
            <a:spLocks noGrp="1"/>
          </p:cNvSpPr>
          <p:nvPr>
            <p:ph idx="1"/>
          </p:nvPr>
        </p:nvSpPr>
        <p:spPr/>
        <p:txBody>
          <a:bodyPr>
            <a:normAutofit fontScale="92500" lnSpcReduction="10000"/>
          </a:bodyPr>
          <a:lstStyle/>
          <a:p>
            <a:r>
              <a:rPr lang="en-IN" dirty="0"/>
              <a:t>H1: In the absence of market abuse phenomena, there is a negative correlation between arrival and wholesale prices. i.e. If there is increase in arrival pattern, there should be decrease in the wholesale price and if there is decrease in arrival pattern, there should be increase in the wholesale price considering a lag factor of 15 days.</a:t>
            </a:r>
          </a:p>
          <a:p>
            <a:r>
              <a:rPr lang="en-IN" dirty="0"/>
              <a:t>Assumption: farmers do not hoard which we can support as per our literature review</a:t>
            </a:r>
          </a:p>
          <a:p>
            <a:r>
              <a:rPr lang="en-IN" dirty="0"/>
              <a:t>Test Criterion:</a:t>
            </a:r>
          </a:p>
          <a:p>
            <a:pPr lvl="1"/>
            <a:r>
              <a:rPr lang="en-IN" dirty="0"/>
              <a:t>Cross correlation between arrival and wholesale price considering lag factor</a:t>
            </a:r>
          </a:p>
          <a:p>
            <a:pPr lvl="2"/>
            <a:r>
              <a:rPr lang="en-IN" dirty="0"/>
              <a:t>Use of sliding window for calculating correlation with different window size</a:t>
            </a:r>
          </a:p>
          <a:p>
            <a:pPr lvl="1"/>
            <a:r>
              <a:rPr lang="en-IN" dirty="0"/>
              <a:t>Slope based method</a:t>
            </a:r>
          </a:p>
          <a:p>
            <a:pPr lvl="1"/>
            <a:r>
              <a:rPr lang="en-IN" dirty="0"/>
              <a:t>Linear </a:t>
            </a:r>
            <a:r>
              <a:rPr lang="en-IN" dirty="0" smtClean="0"/>
              <a:t>Regression</a:t>
            </a:r>
            <a:endParaRPr lang="en-IN" dirty="0"/>
          </a:p>
        </p:txBody>
      </p:sp>
    </p:spTree>
    <p:extLst>
      <p:ext uri="{BB962C8B-B14F-4D97-AF65-F5344CB8AC3E}">
        <p14:creationId xmlns:p14="http://schemas.microsoft.com/office/powerpoint/2010/main" val="3839673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for Onion Time </a:t>
            </a:r>
            <a:r>
              <a:rPr lang="en-IN" dirty="0" smtClean="0"/>
              <a:t>Series(2)</a:t>
            </a:r>
            <a:endParaRPr lang="en-IN" dirty="0"/>
          </a:p>
        </p:txBody>
      </p:sp>
      <p:sp>
        <p:nvSpPr>
          <p:cNvPr id="3" name="Content Placeholder 2"/>
          <p:cNvSpPr>
            <a:spLocks noGrp="1"/>
          </p:cNvSpPr>
          <p:nvPr>
            <p:ph idx="1"/>
          </p:nvPr>
        </p:nvSpPr>
        <p:spPr/>
        <p:txBody>
          <a:bodyPr>
            <a:normAutofit lnSpcReduction="10000"/>
          </a:bodyPr>
          <a:lstStyle/>
          <a:p>
            <a:r>
              <a:rPr lang="en-IN" dirty="0"/>
              <a:t>H2: In the absence of market abuse phenomena, there is positive correlation between wholesale price and retail price. i.e.  If there is increase in the wholesale price of onion, then there will be corresponding increase in the retail price and vice-versa </a:t>
            </a:r>
          </a:p>
          <a:p>
            <a:r>
              <a:rPr lang="en-IN" dirty="0"/>
              <a:t>Assuming, demand remains constant and there is no supply shock created because of excessive export of onion</a:t>
            </a:r>
          </a:p>
          <a:p>
            <a:r>
              <a:rPr lang="en-IN" dirty="0"/>
              <a:t>Test Criterion: </a:t>
            </a:r>
          </a:p>
          <a:p>
            <a:pPr lvl="1"/>
            <a:r>
              <a:rPr lang="en-IN" dirty="0"/>
              <a:t>Cross correlation between wholesale and retail price considering lag factor </a:t>
            </a:r>
          </a:p>
          <a:p>
            <a:pPr lvl="2"/>
            <a:r>
              <a:rPr lang="en-IN" dirty="0"/>
              <a:t>Use of sliding window for calculating correlation with different window size </a:t>
            </a:r>
          </a:p>
          <a:p>
            <a:pPr lvl="1"/>
            <a:r>
              <a:rPr lang="en-IN" dirty="0"/>
              <a:t>Slope based method</a:t>
            </a:r>
          </a:p>
          <a:p>
            <a:pPr lvl="1"/>
            <a:r>
              <a:rPr lang="en-IN" dirty="0"/>
              <a:t>Linear regression</a:t>
            </a:r>
          </a:p>
        </p:txBody>
      </p:sp>
    </p:spTree>
    <p:extLst>
      <p:ext uri="{BB962C8B-B14F-4D97-AF65-F5344CB8AC3E}">
        <p14:creationId xmlns:p14="http://schemas.microsoft.com/office/powerpoint/2010/main" val="560429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for Onion Time </a:t>
            </a:r>
            <a:r>
              <a:rPr lang="en-IN" dirty="0" smtClean="0"/>
              <a:t>Series(3)</a:t>
            </a:r>
            <a:endParaRPr lang="en-IN" dirty="0"/>
          </a:p>
        </p:txBody>
      </p:sp>
      <p:sp>
        <p:nvSpPr>
          <p:cNvPr id="3" name="Content Placeholder 2"/>
          <p:cNvSpPr>
            <a:spLocks noGrp="1"/>
          </p:cNvSpPr>
          <p:nvPr>
            <p:ph idx="1"/>
          </p:nvPr>
        </p:nvSpPr>
        <p:spPr/>
        <p:txBody>
          <a:bodyPr>
            <a:normAutofit/>
          </a:bodyPr>
          <a:lstStyle/>
          <a:p>
            <a:r>
              <a:rPr lang="en-IN" dirty="0"/>
              <a:t>H3: The deviation between arrival - wholesale and wholesale- retail should not vary much compared to values for same time in past years.(Considering Seasonality within data)</a:t>
            </a:r>
          </a:p>
          <a:p>
            <a:r>
              <a:rPr lang="en-IN" dirty="0"/>
              <a:t>This states that even if it is following H1 and H2, the variation should not be very large as compared to past years</a:t>
            </a:r>
          </a:p>
          <a:p>
            <a:r>
              <a:rPr lang="en-IN" dirty="0"/>
              <a:t>Test Criterion:</a:t>
            </a:r>
          </a:p>
          <a:p>
            <a:pPr lvl="1"/>
            <a:r>
              <a:rPr lang="en-IN" dirty="0" smtClean="0"/>
              <a:t>Graph </a:t>
            </a:r>
            <a:r>
              <a:rPr lang="en-IN" dirty="0"/>
              <a:t>based Anomaly Detection Technique</a:t>
            </a:r>
          </a:p>
          <a:p>
            <a:pPr lvl="1"/>
            <a:r>
              <a:rPr lang="en-IN" dirty="0" smtClean="0"/>
              <a:t>Multivariate Anomaly Detection Technique</a:t>
            </a:r>
            <a:endParaRPr lang="en-IN" dirty="0"/>
          </a:p>
        </p:txBody>
      </p:sp>
    </p:spTree>
    <p:extLst>
      <p:ext uri="{BB962C8B-B14F-4D97-AF65-F5344CB8AC3E}">
        <p14:creationId xmlns:p14="http://schemas.microsoft.com/office/powerpoint/2010/main" val="2480911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for Onion Time </a:t>
            </a:r>
            <a:r>
              <a:rPr lang="en-IN" dirty="0" smtClean="0"/>
              <a:t>Series(4)</a:t>
            </a:r>
            <a:endParaRPr lang="en-IN" dirty="0"/>
          </a:p>
        </p:txBody>
      </p:sp>
      <p:sp>
        <p:nvSpPr>
          <p:cNvPr id="3" name="Content Placeholder 2"/>
          <p:cNvSpPr>
            <a:spLocks noGrp="1"/>
          </p:cNvSpPr>
          <p:nvPr>
            <p:ph idx="1"/>
          </p:nvPr>
        </p:nvSpPr>
        <p:spPr/>
        <p:txBody>
          <a:bodyPr>
            <a:normAutofit fontScale="92500" lnSpcReduction="20000"/>
          </a:bodyPr>
          <a:lstStyle/>
          <a:p>
            <a:r>
              <a:rPr lang="en-IN" dirty="0"/>
              <a:t>H4: </a:t>
            </a:r>
            <a:r>
              <a:rPr lang="en-IN" dirty="0" err="1"/>
              <a:t>Mandis</a:t>
            </a:r>
            <a:r>
              <a:rPr lang="en-IN" dirty="0"/>
              <a:t> in the same region should follow the same relationship between arrival and wholesale price, as that of, taken whole region </a:t>
            </a:r>
            <a:r>
              <a:rPr lang="en-IN" dirty="0" err="1"/>
              <a:t>combinely</a:t>
            </a:r>
            <a:r>
              <a:rPr lang="en-IN" dirty="0" smtClean="0"/>
              <a:t>.</a:t>
            </a:r>
          </a:p>
          <a:p>
            <a:pPr marL="0" indent="0">
              <a:buNone/>
            </a:pPr>
            <a:r>
              <a:rPr lang="en-IN" dirty="0"/>
              <a:t>	</a:t>
            </a:r>
            <a:r>
              <a:rPr lang="en-IN" dirty="0" smtClean="0"/>
              <a:t>				OR</a:t>
            </a:r>
          </a:p>
          <a:p>
            <a:pPr marL="0" indent="0">
              <a:buNone/>
            </a:pPr>
            <a:r>
              <a:rPr lang="en-IN" dirty="0"/>
              <a:t>   Retail prices across various centres should follow same relationship among themselves taken </a:t>
            </a:r>
            <a:r>
              <a:rPr lang="en-IN" dirty="0" smtClean="0"/>
              <a:t>effect </a:t>
            </a:r>
            <a:r>
              <a:rPr lang="en-IN" dirty="0"/>
              <a:t>of them </a:t>
            </a:r>
            <a:r>
              <a:rPr lang="en-IN" dirty="0" err="1"/>
              <a:t>combinely</a:t>
            </a:r>
            <a:r>
              <a:rPr lang="en-IN" dirty="0"/>
              <a:t>.</a:t>
            </a:r>
          </a:p>
          <a:p>
            <a:endParaRPr lang="en-IN" dirty="0" smtClean="0"/>
          </a:p>
          <a:p>
            <a:r>
              <a:rPr lang="en-IN" dirty="0" smtClean="0"/>
              <a:t>Test </a:t>
            </a:r>
            <a:r>
              <a:rPr lang="en-IN" dirty="0"/>
              <a:t>Criterion:</a:t>
            </a:r>
          </a:p>
          <a:p>
            <a:pPr lvl="1"/>
            <a:r>
              <a:rPr lang="en-IN" dirty="0"/>
              <a:t>First generate combined time series from all </a:t>
            </a:r>
            <a:r>
              <a:rPr lang="en-IN" dirty="0" err="1" smtClean="0"/>
              <a:t>Mandis</a:t>
            </a:r>
            <a:r>
              <a:rPr lang="en-IN" dirty="0" smtClean="0"/>
              <a:t>/</a:t>
            </a:r>
            <a:r>
              <a:rPr lang="en-IN" dirty="0" err="1" smtClean="0"/>
              <a:t>Centers</a:t>
            </a:r>
            <a:endParaRPr lang="en-IN" dirty="0"/>
          </a:p>
          <a:p>
            <a:pPr lvl="2"/>
            <a:r>
              <a:rPr lang="en-IN" dirty="0" smtClean="0"/>
              <a:t>Average of Prices at all centres</a:t>
            </a:r>
          </a:p>
          <a:p>
            <a:pPr lvl="1"/>
            <a:r>
              <a:rPr lang="en-IN" dirty="0" smtClean="0"/>
              <a:t>Then </a:t>
            </a:r>
            <a:r>
              <a:rPr lang="en-IN" dirty="0"/>
              <a:t>compare each </a:t>
            </a:r>
            <a:r>
              <a:rPr lang="en-IN" dirty="0" smtClean="0"/>
              <a:t>Centre's </a:t>
            </a:r>
            <a:r>
              <a:rPr lang="en-IN" dirty="0"/>
              <a:t>time series with </a:t>
            </a:r>
            <a:r>
              <a:rPr lang="en-IN" dirty="0" smtClean="0"/>
              <a:t>average one</a:t>
            </a:r>
            <a:r>
              <a:rPr lang="en-IN" dirty="0"/>
              <a:t>, using methods stated in </a:t>
            </a:r>
            <a:r>
              <a:rPr lang="en-IN" dirty="0" smtClean="0"/>
              <a:t>H2</a:t>
            </a:r>
            <a:endParaRPr lang="en-IN" dirty="0"/>
          </a:p>
        </p:txBody>
      </p:sp>
    </p:spTree>
    <p:extLst>
      <p:ext uri="{BB962C8B-B14F-4D97-AF65-F5344CB8AC3E}">
        <p14:creationId xmlns:p14="http://schemas.microsoft.com/office/powerpoint/2010/main" val="1001609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1083</Words>
  <Application>Microsoft Office PowerPoint</Application>
  <PresentationFormat>Widescreen</PresentationFormat>
  <Paragraphs>336</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DATA ANALYSIS OF COMMODITY PRICES</vt:lpstr>
      <vt:lpstr>Introduction</vt:lpstr>
      <vt:lpstr>What News Reports!!</vt:lpstr>
      <vt:lpstr>Motivation</vt:lpstr>
      <vt:lpstr>Objective</vt:lpstr>
      <vt:lpstr>Hypothesis for Onion Time Series(1)</vt:lpstr>
      <vt:lpstr>Hypothesis for Onion Time Series(2)</vt:lpstr>
      <vt:lpstr>Hypothesis for Onion Time Series(3)</vt:lpstr>
      <vt:lpstr>Hypothesis for Onion Time Series(4)</vt:lpstr>
      <vt:lpstr>Anomaly Scenarios</vt:lpstr>
      <vt:lpstr>System Design</vt:lpstr>
      <vt:lpstr>Onion Data</vt:lpstr>
      <vt:lpstr>Detailed Results for Mumbai</vt:lpstr>
      <vt:lpstr>Detailed Results for Mumbai</vt:lpstr>
      <vt:lpstr>Detailed Results for Mumbai</vt:lpstr>
      <vt:lpstr>Findings</vt:lpstr>
      <vt:lpstr>Findings</vt:lpstr>
      <vt:lpstr>Reasons Stated by News Articles</vt:lpstr>
      <vt:lpstr>Mapping Categories to Our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COMMODITY PRICES</dc:title>
  <dc:creator/>
  <cp:lastModifiedBy>Kapil Thakkar</cp:lastModifiedBy>
  <cp:revision>53</cp:revision>
  <dcterms:created xsi:type="dcterms:W3CDTF">2012-07-27T01:16:44Z</dcterms:created>
  <dcterms:modified xsi:type="dcterms:W3CDTF">2016-06-27T16:32:34Z</dcterms:modified>
</cp:coreProperties>
</file>