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5" r:id="rId5"/>
    <p:sldId id="265" r:id="rId6"/>
    <p:sldId id="274" r:id="rId7"/>
    <p:sldId id="285" r:id="rId8"/>
    <p:sldId id="287" r:id="rId9"/>
    <p:sldId id="288" r:id="rId10"/>
    <p:sldId id="290" r:id="rId11"/>
    <p:sldId id="289" r:id="rId12"/>
    <p:sldId id="282" r:id="rId13"/>
    <p:sldId id="284" r:id="rId14"/>
    <p:sldId id="283" r:id="rId15"/>
    <p:sldId id="292" r:id="rId16"/>
    <p:sldId id="269" r:id="rId17"/>
    <p:sldId id="270" r:id="rId18"/>
    <p:sldId id="271" r:id="rId19"/>
    <p:sldId id="293" r:id="rId20"/>
    <p:sldId id="294" r:id="rId21"/>
    <p:sldId id="278" r:id="rId22"/>
    <p:sldId id="291" r:id="rId23"/>
    <p:sldId id="29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51.2</c:v>
                </c:pt>
                <c:pt idx="1">
                  <c:v>47.368421052631575</c:v>
                </c:pt>
                <c:pt idx="2">
                  <c:v>32.5</c:v>
                </c:pt>
                <c:pt idx="3">
                  <c:v>50.602409638554214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6592"/>
        <c:axId val="22882240"/>
      </c:lineChart>
      <c:catAx>
        <c:axId val="228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2240"/>
        <c:crosses val="autoZero"/>
        <c:auto val="1"/>
        <c:lblAlgn val="ctr"/>
        <c:lblOffset val="100"/>
        <c:noMultiLvlLbl val="0"/>
      </c:catAx>
      <c:valAx>
        <c:axId val="228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Articles</a:t>
            </a:r>
            <a:r>
              <a:rPr lang="en-US" baseline="0" dirty="0" smtClean="0"/>
              <a:t> with traders nexus/hoarding as reason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Prive vs Average Retail Price</c:v>
                </c:pt>
                <c:pt idx="1">
                  <c:v>Retail Price vs Arrival</c:v>
                </c:pt>
                <c:pt idx="2">
                  <c:v>Retail Price vs Wholesale Price</c:v>
                </c:pt>
                <c:pt idx="3">
                  <c:v>Wholesale Price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24.49</c:v>
                </c:pt>
                <c:pt idx="1">
                  <c:v>27.27</c:v>
                </c:pt>
                <c:pt idx="2">
                  <c:v>26.92</c:v>
                </c:pt>
                <c:pt idx="3">
                  <c:v>24.13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81152"/>
        <c:axId val="22871360"/>
      </c:lineChart>
      <c:catAx>
        <c:axId val="2288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1360"/>
        <c:crosses val="autoZero"/>
        <c:auto val="1"/>
        <c:lblAlgn val="ctr"/>
        <c:lblOffset val="100"/>
        <c:noMultiLvlLbl val="0"/>
      </c:catAx>
      <c:valAx>
        <c:axId val="22871360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Percentage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5725-AFFE-4E56-89F4-AFE2BF45C137}" type="datetimeFigureOut">
              <a:rPr lang="en-US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7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</a:rPr>
              <a:t>TIME SERIES ANALYSIS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4729921"/>
            <a:ext cx="9144000" cy="1683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Kapil Thakkar &amp; Reshma Kumari</a:t>
            </a:r>
          </a:p>
          <a:p>
            <a:r>
              <a:rPr lang="en-US" dirty="0"/>
              <a:t>Under Guidance of</a:t>
            </a:r>
          </a:p>
          <a:p>
            <a:r>
              <a:rPr lang="en-US" dirty="0"/>
              <a:t>Dr. Aaditeshwar Seth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60" y="1529409"/>
            <a:ext cx="8192881" cy="46682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What System Detects?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 of System for,</a:t>
            </a:r>
          </a:p>
          <a:p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Price: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retail price at one centre is high as compared to average retail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August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price in Mumbai  increased whereas Delhi did not see much of hike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62703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System Detects?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dirty="0"/>
              <a:t>Trend? Seasonality?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These 3 methods do not capture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two more methods for this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Graph Based Anomaly 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Multivariate Anomaly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873030"/>
            <a:ext cx="11414760" cy="246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87287"/>
            <a:ext cx="11414760" cy="228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Union?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96555" y="843240"/>
            <a:ext cx="647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August 2013, </a:t>
            </a:r>
            <a:r>
              <a:rPr lang="en-IN" dirty="0" smtClean="0"/>
              <a:t>Retail Price </a:t>
            </a:r>
            <a:r>
              <a:rPr lang="en-IN" dirty="0" smtClean="0"/>
              <a:t>vs Average </a:t>
            </a:r>
            <a:r>
              <a:rPr lang="en-IN" dirty="0" smtClean="0"/>
              <a:t>Retail Price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891175" y="2873743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Correlation Based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05177" y="400137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Slope Based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54375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Intersection?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2285"/>
              </p:ext>
            </p:extLst>
          </p:nvPr>
        </p:nvGraphicFramePr>
        <p:xfrm>
          <a:off x="838200" y="22821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373704"/>
              </p:ext>
            </p:extLst>
          </p:nvPr>
        </p:nvGraphicFramePr>
        <p:xfrm>
          <a:off x="838200" y="423182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lean months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360393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non-lean months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4" y="1568310"/>
            <a:ext cx="11345793" cy="236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4" y="4180780"/>
            <a:ext cx="11345793" cy="2307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Intersection?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07167" y="843240"/>
            <a:ext cx="547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May June 2012, Retail Price vs Arrival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42578" y="193764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Union(GB , MV)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88" y="4499900"/>
            <a:ext cx="19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Union(WC , LR , SB)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290" y="648866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04105210"/>
              </p:ext>
            </p:extLst>
          </p:nvPr>
        </p:nvGraphicFramePr>
        <p:xfrm>
          <a:off x="6362162" y="1790163"/>
          <a:ext cx="4991638" cy="294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Results for Mumbai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59448"/>
              </p:ext>
            </p:extLst>
          </p:nvPr>
        </p:nvGraphicFramePr>
        <p:xfrm>
          <a:off x="838200" y="1825625"/>
          <a:ext cx="525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</a:t>
                      </a:r>
                    </a:p>
                    <a:p>
                      <a:pPr algn="ctr"/>
                      <a:r>
                        <a:rPr lang="en-IN" dirty="0" smtClean="0"/>
                        <a:t>Reported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 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Average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</a:t>
                      </a:r>
                      <a:r>
                        <a:rPr lang="en-IN" dirty="0" smtClean="0"/>
                        <a:t>vs </a:t>
                      </a:r>
                      <a:r>
                        <a:rPr lang="en-IN" dirty="0" smtClean="0"/>
                        <a:t>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5370490"/>
            <a:ext cx="7859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anomalies reported for </a:t>
            </a:r>
            <a:r>
              <a:rPr lang="en-IN" dirty="0" smtClean="0"/>
              <a:t>Retail Price </a:t>
            </a:r>
            <a:r>
              <a:rPr lang="en-IN" dirty="0" smtClean="0"/>
              <a:t>vs Average =&gt; Centres move in tandem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</a:t>
            </a:r>
            <a:r>
              <a:rPr lang="en-IN" dirty="0" smtClean="0"/>
              <a:t>Retail Price </a:t>
            </a:r>
            <a:r>
              <a:rPr lang="en-IN" dirty="0" smtClean="0"/>
              <a:t>vs Wholesale </a:t>
            </a:r>
            <a:r>
              <a:rPr lang="en-IN" dirty="0" smtClean="0"/>
              <a:t>Price =&gt; </a:t>
            </a:r>
            <a:r>
              <a:rPr lang="en-IN" dirty="0" smtClean="0"/>
              <a:t>Retail moves in sync with wholesale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System performs better with arrival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39840" y="2392680"/>
            <a:ext cx="411480" cy="403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231820"/>
            <a:ext cx="10515600" cy="1325563"/>
          </a:xfrm>
        </p:spPr>
        <p:txBody>
          <a:bodyPr/>
          <a:lstStyle/>
          <a:p>
            <a:r>
              <a:rPr lang="en-IN" dirty="0" smtClean="0"/>
              <a:t>Detailed </a:t>
            </a:r>
            <a:r>
              <a:rPr lang="en-IN" dirty="0"/>
              <a:t>R</a:t>
            </a:r>
            <a:r>
              <a:rPr lang="en-IN" dirty="0" smtClean="0"/>
              <a:t>esults for Mumbai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99099"/>
              </p:ext>
            </p:extLst>
          </p:nvPr>
        </p:nvGraphicFramePr>
        <p:xfrm>
          <a:off x="807720" y="1557383"/>
          <a:ext cx="5257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Articles </a:t>
                      </a:r>
                    </a:p>
                    <a:p>
                      <a:pPr algn="ctr"/>
                      <a:r>
                        <a:rPr lang="en-IN" dirty="0" smtClean="0"/>
                        <a:t>Not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Articles not matched</a:t>
                      </a:r>
                      <a:r>
                        <a:rPr lang="en-IN" baseline="0" dirty="0" smtClean="0"/>
                        <a:t> which stated traders’ nexus as reason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Average 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 vs 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</a:t>
                      </a:r>
                      <a:r>
                        <a:rPr lang="en-IN" baseline="0" dirty="0" smtClean="0"/>
                        <a:t>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50645993"/>
              </p:ext>
            </p:extLst>
          </p:nvPr>
        </p:nvGraphicFramePr>
        <p:xfrm>
          <a:off x="6362162" y="1790162"/>
          <a:ext cx="5829838" cy="349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6659880" y="3505200"/>
            <a:ext cx="350520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07720" y="5629570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Nearly 75% of the articles with traders nexus as reason were captured by syste</a:t>
            </a:r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116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79" y="-143887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Matched Anomaly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508" y="763788"/>
            <a:ext cx="10433954" cy="355981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 smtClean="0"/>
              <a:t>Delhi- </a:t>
            </a:r>
            <a:r>
              <a:rPr lang="en-IN" b="0" dirty="0"/>
              <a:t>29-Jun-2014 to 06-July-2014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1348" y="1198934"/>
            <a:ext cx="8380412" cy="499072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29336" y="4917617"/>
            <a:ext cx="5104436" cy="831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36" y="1572201"/>
            <a:ext cx="5104436" cy="3328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838" y="6386229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6585995" y="4398380"/>
            <a:ext cx="1932972" cy="405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98" y="-182693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Local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180" y="853477"/>
            <a:ext cx="10515600" cy="413855"/>
          </a:xfrm>
        </p:spPr>
        <p:txBody>
          <a:bodyPr>
            <a:normAutofit/>
          </a:bodyPr>
          <a:lstStyle/>
          <a:p>
            <a:r>
              <a:rPr lang="en-IN" sz="2200" b="0" dirty="0"/>
              <a:t>Delhi- 07-Jan-2013 to 08-Jan-2013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8595" y="1267332"/>
            <a:ext cx="8032770" cy="502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40" y="1463988"/>
            <a:ext cx="4653022" cy="4475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3110" y="6314243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 – Reported but Not Matched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40" y="1870881"/>
            <a:ext cx="7883319" cy="4351338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019378" y="1351611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 07-Nov-2010 to 01-Dec-2010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515" y="6327634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7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Analysis of time series can reveal </a:t>
            </a:r>
            <a:r>
              <a:rPr lang="en-IN" dirty="0" smtClean="0"/>
              <a:t>different events/incidents </a:t>
            </a:r>
            <a:r>
              <a:rPr lang="en-IN" dirty="0"/>
              <a:t>which may be </a:t>
            </a:r>
            <a:r>
              <a:rPr lang="en-IN" dirty="0" smtClean="0"/>
              <a:t>useful</a:t>
            </a:r>
          </a:p>
          <a:p>
            <a:r>
              <a:rPr lang="en-US" dirty="0" smtClean="0">
                <a:latin typeface="Calibri" charset="0"/>
              </a:rPr>
              <a:t>Supply </a:t>
            </a:r>
            <a:r>
              <a:rPr lang="en-US" dirty="0">
                <a:latin typeface="Calibri" charset="0"/>
              </a:rPr>
              <a:t>demand imbalance, natural calamities etc. may not always be the reason behind the rise in the price of a </a:t>
            </a:r>
            <a:r>
              <a:rPr lang="en-US" dirty="0" smtClean="0">
                <a:latin typeface="Calibri" charset="0"/>
              </a:rPr>
              <a:t>commodity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may be a consequence of artificial supply deficit planned intelligently by traders’ Nexus for profiteering through manipulation of supply of commodity and hence indirectly controlling their </a:t>
            </a:r>
            <a:r>
              <a:rPr lang="en-US" dirty="0" smtClean="0">
                <a:latin typeface="Calibri" charset="0"/>
              </a:rPr>
              <a:t>prices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Our attempt is to locate such hikes in prices which seem suspicious (we call them anomalies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95" y="1882107"/>
            <a:ext cx="7867410" cy="435133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838200" y="1307337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–11-Jun-2014 to 17-July-2014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67821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Articles Missed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82605" y="6394360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</p:txBody>
      </p:sp>
    </p:spTree>
    <p:extLst>
      <p:ext uri="{BB962C8B-B14F-4D97-AF65-F5344CB8AC3E}">
        <p14:creationId xmlns:p14="http://schemas.microsoft.com/office/powerpoint/2010/main" val="270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63" y="1690688"/>
            <a:ext cx="475528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352" y="1832356"/>
            <a:ext cx="6386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 - Result with 15 as Correlation </a:t>
            </a:r>
            <a:r>
              <a:rPr lang="en-IN" dirty="0" smtClean="0"/>
              <a:t>and </a:t>
            </a:r>
            <a:r>
              <a:rPr lang="en-IN" dirty="0"/>
              <a:t>7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 - Result with 10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 - Result with 20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 - Result with 7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3057" y="3709116"/>
            <a:ext cx="356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1-Retail </a:t>
            </a:r>
            <a:r>
              <a:rPr lang="en-IN" dirty="0" smtClean="0"/>
              <a:t>Price vs </a:t>
            </a:r>
            <a:r>
              <a:rPr lang="en-IN" dirty="0"/>
              <a:t>Average </a:t>
            </a:r>
            <a:r>
              <a:rPr lang="en-IN" dirty="0" smtClean="0"/>
              <a:t>Retail </a:t>
            </a:r>
            <a:r>
              <a:rPr lang="en-IN" dirty="0" smtClean="0"/>
              <a:t>Price</a:t>
            </a:r>
            <a:endParaRPr lang="en-IN" dirty="0" smtClean="0"/>
          </a:p>
          <a:p>
            <a:r>
              <a:rPr lang="en-IN" dirty="0" smtClean="0"/>
              <a:t>2-Retail </a:t>
            </a:r>
            <a:r>
              <a:rPr lang="en-IN" dirty="0" smtClean="0"/>
              <a:t>Pric</a:t>
            </a:r>
            <a:r>
              <a:rPr lang="en-IN" dirty="0" smtClean="0"/>
              <a:t>e </a:t>
            </a:r>
            <a:r>
              <a:rPr lang="en-IN" dirty="0" smtClean="0"/>
              <a:t>vs </a:t>
            </a:r>
            <a:r>
              <a:rPr lang="en-IN" dirty="0" smtClean="0"/>
              <a:t>Arrival</a:t>
            </a:r>
          </a:p>
          <a:p>
            <a:r>
              <a:rPr lang="en-IN" dirty="0" smtClean="0"/>
              <a:t>3-Retail </a:t>
            </a:r>
            <a:r>
              <a:rPr lang="en-IN" dirty="0"/>
              <a:t>Price vs Wholesale Price </a:t>
            </a:r>
            <a:endParaRPr lang="en-IN" dirty="0"/>
          </a:p>
          <a:p>
            <a:r>
              <a:rPr lang="en-IN" dirty="0"/>
              <a:t>4-Wholesale </a:t>
            </a:r>
            <a:r>
              <a:rPr lang="en-IN" dirty="0"/>
              <a:t>Price vs </a:t>
            </a:r>
            <a:r>
              <a:rPr lang="en-IN" dirty="0"/>
              <a:t>Arrival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63" y="6195575"/>
            <a:ext cx="51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Percentage of Anomalies Matched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  <a:p>
            <a:pPr lvl="1"/>
            <a:r>
              <a:rPr lang="en-IN" dirty="0" smtClean="0"/>
              <a:t>Threshold Value</a:t>
            </a:r>
          </a:p>
          <a:p>
            <a:pPr lvl="1"/>
            <a:r>
              <a:rPr lang="en-IN" dirty="0" smtClean="0"/>
              <a:t>Number of anomalies to be reported</a:t>
            </a:r>
          </a:p>
          <a:p>
            <a:r>
              <a:rPr lang="en-IN" dirty="0" smtClean="0"/>
              <a:t>Manual analysis of news articles is required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52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 analysis can bring more insights to data</a:t>
            </a:r>
          </a:p>
          <a:p>
            <a:r>
              <a:rPr lang="en-IN" dirty="0" smtClean="0"/>
              <a:t>In the case of onion, abnormal behaviour can help to detect important events or incidents like hoarding</a:t>
            </a:r>
          </a:p>
          <a:p>
            <a:r>
              <a:rPr lang="en-IN" dirty="0" smtClean="0"/>
              <a:t>Most of the results were justified using news articles</a:t>
            </a:r>
          </a:p>
          <a:p>
            <a:r>
              <a:rPr lang="en-IN" dirty="0" smtClean="0"/>
              <a:t>Library developed is generic, so can be applied to any time-series which have some sort of dependency on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methods can be added to refine results like Spike Detection</a:t>
            </a:r>
          </a:p>
          <a:p>
            <a:r>
              <a:rPr lang="en-IN" dirty="0" smtClean="0"/>
              <a:t>New techniques to define default threshold values can be used</a:t>
            </a:r>
          </a:p>
          <a:p>
            <a:r>
              <a:rPr lang="en-IN" dirty="0" smtClean="0"/>
              <a:t>Local anomalies to centre can be justified by local news sources</a:t>
            </a:r>
          </a:p>
          <a:p>
            <a:r>
              <a:rPr lang="en-IN" dirty="0" smtClean="0"/>
              <a:t>Can be extended further to locate anomalies in Supply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77" y="27556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THANK YOU!!!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library which detect anomalies in multiple time series of a system</a:t>
            </a:r>
          </a:p>
          <a:p>
            <a:r>
              <a:rPr lang="en-IN" dirty="0" smtClean="0"/>
              <a:t>Try to justify the reported anomalies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Scenarios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67478"/>
              </p:ext>
            </p:extLst>
          </p:nvPr>
        </p:nvGraphicFramePr>
        <p:xfrm>
          <a:off x="994953" y="433278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</a:t>
                      </a:r>
                    </a:p>
                    <a:p>
                      <a:pPr algn="ctr"/>
                      <a:r>
                        <a:rPr lang="en-IN" dirty="0" smtClean="0"/>
                        <a:t>\Wholesale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80953"/>
              </p:ext>
            </p:extLst>
          </p:nvPr>
        </p:nvGraphicFramePr>
        <p:xfrm>
          <a:off x="10014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31185"/>
              </p:ext>
            </p:extLst>
          </p:nvPr>
        </p:nvGraphicFramePr>
        <p:xfrm>
          <a:off x="6355626" y="434860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Price\Other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Retail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63392"/>
              </p:ext>
            </p:extLst>
          </p:nvPr>
        </p:nvGraphicFramePr>
        <p:xfrm>
          <a:off x="64116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Price\Arrival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0680" y="5013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88642"/>
            <a:ext cx="10133317" cy="5969358"/>
          </a:xfrm>
        </p:spPr>
      </p:pic>
    </p:spTree>
    <p:extLst>
      <p:ext uri="{BB962C8B-B14F-4D97-AF65-F5344CB8AC3E}">
        <p14:creationId xmlns:p14="http://schemas.microsoft.com/office/powerpoint/2010/main" val="24020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Daily wholesale price of onion for 1514 </a:t>
            </a:r>
            <a:r>
              <a:rPr lang="en-IN" dirty="0" smtClean="0"/>
              <a:t>mandis</a:t>
            </a:r>
          </a:p>
          <a:p>
            <a:r>
              <a:rPr lang="en-IN" dirty="0"/>
              <a:t>Daily arrival of onion information for 1514 </a:t>
            </a:r>
            <a:r>
              <a:rPr lang="en-IN" dirty="0" smtClean="0"/>
              <a:t>mandis</a:t>
            </a:r>
            <a:endParaRPr lang="en-IN" dirty="0"/>
          </a:p>
          <a:p>
            <a:r>
              <a:rPr lang="en-IN" dirty="0"/>
              <a:t>Daily retail price of onion for 76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Longitude and latitude of mandis and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Crawlers were written to collect the data from these date-wise for </a:t>
            </a:r>
            <a:r>
              <a:rPr lang="en-IN" dirty="0" smtClean="0"/>
              <a:t>the period </a:t>
            </a:r>
            <a:r>
              <a:rPr lang="en-IN" dirty="0"/>
              <a:t>of approximately 9.5 years, starting from 1st January 2006 to 6th </a:t>
            </a:r>
            <a:r>
              <a:rPr lang="en-IN" dirty="0" smtClean="0"/>
              <a:t>July 2015</a:t>
            </a:r>
            <a:r>
              <a:rPr lang="en-IN" dirty="0"/>
              <a:t>.</a:t>
            </a:r>
          </a:p>
          <a:p>
            <a:r>
              <a:rPr lang="en-IN" dirty="0"/>
              <a:t>Dates and location for hoarding reports from news </a:t>
            </a:r>
            <a:r>
              <a:rPr lang="en-IN" dirty="0" smtClean="0"/>
              <a:t>articles</a:t>
            </a:r>
          </a:p>
          <a:p>
            <a:pPr lvl="1"/>
            <a:r>
              <a:rPr lang="en-IN" dirty="0" smtClean="0"/>
              <a:t>Total 453 news articles were collected, 267 articles were relevant after studying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21" y="1468192"/>
            <a:ext cx="8578413" cy="4773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7938" y="1893194"/>
            <a:ext cx="2640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series go out of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November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</a:t>
            </a:r>
            <a:r>
              <a:rPr lang="en-IN" dirty="0" smtClean="0"/>
              <a:t>price continued </a:t>
            </a:r>
            <a:r>
              <a:rPr lang="en-IN" dirty="0" smtClean="0"/>
              <a:t>to show increase despite decrease in arrival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Based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one series is high with respect to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December 2010 – January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rate at which retail prices raised was not seen in case of </a:t>
            </a:r>
            <a:r>
              <a:rPr lang="en-IN" dirty="0" smtClean="0"/>
              <a:t>wholesale price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" y="1409097"/>
            <a:ext cx="8267165" cy="47580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2146" y="1803042"/>
            <a:ext cx="1944710" cy="3374265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Regression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real value is too high than expected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June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Increase in Retail prices were large compared to the wholesale prices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1" y="1455312"/>
            <a:ext cx="8292036" cy="47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1076</TotalTime>
  <Words>1058</Words>
  <Application>Microsoft Office PowerPoint</Application>
  <PresentationFormat>Widescreen</PresentationFormat>
  <Paragraphs>238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TIME SERIES ANALYSIS</vt:lpstr>
      <vt:lpstr>Motivation</vt:lpstr>
      <vt:lpstr>Objective</vt:lpstr>
      <vt:lpstr>Anomaly Scenarios</vt:lpstr>
      <vt:lpstr>System Design</vt:lpstr>
      <vt:lpstr>Onion Data</vt:lpstr>
      <vt:lpstr>What System Detects?</vt:lpstr>
      <vt:lpstr>What System Detects?</vt:lpstr>
      <vt:lpstr>What System Detects?</vt:lpstr>
      <vt:lpstr> </vt:lpstr>
      <vt:lpstr>What System Detects?</vt:lpstr>
      <vt:lpstr>Why Union?</vt:lpstr>
      <vt:lpstr>Why Intersection?</vt:lpstr>
      <vt:lpstr>Why Intersection?</vt:lpstr>
      <vt:lpstr>Detailed Results for Mumbai</vt:lpstr>
      <vt:lpstr>Detailed Results for Mumbai</vt:lpstr>
      <vt:lpstr>Findings – Matched Anomaly</vt:lpstr>
      <vt:lpstr>Findings – Local Anomaly</vt:lpstr>
      <vt:lpstr>Findings – Reported but Not Matched</vt:lpstr>
      <vt:lpstr>Findings – Articles Missed</vt:lpstr>
      <vt:lpstr>Limitations</vt:lpstr>
      <vt:lpstr>Limitations</vt:lpstr>
      <vt:lpstr>Limitations</vt:lpstr>
      <vt:lpstr>Conclusion</vt:lpstr>
      <vt:lpstr>Future Work</vt:lpstr>
      <vt:lpstr>THANK YOU!!!  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COMMODITY PRICES</dc:title>
  <dc:creator/>
  <cp:lastModifiedBy>Kapil Thakkar</cp:lastModifiedBy>
  <cp:revision>167</cp:revision>
  <dcterms:created xsi:type="dcterms:W3CDTF">2012-07-27T01:16:44Z</dcterms:created>
  <dcterms:modified xsi:type="dcterms:W3CDTF">2016-06-29T04:21:45Z</dcterms:modified>
</cp:coreProperties>
</file>