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57" r:id="rId4"/>
    <p:sldId id="260" r:id="rId5"/>
    <p:sldId id="261" r:id="rId6"/>
    <p:sldId id="262" r:id="rId7"/>
    <p:sldId id="263" r:id="rId8"/>
    <p:sldId id="264" r:id="rId9"/>
    <p:sldId id="275" r:id="rId10"/>
    <p:sldId id="265" r:id="rId11"/>
    <p:sldId id="274" r:id="rId12"/>
    <p:sldId id="268" r:id="rId13"/>
    <p:sldId id="266" r:id="rId14"/>
    <p:sldId id="269" r:id="rId15"/>
    <p:sldId id="270" r:id="rId16"/>
    <p:sldId id="271" r:id="rId17"/>
    <p:sldId id="276" r:id="rId18"/>
    <p:sldId id="277" r:id="rId19"/>
    <p:sldId id="272" r:id="rId20"/>
    <p:sldId id="273"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Sheet1!$B$1</c:f>
              <c:strCache>
                <c:ptCount val="1"/>
                <c:pt idx="0">
                  <c:v>Article Distribution</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strRef>
              <c:f>Sheet1!$A$2:$A$7</c:f>
              <c:strCache>
                <c:ptCount val="6"/>
                <c:pt idx="0">
                  <c:v>Traders Nexus or Hoarding</c:v>
                </c:pt>
                <c:pt idx="1">
                  <c:v>Not Stated</c:v>
                </c:pt>
                <c:pt idx="2">
                  <c:v>Unseasonal Rainfall</c:v>
                </c:pt>
                <c:pt idx="3">
                  <c:v>Low Production</c:v>
                </c:pt>
                <c:pt idx="4">
                  <c:v>Low Supply</c:v>
                </c:pt>
                <c:pt idx="5">
                  <c:v>Other</c:v>
                </c:pt>
              </c:strCache>
            </c:strRef>
          </c:cat>
          <c:val>
            <c:numRef>
              <c:f>Sheet1!$B$2:$B$7</c:f>
              <c:numCache>
                <c:formatCode>General</c:formatCode>
                <c:ptCount val="6"/>
                <c:pt idx="0">
                  <c:v>33</c:v>
                </c:pt>
                <c:pt idx="1">
                  <c:v>18</c:v>
                </c:pt>
                <c:pt idx="2">
                  <c:v>10</c:v>
                </c:pt>
                <c:pt idx="3">
                  <c:v>13</c:v>
                </c:pt>
                <c:pt idx="4">
                  <c:v>21</c:v>
                </c:pt>
                <c:pt idx="5">
                  <c:v>9</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Retail vs Average Retail</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21</c:v>
                </c:pt>
                <c:pt idx="1">
                  <c:v>6</c:v>
                </c:pt>
                <c:pt idx="2">
                  <c:v>3</c:v>
                </c:pt>
                <c:pt idx="3">
                  <c:v>4</c:v>
                </c:pt>
                <c:pt idx="4">
                  <c:v>17</c:v>
                </c:pt>
                <c:pt idx="5">
                  <c:v>3</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12</c:v>
                </c:pt>
                <c:pt idx="1">
                  <c:v>12</c:v>
                </c:pt>
                <c:pt idx="2">
                  <c:v>7</c:v>
                </c:pt>
                <c:pt idx="3">
                  <c:v>9</c:v>
                </c:pt>
                <c:pt idx="4">
                  <c:v>4</c:v>
                </c:pt>
                <c:pt idx="5">
                  <c:v>6</c:v>
                </c:pt>
              </c:numCache>
            </c:numRef>
          </c:val>
        </c:ser>
        <c:dLbls>
          <c:showLegendKey val="0"/>
          <c:showVal val="0"/>
          <c:showCatName val="0"/>
          <c:showSerName val="0"/>
          <c:showPercent val="0"/>
          <c:showBubbleSize val="0"/>
        </c:dLbls>
        <c:gapWidth val="150"/>
        <c:overlap val="100"/>
        <c:axId val="-1301795728"/>
        <c:axId val="-1301793552"/>
      </c:barChart>
      <c:catAx>
        <c:axId val="-130179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793552"/>
        <c:crosses val="autoZero"/>
        <c:auto val="1"/>
        <c:lblAlgn val="ctr"/>
        <c:lblOffset val="100"/>
        <c:noMultiLvlLbl val="0"/>
      </c:catAx>
      <c:valAx>
        <c:axId val="-130179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795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Retail vs Arrival</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24</c:v>
                </c:pt>
                <c:pt idx="1">
                  <c:v>7</c:v>
                </c:pt>
                <c:pt idx="2">
                  <c:v>4</c:v>
                </c:pt>
                <c:pt idx="3">
                  <c:v>6</c:v>
                </c:pt>
                <c:pt idx="4">
                  <c:v>17</c:v>
                </c:pt>
                <c:pt idx="5">
                  <c:v>4</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9</c:v>
                </c:pt>
                <c:pt idx="1">
                  <c:v>11</c:v>
                </c:pt>
                <c:pt idx="2">
                  <c:v>6</c:v>
                </c:pt>
                <c:pt idx="3">
                  <c:v>7</c:v>
                </c:pt>
                <c:pt idx="4">
                  <c:v>4</c:v>
                </c:pt>
                <c:pt idx="5">
                  <c:v>5</c:v>
                </c:pt>
              </c:numCache>
            </c:numRef>
          </c:val>
        </c:ser>
        <c:dLbls>
          <c:showLegendKey val="0"/>
          <c:showVal val="0"/>
          <c:showCatName val="0"/>
          <c:showSerName val="0"/>
          <c:showPercent val="0"/>
          <c:showBubbleSize val="0"/>
        </c:dLbls>
        <c:gapWidth val="150"/>
        <c:overlap val="100"/>
        <c:axId val="-1301793008"/>
        <c:axId val="-1301789744"/>
      </c:barChart>
      <c:catAx>
        <c:axId val="-1301793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789744"/>
        <c:crosses val="autoZero"/>
        <c:auto val="1"/>
        <c:lblAlgn val="ctr"/>
        <c:lblOffset val="100"/>
        <c:noMultiLvlLbl val="0"/>
      </c:catAx>
      <c:valAx>
        <c:axId val="-1301789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7930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Retail vs Wholesale</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20</c:v>
                </c:pt>
                <c:pt idx="1">
                  <c:v>5</c:v>
                </c:pt>
                <c:pt idx="2">
                  <c:v>4</c:v>
                </c:pt>
                <c:pt idx="3">
                  <c:v>0</c:v>
                </c:pt>
                <c:pt idx="4">
                  <c:v>5</c:v>
                </c:pt>
                <c:pt idx="5">
                  <c:v>4</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13</c:v>
                </c:pt>
                <c:pt idx="1">
                  <c:v>13</c:v>
                </c:pt>
                <c:pt idx="2">
                  <c:v>6</c:v>
                </c:pt>
                <c:pt idx="3">
                  <c:v>13</c:v>
                </c:pt>
                <c:pt idx="4">
                  <c:v>16</c:v>
                </c:pt>
                <c:pt idx="5">
                  <c:v>5</c:v>
                </c:pt>
              </c:numCache>
            </c:numRef>
          </c:val>
        </c:ser>
        <c:dLbls>
          <c:showLegendKey val="0"/>
          <c:showVal val="0"/>
          <c:showCatName val="0"/>
          <c:showSerName val="0"/>
          <c:showPercent val="0"/>
          <c:showBubbleSize val="0"/>
        </c:dLbls>
        <c:gapWidth val="150"/>
        <c:overlap val="100"/>
        <c:axId val="-1301792464"/>
        <c:axId val="-1301796816"/>
      </c:barChart>
      <c:catAx>
        <c:axId val="-130179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796816"/>
        <c:crosses val="autoZero"/>
        <c:auto val="1"/>
        <c:lblAlgn val="ctr"/>
        <c:lblOffset val="100"/>
        <c:noMultiLvlLbl val="0"/>
      </c:catAx>
      <c:valAx>
        <c:axId val="-1301796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7924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smtClean="0"/>
              <a:t>Wholesale</a:t>
            </a:r>
            <a:r>
              <a:rPr lang="en-IN" baseline="0" dirty="0" smtClean="0"/>
              <a:t> vs Arrival</a:t>
            </a:r>
            <a:endParaRPr lang="en-IN"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Matched</c:v>
                </c:pt>
              </c:strCache>
            </c:strRef>
          </c:tx>
          <c:spPr>
            <a:solidFill>
              <a:schemeClr val="accent1"/>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Sheet1!$B$2:$B$7</c:f>
              <c:numCache>
                <c:formatCode>General</c:formatCode>
                <c:ptCount val="6"/>
                <c:pt idx="0">
                  <c:v>25</c:v>
                </c:pt>
                <c:pt idx="1">
                  <c:v>10</c:v>
                </c:pt>
                <c:pt idx="2">
                  <c:v>4</c:v>
                </c:pt>
                <c:pt idx="3">
                  <c:v>7</c:v>
                </c:pt>
                <c:pt idx="4">
                  <c:v>17</c:v>
                </c:pt>
                <c:pt idx="5">
                  <c:v>6</c:v>
                </c:pt>
              </c:numCache>
            </c:numRef>
          </c:val>
        </c:ser>
        <c:ser>
          <c:idx val="1"/>
          <c:order val="1"/>
          <c:tx>
            <c:strRef>
              <c:f>Sheet1!$C$1</c:f>
              <c:strCache>
                <c:ptCount val="1"/>
                <c:pt idx="0">
                  <c:v>Not Matched</c:v>
                </c:pt>
              </c:strCache>
            </c:strRef>
          </c:tx>
          <c:spPr>
            <a:solidFill>
              <a:schemeClr val="accent2"/>
            </a:solidFill>
            <a:ln>
              <a:noFill/>
            </a:ln>
            <a:effectLst/>
          </c:spPr>
          <c:invertIfNegative val="0"/>
          <c:cat>
            <c:strRef>
              <c:f>Sheet1!$A$2:$A$7</c:f>
              <c:strCache>
                <c:ptCount val="6"/>
                <c:pt idx="0">
                  <c:v>Traders Nexus</c:v>
                </c:pt>
                <c:pt idx="1">
                  <c:v>Not Stated</c:v>
                </c:pt>
                <c:pt idx="2">
                  <c:v>Unseasonal Rainfall</c:v>
                </c:pt>
                <c:pt idx="3">
                  <c:v>Low Production</c:v>
                </c:pt>
                <c:pt idx="4">
                  <c:v>Low Supply</c:v>
                </c:pt>
                <c:pt idx="5">
                  <c:v>Other</c:v>
                </c:pt>
              </c:strCache>
            </c:strRef>
          </c:cat>
          <c:val>
            <c:numRef>
              <c:f>Sheet1!$C$2:$C$7</c:f>
              <c:numCache>
                <c:formatCode>General</c:formatCode>
                <c:ptCount val="6"/>
                <c:pt idx="0">
                  <c:v>8</c:v>
                </c:pt>
                <c:pt idx="1">
                  <c:v>8</c:v>
                </c:pt>
                <c:pt idx="2">
                  <c:v>6</c:v>
                </c:pt>
                <c:pt idx="3">
                  <c:v>6</c:v>
                </c:pt>
                <c:pt idx="4">
                  <c:v>4</c:v>
                </c:pt>
                <c:pt idx="5">
                  <c:v>3</c:v>
                </c:pt>
              </c:numCache>
            </c:numRef>
          </c:val>
        </c:ser>
        <c:dLbls>
          <c:showLegendKey val="0"/>
          <c:showVal val="0"/>
          <c:showCatName val="0"/>
          <c:showSerName val="0"/>
          <c:showPercent val="0"/>
          <c:showBubbleSize val="0"/>
        </c:dLbls>
        <c:gapWidth val="150"/>
        <c:overlap val="100"/>
        <c:axId val="-1301804432"/>
        <c:axId val="-1478656704"/>
      </c:barChart>
      <c:catAx>
        <c:axId val="-130180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8656704"/>
        <c:crosses val="autoZero"/>
        <c:auto val="1"/>
        <c:lblAlgn val="ctr"/>
        <c:lblOffset val="100"/>
        <c:noMultiLvlLbl val="0"/>
      </c:catAx>
      <c:valAx>
        <c:axId val="-147865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804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5725-AFFE-4E56-89F4-AFE2BF45C137}" type="datetimeFigureOut">
              <a:rPr lang="en-US"/>
              <a:t>6/28/2016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B825C-74CF-463F-A563-154F86AF803C}" type="slidenum">
              <a:rPr lang="en-US"/>
              <a:t>‹#›</a:t>
            </a:fld>
            <a:endParaRPr lang="en-US"/>
          </a:p>
        </p:txBody>
      </p:sp>
    </p:spTree>
    <p:extLst>
      <p:ext uri="{BB962C8B-B14F-4D97-AF65-F5344CB8AC3E}">
        <p14:creationId xmlns:p14="http://schemas.microsoft.com/office/powerpoint/2010/main" val="389817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B825C-74CF-463F-A563-154F86AF803C}" type="slidenum">
              <a:rPr lang="en-US"/>
              <a:t>1</a:t>
            </a:fld>
            <a:endParaRPr lang="en-US"/>
          </a:p>
        </p:txBody>
      </p:sp>
    </p:spTree>
    <p:extLst>
      <p:ext uri="{BB962C8B-B14F-4D97-AF65-F5344CB8AC3E}">
        <p14:creationId xmlns:p14="http://schemas.microsoft.com/office/powerpoint/2010/main" val="340395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B825C-74CF-463F-A563-154F86AF803C}" type="slidenum">
              <a:rPr lang="en-US"/>
              <a:t>2</a:t>
            </a:fld>
            <a:endParaRPr lang="en-US"/>
          </a:p>
        </p:txBody>
      </p:sp>
    </p:spTree>
    <p:extLst>
      <p:ext uri="{BB962C8B-B14F-4D97-AF65-F5344CB8AC3E}">
        <p14:creationId xmlns:p14="http://schemas.microsoft.com/office/powerpoint/2010/main" val="166940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B825C-74CF-463F-A563-154F86AF803C}" type="slidenum">
              <a:rPr lang="en-US"/>
              <a:t>3</a:t>
            </a:fld>
            <a:endParaRPr lang="en-US"/>
          </a:p>
        </p:txBody>
      </p:sp>
    </p:spTree>
    <p:extLst>
      <p:ext uri="{BB962C8B-B14F-4D97-AF65-F5344CB8AC3E}">
        <p14:creationId xmlns:p14="http://schemas.microsoft.com/office/powerpoint/2010/main" val="347577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6/28/2016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Calibri Light" charset="0"/>
              </a:rPr>
              <a:t>TIME SERIES ANALYSIS</a:t>
            </a:r>
            <a:endParaRPr lang="en-US" dirty="0">
              <a:latin typeface="Calibri Light" charset="0"/>
            </a:endParaRPr>
          </a:p>
        </p:txBody>
      </p:sp>
      <p:sp>
        <p:nvSpPr>
          <p:cNvPr id="3" name="Subtitle 2"/>
          <p:cNvSpPr>
            <a:spLocks noGrp="1"/>
          </p:cNvSpPr>
          <p:nvPr>
            <p:ph type="subTitle" idx="1"/>
          </p:nvPr>
        </p:nvSpPr>
        <p:spPr>
          <a:xfrm>
            <a:off x="1579563" y="4729921"/>
            <a:ext cx="9144000" cy="1683579"/>
          </a:xfrm>
        </p:spPr>
        <p:txBody>
          <a:bodyPr vert="horz" lIns="91440" tIns="45720" rIns="91440" bIns="45720" rtlCol="0" anchor="t">
            <a:normAutofit lnSpcReduction="10000"/>
          </a:bodyPr>
          <a:lstStyle/>
          <a:p>
            <a:r>
              <a:rPr lang="en-US" dirty="0"/>
              <a:t>By</a:t>
            </a:r>
          </a:p>
          <a:p>
            <a:r>
              <a:rPr lang="en-US" dirty="0"/>
              <a:t>Kapil Thakkar &amp; Reshma Kumari</a:t>
            </a:r>
          </a:p>
          <a:p>
            <a:r>
              <a:rPr lang="en-US" dirty="0"/>
              <a:t>Under Guidance of</a:t>
            </a:r>
          </a:p>
          <a:p>
            <a:r>
              <a:rPr lang="en-US" dirty="0"/>
              <a:t>Dr. Aaditeshwar Seth</a:t>
            </a:r>
          </a:p>
        </p:txBody>
      </p:sp>
    </p:spTree>
    <p:extLst>
      <p:ext uri="{BB962C8B-B14F-4D97-AF65-F5344CB8AC3E}">
        <p14:creationId xmlns:p14="http://schemas.microsoft.com/office/powerpoint/2010/main" val="4157082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System Design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888642"/>
            <a:ext cx="10133317" cy="5969358"/>
          </a:xfrm>
        </p:spPr>
      </p:pic>
    </p:spTree>
    <p:extLst>
      <p:ext uri="{BB962C8B-B14F-4D97-AF65-F5344CB8AC3E}">
        <p14:creationId xmlns:p14="http://schemas.microsoft.com/office/powerpoint/2010/main" val="2402014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Onion Data</a:t>
            </a:r>
            <a:endParaRPr lang="en-IN" dirty="0"/>
          </a:p>
        </p:txBody>
      </p:sp>
      <p:sp>
        <p:nvSpPr>
          <p:cNvPr id="3" name="Content Placeholder 2"/>
          <p:cNvSpPr>
            <a:spLocks noGrp="1"/>
          </p:cNvSpPr>
          <p:nvPr>
            <p:ph idx="1"/>
          </p:nvPr>
        </p:nvSpPr>
        <p:spPr/>
        <p:txBody>
          <a:bodyPr/>
          <a:lstStyle/>
          <a:p>
            <a:r>
              <a:rPr lang="en-IN" dirty="0"/>
              <a:t>Daily wholesale price of onion for 1514 </a:t>
            </a:r>
            <a:r>
              <a:rPr lang="en-IN" dirty="0" err="1" smtClean="0"/>
              <a:t>mandis</a:t>
            </a:r>
            <a:endParaRPr lang="en-IN" dirty="0" smtClean="0"/>
          </a:p>
          <a:p>
            <a:r>
              <a:rPr lang="en-IN" dirty="0"/>
              <a:t>Daily arrival of onion information for 1514 </a:t>
            </a:r>
            <a:r>
              <a:rPr lang="en-IN" dirty="0" err="1" smtClean="0"/>
              <a:t>mandis</a:t>
            </a:r>
            <a:endParaRPr lang="en-IN" dirty="0"/>
          </a:p>
          <a:p>
            <a:r>
              <a:rPr lang="en-IN" dirty="0"/>
              <a:t>Daily retail price of onion for 76 </a:t>
            </a:r>
            <a:r>
              <a:rPr lang="en-IN" dirty="0" smtClean="0"/>
              <a:t>centres</a:t>
            </a:r>
          </a:p>
          <a:p>
            <a:pPr lvl="1"/>
            <a:r>
              <a:rPr lang="en-IN" dirty="0"/>
              <a:t>Longitude and latitude of </a:t>
            </a:r>
            <a:r>
              <a:rPr lang="en-IN" dirty="0" err="1"/>
              <a:t>mandis</a:t>
            </a:r>
            <a:r>
              <a:rPr lang="en-IN" dirty="0"/>
              <a:t> and </a:t>
            </a:r>
            <a:r>
              <a:rPr lang="en-IN" dirty="0" smtClean="0"/>
              <a:t>centres</a:t>
            </a:r>
          </a:p>
          <a:p>
            <a:pPr lvl="1"/>
            <a:r>
              <a:rPr lang="en-IN" dirty="0"/>
              <a:t>Crawlers were written to collect the data from these date-wise for </a:t>
            </a:r>
            <a:r>
              <a:rPr lang="en-IN" dirty="0" smtClean="0"/>
              <a:t>the period </a:t>
            </a:r>
            <a:r>
              <a:rPr lang="en-IN" dirty="0"/>
              <a:t>of approximately 9.5 years, starting from 1st January 2006 to 6th </a:t>
            </a:r>
            <a:r>
              <a:rPr lang="en-IN" dirty="0" smtClean="0"/>
              <a:t>July 2015</a:t>
            </a:r>
            <a:r>
              <a:rPr lang="en-IN" dirty="0"/>
              <a:t>.</a:t>
            </a:r>
          </a:p>
          <a:p>
            <a:r>
              <a:rPr lang="en-IN" dirty="0"/>
              <a:t>Dates and location for hoarding reports from news </a:t>
            </a:r>
            <a:r>
              <a:rPr lang="en-IN" dirty="0" smtClean="0"/>
              <a:t>articles</a:t>
            </a:r>
          </a:p>
          <a:p>
            <a:pPr lvl="1"/>
            <a:r>
              <a:rPr lang="en-IN" dirty="0" smtClean="0"/>
              <a:t>Total 453 news articles were collected, 267 articles were relevant after studying manually</a:t>
            </a:r>
            <a:endParaRPr lang="en-IN" dirty="0"/>
          </a:p>
        </p:txBody>
      </p:sp>
    </p:spTree>
    <p:extLst>
      <p:ext uri="{BB962C8B-B14F-4D97-AF65-F5344CB8AC3E}">
        <p14:creationId xmlns:p14="http://schemas.microsoft.com/office/powerpoint/2010/main" val="1822693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31820"/>
            <a:ext cx="10515600" cy="1325563"/>
          </a:xfrm>
        </p:spPr>
        <p:txBody>
          <a:bodyPr/>
          <a:lstStyle/>
          <a:p>
            <a:r>
              <a:rPr lang="en-IN" dirty="0" smtClean="0"/>
              <a:t>Detailed </a:t>
            </a:r>
            <a:r>
              <a:rPr lang="en-IN" dirty="0"/>
              <a:t>R</a:t>
            </a:r>
            <a:r>
              <a:rPr lang="en-IN" dirty="0" smtClean="0"/>
              <a:t>esults for Mumbai</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9629555"/>
              </p:ext>
            </p:extLst>
          </p:nvPr>
        </p:nvGraphicFramePr>
        <p:xfrm>
          <a:off x="388512" y="1503653"/>
          <a:ext cx="10915919" cy="2194560"/>
        </p:xfrm>
        <a:graphic>
          <a:graphicData uri="http://schemas.openxmlformats.org/drawingml/2006/table">
            <a:tbl>
              <a:tblPr firstRow="1" bandRow="1">
                <a:tableStyleId>{5C22544A-7EE6-4342-B048-85BDC9FD1C3A}</a:tableStyleId>
              </a:tblPr>
              <a:tblGrid>
                <a:gridCol w="1568719"/>
                <a:gridCol w="762357"/>
                <a:gridCol w="1313646"/>
                <a:gridCol w="1223493"/>
                <a:gridCol w="824247"/>
                <a:gridCol w="914400"/>
                <a:gridCol w="1429555"/>
                <a:gridCol w="1493949"/>
                <a:gridCol w="1385553"/>
              </a:tblGrid>
              <a:tr h="370840">
                <a:tc>
                  <a:txBody>
                    <a:bodyPr/>
                    <a:lstStyle/>
                    <a:p>
                      <a:pPr algn="ctr"/>
                      <a:r>
                        <a:rPr lang="en-IN" b="1" i="1" u="sng" dirty="0" smtClean="0"/>
                        <a:t>Anomalies</a:t>
                      </a:r>
                    </a:p>
                    <a:p>
                      <a:pPr algn="ctr"/>
                      <a:r>
                        <a:rPr lang="en-IN" b="1" i="1" u="sng" dirty="0" smtClean="0"/>
                        <a:t>Reported</a:t>
                      </a:r>
                      <a:endParaRPr lang="en-IN" b="1" i="1" u="sng" dirty="0"/>
                    </a:p>
                  </a:txBody>
                  <a:tcPr/>
                </a:tc>
                <a:tc>
                  <a:txBody>
                    <a:bodyPr/>
                    <a:lstStyle/>
                    <a:p>
                      <a:pPr algn="ctr"/>
                      <a:r>
                        <a:rPr lang="en-IN" dirty="0" smtClean="0"/>
                        <a:t>Slope</a:t>
                      </a:r>
                    </a:p>
                    <a:p>
                      <a:pPr algn="ctr"/>
                      <a:r>
                        <a:rPr lang="en-IN" dirty="0" smtClean="0"/>
                        <a:t>Based</a:t>
                      </a:r>
                    </a:p>
                    <a:p>
                      <a:pPr algn="ctr"/>
                      <a:r>
                        <a:rPr lang="en-IN" dirty="0" smtClean="0"/>
                        <a:t>(1)</a:t>
                      </a:r>
                      <a:endParaRPr lang="en-IN" dirty="0"/>
                    </a:p>
                  </a:txBody>
                  <a:tcPr/>
                </a:tc>
                <a:tc>
                  <a:txBody>
                    <a:bodyPr/>
                    <a:lstStyle/>
                    <a:p>
                      <a:pPr algn="ctr"/>
                      <a:r>
                        <a:rPr lang="en-IN" dirty="0" smtClean="0"/>
                        <a:t>Window</a:t>
                      </a:r>
                    </a:p>
                    <a:p>
                      <a:pPr algn="ctr"/>
                      <a:r>
                        <a:rPr lang="en-IN" dirty="0" smtClean="0"/>
                        <a:t>Correlation</a:t>
                      </a:r>
                    </a:p>
                    <a:p>
                      <a:pPr algn="ctr"/>
                      <a:r>
                        <a:rPr lang="en-IN" dirty="0" smtClean="0"/>
                        <a:t>(2)</a:t>
                      </a:r>
                      <a:endParaRPr lang="en-IN" dirty="0"/>
                    </a:p>
                  </a:txBody>
                  <a:tcPr/>
                </a:tc>
                <a:tc>
                  <a:txBody>
                    <a:bodyPr/>
                    <a:lstStyle/>
                    <a:p>
                      <a:pPr algn="ctr"/>
                      <a:r>
                        <a:rPr lang="en-IN" dirty="0" smtClean="0"/>
                        <a:t>Linear</a:t>
                      </a:r>
                    </a:p>
                    <a:p>
                      <a:pPr algn="ctr"/>
                      <a:r>
                        <a:rPr lang="en-IN" dirty="0" smtClean="0"/>
                        <a:t>Regression</a:t>
                      </a:r>
                    </a:p>
                    <a:p>
                      <a:pPr algn="ctr"/>
                      <a:r>
                        <a:rPr lang="en-IN" dirty="0" smtClean="0"/>
                        <a:t>(3)</a:t>
                      </a:r>
                      <a:endParaRPr lang="en-IN" dirty="0"/>
                    </a:p>
                  </a:txBody>
                  <a:tcPr/>
                </a:tc>
                <a:tc>
                  <a:txBody>
                    <a:bodyPr/>
                    <a:lstStyle/>
                    <a:p>
                      <a:pPr algn="ctr"/>
                      <a:r>
                        <a:rPr lang="en-IN" dirty="0" smtClean="0"/>
                        <a:t>Graph</a:t>
                      </a:r>
                    </a:p>
                    <a:p>
                      <a:pPr algn="ctr"/>
                      <a:r>
                        <a:rPr lang="en-IN" dirty="0" smtClean="0"/>
                        <a:t>Based</a:t>
                      </a:r>
                    </a:p>
                    <a:p>
                      <a:pPr algn="ctr"/>
                      <a:r>
                        <a:rPr lang="en-IN" dirty="0" smtClean="0"/>
                        <a:t>(4)</a:t>
                      </a:r>
                      <a:endParaRPr lang="en-IN" dirty="0"/>
                    </a:p>
                  </a:txBody>
                  <a:tcPr/>
                </a:tc>
                <a:tc>
                  <a:txBody>
                    <a:bodyPr/>
                    <a:lstStyle/>
                    <a:p>
                      <a:pPr algn="ctr"/>
                      <a:r>
                        <a:rPr lang="en-IN" dirty="0" smtClean="0"/>
                        <a:t>Multi-</a:t>
                      </a:r>
                    </a:p>
                    <a:p>
                      <a:pPr algn="ctr"/>
                      <a:r>
                        <a:rPr lang="en-IN" dirty="0" smtClean="0"/>
                        <a:t>Variate</a:t>
                      </a:r>
                    </a:p>
                    <a:p>
                      <a:pPr algn="ctr"/>
                      <a:r>
                        <a:rPr lang="en-IN" dirty="0" smtClean="0"/>
                        <a:t>(5)</a:t>
                      </a:r>
                      <a:endParaRPr lang="en-IN" dirty="0"/>
                    </a:p>
                  </a:txBody>
                  <a:tcPr/>
                </a:tc>
                <a:tc>
                  <a:txBody>
                    <a:bodyPr/>
                    <a:lstStyle/>
                    <a:p>
                      <a:pPr algn="ctr"/>
                      <a:r>
                        <a:rPr lang="en-IN" dirty="0" smtClean="0"/>
                        <a:t>Hypothesis 1</a:t>
                      </a:r>
                    </a:p>
                    <a:p>
                      <a:pPr algn="ctr"/>
                      <a:r>
                        <a:rPr lang="en-IN" dirty="0" smtClean="0"/>
                        <a:t>{1 U 2 U 3}</a:t>
                      </a:r>
                    </a:p>
                    <a:p>
                      <a:pPr algn="ctr"/>
                      <a:r>
                        <a:rPr lang="en-IN" dirty="0" smtClean="0"/>
                        <a:t>(6)</a:t>
                      </a:r>
                      <a:endParaRPr lang="en-IN" dirty="0"/>
                    </a:p>
                  </a:txBody>
                  <a:tcPr/>
                </a:tc>
                <a:tc>
                  <a:txBody>
                    <a:bodyPr/>
                    <a:lstStyle/>
                    <a:p>
                      <a:pPr algn="ctr"/>
                      <a:r>
                        <a:rPr lang="en-IN" dirty="0" smtClean="0"/>
                        <a:t>Hypothesis 3</a:t>
                      </a:r>
                    </a:p>
                    <a:p>
                      <a:pPr algn="ctr"/>
                      <a:r>
                        <a:rPr lang="en-IN" dirty="0" smtClean="0"/>
                        <a:t>{4 U 5}</a:t>
                      </a:r>
                    </a:p>
                    <a:p>
                      <a:pPr algn="ctr"/>
                      <a:r>
                        <a:rPr lang="en-IN" dirty="0" smtClean="0"/>
                        <a:t>(7)</a:t>
                      </a:r>
                      <a:endParaRPr lang="en-IN" dirty="0"/>
                    </a:p>
                  </a:txBody>
                  <a:tcPr/>
                </a:tc>
                <a:tc>
                  <a:txBody>
                    <a:bodyPr/>
                    <a:lstStyle/>
                    <a:p>
                      <a:pPr algn="ctr"/>
                      <a:r>
                        <a:rPr lang="en-IN" dirty="0" smtClean="0"/>
                        <a:t>Final</a:t>
                      </a:r>
                    </a:p>
                    <a:p>
                      <a:pPr algn="ctr"/>
                      <a:r>
                        <a:rPr lang="en-IN" dirty="0" smtClean="0"/>
                        <a:t>Result</a:t>
                      </a:r>
                    </a:p>
                    <a:p>
                      <a:pPr algn="ctr"/>
                      <a:r>
                        <a:rPr lang="en-IN" dirty="0" smtClean="0"/>
                        <a:t>{6 ∩</a:t>
                      </a:r>
                      <a:r>
                        <a:rPr lang="en-IN" baseline="0" dirty="0" smtClean="0"/>
                        <a:t> 7}</a:t>
                      </a:r>
                      <a:endParaRPr lang="en-IN" dirty="0"/>
                    </a:p>
                  </a:txBody>
                  <a:tcPr/>
                </a:tc>
              </a:tr>
              <a:tr h="370840">
                <a:tc>
                  <a:txBody>
                    <a:bodyPr/>
                    <a:lstStyle/>
                    <a:p>
                      <a:pPr algn="ctr"/>
                      <a:r>
                        <a:rPr lang="en-IN" dirty="0" smtClean="0"/>
                        <a:t>Retail Vs</a:t>
                      </a:r>
                    </a:p>
                    <a:p>
                      <a:pPr algn="ctr"/>
                      <a:r>
                        <a:rPr lang="en-IN" dirty="0" smtClean="0"/>
                        <a:t>Arrival</a:t>
                      </a:r>
                    </a:p>
                  </a:txBody>
                  <a:tcPr/>
                </a:tc>
                <a:tc>
                  <a:txBody>
                    <a:bodyPr/>
                    <a:lstStyle/>
                    <a:p>
                      <a:pPr algn="ctr"/>
                      <a:r>
                        <a:rPr lang="en-IN" dirty="0" smtClean="0"/>
                        <a:t>266</a:t>
                      </a:r>
                      <a:endParaRPr lang="en-IN" dirty="0"/>
                    </a:p>
                  </a:txBody>
                  <a:tcPr/>
                </a:tc>
                <a:tc>
                  <a:txBody>
                    <a:bodyPr/>
                    <a:lstStyle/>
                    <a:p>
                      <a:pPr algn="ctr"/>
                      <a:r>
                        <a:rPr lang="en-IN" dirty="0" smtClean="0"/>
                        <a:t>375</a:t>
                      </a:r>
                      <a:endParaRPr lang="en-IN" dirty="0"/>
                    </a:p>
                  </a:txBody>
                  <a:tcPr/>
                </a:tc>
                <a:tc>
                  <a:txBody>
                    <a:bodyPr/>
                    <a:lstStyle/>
                    <a:p>
                      <a:pPr algn="ctr"/>
                      <a:r>
                        <a:rPr lang="en-IN" dirty="0" smtClean="0"/>
                        <a:t>353</a:t>
                      </a:r>
                      <a:endParaRPr lang="en-IN" dirty="0"/>
                    </a:p>
                  </a:txBody>
                  <a:tcPr/>
                </a:tc>
                <a:tc>
                  <a:txBody>
                    <a:bodyPr/>
                    <a:lstStyle/>
                    <a:p>
                      <a:pPr algn="ctr"/>
                      <a:r>
                        <a:rPr lang="en-IN" dirty="0" smtClean="0"/>
                        <a:t>500</a:t>
                      </a:r>
                      <a:endParaRPr lang="en-IN" dirty="0"/>
                    </a:p>
                  </a:txBody>
                  <a:tcPr/>
                </a:tc>
                <a:tc>
                  <a:txBody>
                    <a:bodyPr/>
                    <a:lstStyle/>
                    <a:p>
                      <a:pPr algn="ctr"/>
                      <a:r>
                        <a:rPr lang="en-IN" dirty="0" smtClean="0"/>
                        <a:t>167</a:t>
                      </a:r>
                      <a:endParaRPr lang="en-IN" dirty="0"/>
                    </a:p>
                  </a:txBody>
                  <a:tcPr/>
                </a:tc>
                <a:tc>
                  <a:txBody>
                    <a:bodyPr/>
                    <a:lstStyle/>
                    <a:p>
                      <a:pPr algn="ctr"/>
                      <a:r>
                        <a:rPr lang="en-IN" dirty="0" smtClean="0"/>
                        <a:t>835</a:t>
                      </a:r>
                      <a:endParaRPr lang="en-IN" dirty="0"/>
                    </a:p>
                  </a:txBody>
                  <a:tcPr/>
                </a:tc>
                <a:tc>
                  <a:txBody>
                    <a:bodyPr/>
                    <a:lstStyle/>
                    <a:p>
                      <a:pPr algn="ctr"/>
                      <a:r>
                        <a:rPr lang="en-IN" dirty="0" smtClean="0"/>
                        <a:t>573</a:t>
                      </a:r>
                      <a:endParaRPr lang="en-IN" dirty="0"/>
                    </a:p>
                  </a:txBody>
                  <a:tcPr/>
                </a:tc>
                <a:tc>
                  <a:txBody>
                    <a:bodyPr/>
                    <a:lstStyle/>
                    <a:p>
                      <a:pPr algn="ctr"/>
                      <a:r>
                        <a:rPr lang="en-IN" dirty="0" smtClean="0"/>
                        <a:t>323</a:t>
                      </a:r>
                      <a:endParaRPr lang="en-IN" dirty="0"/>
                    </a:p>
                  </a:txBody>
                  <a:tcPr/>
                </a:tc>
              </a:tr>
              <a:tr h="370840">
                <a:tc>
                  <a:txBody>
                    <a:bodyPr/>
                    <a:lstStyle/>
                    <a:p>
                      <a:pPr algn="ctr"/>
                      <a:r>
                        <a:rPr lang="en-IN" dirty="0" smtClean="0"/>
                        <a:t>Wholesale Vs</a:t>
                      </a:r>
                    </a:p>
                    <a:p>
                      <a:pPr algn="ctr"/>
                      <a:r>
                        <a:rPr lang="en-IN" dirty="0" smtClean="0"/>
                        <a:t>Arrival</a:t>
                      </a:r>
                      <a:endParaRPr lang="en-IN" dirty="0"/>
                    </a:p>
                  </a:txBody>
                  <a:tcPr/>
                </a:tc>
                <a:tc>
                  <a:txBody>
                    <a:bodyPr/>
                    <a:lstStyle/>
                    <a:p>
                      <a:pPr algn="ctr"/>
                      <a:r>
                        <a:rPr lang="en-IN" dirty="0" smtClean="0"/>
                        <a:t>329</a:t>
                      </a:r>
                      <a:endParaRPr lang="en-IN" dirty="0"/>
                    </a:p>
                  </a:txBody>
                  <a:tcPr/>
                </a:tc>
                <a:tc>
                  <a:txBody>
                    <a:bodyPr/>
                    <a:lstStyle/>
                    <a:p>
                      <a:pPr algn="ctr"/>
                      <a:r>
                        <a:rPr lang="en-IN" dirty="0" smtClean="0"/>
                        <a:t>360</a:t>
                      </a:r>
                      <a:endParaRPr lang="en-IN" dirty="0"/>
                    </a:p>
                  </a:txBody>
                  <a:tcPr/>
                </a:tc>
                <a:tc>
                  <a:txBody>
                    <a:bodyPr/>
                    <a:lstStyle/>
                    <a:p>
                      <a:pPr algn="ctr"/>
                      <a:r>
                        <a:rPr lang="en-IN" dirty="0" smtClean="0"/>
                        <a:t>282</a:t>
                      </a:r>
                      <a:endParaRPr lang="en-IN" dirty="0"/>
                    </a:p>
                  </a:txBody>
                  <a:tcPr/>
                </a:tc>
                <a:tc>
                  <a:txBody>
                    <a:bodyPr/>
                    <a:lstStyle/>
                    <a:p>
                      <a:pPr algn="ctr"/>
                      <a:r>
                        <a:rPr lang="en-IN" dirty="0" smtClean="0"/>
                        <a:t>500</a:t>
                      </a:r>
                      <a:endParaRPr lang="en-IN" dirty="0"/>
                    </a:p>
                  </a:txBody>
                  <a:tcPr/>
                </a:tc>
                <a:tc>
                  <a:txBody>
                    <a:bodyPr/>
                    <a:lstStyle/>
                    <a:p>
                      <a:pPr algn="ctr"/>
                      <a:r>
                        <a:rPr lang="en-IN" dirty="0" smtClean="0"/>
                        <a:t>186</a:t>
                      </a:r>
                      <a:endParaRPr lang="en-IN" dirty="0"/>
                    </a:p>
                  </a:txBody>
                  <a:tcPr/>
                </a:tc>
                <a:tc>
                  <a:txBody>
                    <a:bodyPr/>
                    <a:lstStyle/>
                    <a:p>
                      <a:pPr algn="ctr"/>
                      <a:r>
                        <a:rPr lang="en-IN" dirty="0" smtClean="0"/>
                        <a:t>858</a:t>
                      </a:r>
                      <a:endParaRPr lang="en-IN" dirty="0"/>
                    </a:p>
                  </a:txBody>
                  <a:tcPr/>
                </a:tc>
                <a:tc>
                  <a:txBody>
                    <a:bodyPr/>
                    <a:lstStyle/>
                    <a:p>
                      <a:pPr algn="ctr"/>
                      <a:r>
                        <a:rPr lang="en-IN" dirty="0" smtClean="0"/>
                        <a:t>586</a:t>
                      </a:r>
                      <a:endParaRPr lang="en-IN" dirty="0"/>
                    </a:p>
                  </a:txBody>
                  <a:tcPr/>
                </a:tc>
                <a:tc>
                  <a:txBody>
                    <a:bodyPr/>
                    <a:lstStyle/>
                    <a:p>
                      <a:pPr algn="ctr"/>
                      <a:r>
                        <a:rPr lang="en-IN" dirty="0" smtClean="0"/>
                        <a:t>332</a:t>
                      </a:r>
                      <a:endParaRPr lang="en-IN"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39579875"/>
              </p:ext>
            </p:extLst>
          </p:nvPr>
        </p:nvGraphicFramePr>
        <p:xfrm>
          <a:off x="437881" y="4000008"/>
          <a:ext cx="10915919" cy="2194560"/>
        </p:xfrm>
        <a:graphic>
          <a:graphicData uri="http://schemas.openxmlformats.org/drawingml/2006/table">
            <a:tbl>
              <a:tblPr firstRow="1" bandRow="1">
                <a:tableStyleId>{5C22544A-7EE6-4342-B048-85BDC9FD1C3A}</a:tableStyleId>
              </a:tblPr>
              <a:tblGrid>
                <a:gridCol w="1568719"/>
                <a:gridCol w="762357"/>
                <a:gridCol w="1313646"/>
                <a:gridCol w="1223493"/>
                <a:gridCol w="824247"/>
                <a:gridCol w="914400"/>
                <a:gridCol w="1429555"/>
                <a:gridCol w="1493949"/>
                <a:gridCol w="1385553"/>
              </a:tblGrid>
              <a:tr h="370840">
                <a:tc>
                  <a:txBody>
                    <a:bodyPr/>
                    <a:lstStyle/>
                    <a:p>
                      <a:pPr algn="ctr"/>
                      <a:r>
                        <a:rPr lang="en-IN" i="1" u="sng" dirty="0" smtClean="0"/>
                        <a:t>Anomalies</a:t>
                      </a:r>
                    </a:p>
                    <a:p>
                      <a:pPr algn="ctr"/>
                      <a:r>
                        <a:rPr lang="en-IN" i="1" u="sng" dirty="0" smtClean="0"/>
                        <a:t>Matched</a:t>
                      </a:r>
                    </a:p>
                    <a:p>
                      <a:pPr algn="ctr"/>
                      <a:r>
                        <a:rPr lang="en-IN" i="1" u="sng" dirty="0" smtClean="0"/>
                        <a:t>With News</a:t>
                      </a:r>
                      <a:endParaRPr lang="en-IN" i="1" u="sng" dirty="0"/>
                    </a:p>
                  </a:txBody>
                  <a:tcPr/>
                </a:tc>
                <a:tc>
                  <a:txBody>
                    <a:bodyPr/>
                    <a:lstStyle/>
                    <a:p>
                      <a:pPr algn="ctr"/>
                      <a:r>
                        <a:rPr lang="en-IN" dirty="0" smtClean="0"/>
                        <a:t>Slope</a:t>
                      </a:r>
                    </a:p>
                    <a:p>
                      <a:pPr algn="ctr"/>
                      <a:r>
                        <a:rPr lang="en-IN" dirty="0" smtClean="0"/>
                        <a:t>Based</a:t>
                      </a:r>
                    </a:p>
                    <a:p>
                      <a:pPr algn="ctr"/>
                      <a:r>
                        <a:rPr lang="en-IN" dirty="0" smtClean="0"/>
                        <a:t>(1)</a:t>
                      </a:r>
                      <a:endParaRPr lang="en-IN" dirty="0"/>
                    </a:p>
                  </a:txBody>
                  <a:tcPr/>
                </a:tc>
                <a:tc>
                  <a:txBody>
                    <a:bodyPr/>
                    <a:lstStyle/>
                    <a:p>
                      <a:pPr algn="ctr"/>
                      <a:r>
                        <a:rPr lang="en-IN" dirty="0" smtClean="0"/>
                        <a:t>Window</a:t>
                      </a:r>
                    </a:p>
                    <a:p>
                      <a:pPr algn="ctr"/>
                      <a:r>
                        <a:rPr lang="en-IN" dirty="0" smtClean="0"/>
                        <a:t>Correlation</a:t>
                      </a:r>
                    </a:p>
                    <a:p>
                      <a:pPr algn="ctr"/>
                      <a:r>
                        <a:rPr lang="en-IN" dirty="0" smtClean="0"/>
                        <a:t>(2)</a:t>
                      </a:r>
                      <a:endParaRPr lang="en-IN" dirty="0"/>
                    </a:p>
                  </a:txBody>
                  <a:tcPr/>
                </a:tc>
                <a:tc>
                  <a:txBody>
                    <a:bodyPr/>
                    <a:lstStyle/>
                    <a:p>
                      <a:pPr algn="ctr"/>
                      <a:r>
                        <a:rPr lang="en-IN" dirty="0" smtClean="0"/>
                        <a:t>Linear</a:t>
                      </a:r>
                    </a:p>
                    <a:p>
                      <a:pPr algn="ctr"/>
                      <a:r>
                        <a:rPr lang="en-IN" dirty="0" smtClean="0"/>
                        <a:t>Regression</a:t>
                      </a:r>
                    </a:p>
                    <a:p>
                      <a:pPr algn="ctr"/>
                      <a:r>
                        <a:rPr lang="en-IN" dirty="0" smtClean="0"/>
                        <a:t>(3)</a:t>
                      </a:r>
                      <a:endParaRPr lang="en-IN" dirty="0"/>
                    </a:p>
                  </a:txBody>
                  <a:tcPr/>
                </a:tc>
                <a:tc>
                  <a:txBody>
                    <a:bodyPr/>
                    <a:lstStyle/>
                    <a:p>
                      <a:pPr algn="ctr"/>
                      <a:r>
                        <a:rPr lang="en-IN" dirty="0" smtClean="0"/>
                        <a:t>Graph</a:t>
                      </a:r>
                    </a:p>
                    <a:p>
                      <a:pPr algn="ctr"/>
                      <a:r>
                        <a:rPr lang="en-IN" dirty="0" smtClean="0"/>
                        <a:t>Based</a:t>
                      </a:r>
                    </a:p>
                    <a:p>
                      <a:pPr algn="ctr"/>
                      <a:r>
                        <a:rPr lang="en-IN" dirty="0" smtClean="0"/>
                        <a:t>(4)</a:t>
                      </a:r>
                      <a:endParaRPr lang="en-IN" dirty="0"/>
                    </a:p>
                  </a:txBody>
                  <a:tcPr/>
                </a:tc>
                <a:tc>
                  <a:txBody>
                    <a:bodyPr/>
                    <a:lstStyle/>
                    <a:p>
                      <a:pPr algn="ctr"/>
                      <a:r>
                        <a:rPr lang="en-IN" dirty="0" smtClean="0"/>
                        <a:t>Multi-</a:t>
                      </a:r>
                    </a:p>
                    <a:p>
                      <a:pPr algn="ctr"/>
                      <a:r>
                        <a:rPr lang="en-IN" dirty="0" smtClean="0"/>
                        <a:t>Variate</a:t>
                      </a:r>
                    </a:p>
                    <a:p>
                      <a:pPr algn="ctr"/>
                      <a:r>
                        <a:rPr lang="en-IN" dirty="0" smtClean="0"/>
                        <a:t>(5)</a:t>
                      </a:r>
                      <a:endParaRPr lang="en-IN" dirty="0"/>
                    </a:p>
                  </a:txBody>
                  <a:tcPr/>
                </a:tc>
                <a:tc>
                  <a:txBody>
                    <a:bodyPr/>
                    <a:lstStyle/>
                    <a:p>
                      <a:pPr algn="ctr"/>
                      <a:r>
                        <a:rPr lang="en-IN" dirty="0" smtClean="0"/>
                        <a:t>Hypothesis 1</a:t>
                      </a:r>
                    </a:p>
                    <a:p>
                      <a:pPr algn="ctr"/>
                      <a:r>
                        <a:rPr lang="en-IN" dirty="0" smtClean="0"/>
                        <a:t>{1 U 2 U 3}</a:t>
                      </a:r>
                    </a:p>
                    <a:p>
                      <a:pPr algn="ctr"/>
                      <a:r>
                        <a:rPr lang="en-IN" dirty="0" smtClean="0"/>
                        <a:t>(6)</a:t>
                      </a:r>
                      <a:endParaRPr lang="en-IN" dirty="0"/>
                    </a:p>
                  </a:txBody>
                  <a:tcPr/>
                </a:tc>
                <a:tc>
                  <a:txBody>
                    <a:bodyPr/>
                    <a:lstStyle/>
                    <a:p>
                      <a:pPr algn="ctr"/>
                      <a:r>
                        <a:rPr lang="en-IN" dirty="0" smtClean="0"/>
                        <a:t>Hypothesis 3</a:t>
                      </a:r>
                    </a:p>
                    <a:p>
                      <a:pPr algn="ctr"/>
                      <a:r>
                        <a:rPr lang="en-IN" dirty="0" smtClean="0"/>
                        <a:t>{4 U 5}</a:t>
                      </a:r>
                    </a:p>
                    <a:p>
                      <a:pPr algn="ctr"/>
                      <a:r>
                        <a:rPr lang="en-IN" dirty="0" smtClean="0"/>
                        <a:t>(7)</a:t>
                      </a:r>
                      <a:endParaRPr lang="en-IN" dirty="0"/>
                    </a:p>
                  </a:txBody>
                  <a:tcPr/>
                </a:tc>
                <a:tc>
                  <a:txBody>
                    <a:bodyPr/>
                    <a:lstStyle/>
                    <a:p>
                      <a:pPr algn="ctr"/>
                      <a:r>
                        <a:rPr lang="en-IN" dirty="0" smtClean="0"/>
                        <a:t>Final</a:t>
                      </a:r>
                    </a:p>
                    <a:p>
                      <a:pPr algn="ctr"/>
                      <a:r>
                        <a:rPr lang="en-IN" dirty="0" smtClean="0"/>
                        <a:t>Result</a:t>
                      </a:r>
                    </a:p>
                    <a:p>
                      <a:pPr algn="ctr"/>
                      <a:r>
                        <a:rPr lang="en-IN" dirty="0" smtClean="0"/>
                        <a:t>{6 ∩</a:t>
                      </a:r>
                      <a:r>
                        <a:rPr lang="en-IN" baseline="0" dirty="0" smtClean="0"/>
                        <a:t> 7}</a:t>
                      </a:r>
                      <a:endParaRPr lang="en-IN" dirty="0"/>
                    </a:p>
                  </a:txBody>
                  <a:tcPr/>
                </a:tc>
              </a:tr>
              <a:tr h="370840">
                <a:tc>
                  <a:txBody>
                    <a:bodyPr/>
                    <a:lstStyle/>
                    <a:p>
                      <a:pPr algn="ctr"/>
                      <a:r>
                        <a:rPr lang="en-IN" dirty="0" smtClean="0"/>
                        <a:t>Retail Vs</a:t>
                      </a:r>
                    </a:p>
                    <a:p>
                      <a:pPr algn="ctr"/>
                      <a:r>
                        <a:rPr lang="en-IN" dirty="0" smtClean="0"/>
                        <a:t>Arrival</a:t>
                      </a:r>
                    </a:p>
                  </a:txBody>
                  <a:tcPr/>
                </a:tc>
                <a:tc>
                  <a:txBody>
                    <a:bodyPr/>
                    <a:lstStyle/>
                    <a:p>
                      <a:pPr algn="ctr"/>
                      <a:r>
                        <a:rPr lang="en-IN" dirty="0" smtClean="0"/>
                        <a:t>42</a:t>
                      </a:r>
                      <a:endParaRPr lang="en-IN" dirty="0"/>
                    </a:p>
                  </a:txBody>
                  <a:tcPr/>
                </a:tc>
                <a:tc>
                  <a:txBody>
                    <a:bodyPr/>
                    <a:lstStyle/>
                    <a:p>
                      <a:pPr algn="ctr"/>
                      <a:r>
                        <a:rPr lang="en-IN" dirty="0" smtClean="0"/>
                        <a:t>74</a:t>
                      </a:r>
                      <a:endParaRPr lang="en-IN" dirty="0"/>
                    </a:p>
                  </a:txBody>
                  <a:tcPr/>
                </a:tc>
                <a:tc>
                  <a:txBody>
                    <a:bodyPr/>
                    <a:lstStyle/>
                    <a:p>
                      <a:pPr algn="ctr"/>
                      <a:r>
                        <a:rPr lang="en-IN" dirty="0" smtClean="0"/>
                        <a:t>167</a:t>
                      </a:r>
                      <a:endParaRPr lang="en-IN" dirty="0"/>
                    </a:p>
                  </a:txBody>
                  <a:tcPr/>
                </a:tc>
                <a:tc>
                  <a:txBody>
                    <a:bodyPr/>
                    <a:lstStyle/>
                    <a:p>
                      <a:pPr algn="ctr"/>
                      <a:r>
                        <a:rPr lang="en-IN" dirty="0" smtClean="0"/>
                        <a:t>121</a:t>
                      </a:r>
                      <a:endParaRPr lang="en-IN" dirty="0"/>
                    </a:p>
                  </a:txBody>
                  <a:tcPr/>
                </a:tc>
                <a:tc>
                  <a:txBody>
                    <a:bodyPr/>
                    <a:lstStyle/>
                    <a:p>
                      <a:pPr algn="ctr"/>
                      <a:r>
                        <a:rPr lang="en-IN" dirty="0" smtClean="0"/>
                        <a:t>119</a:t>
                      </a:r>
                      <a:endParaRPr lang="en-IN" dirty="0"/>
                    </a:p>
                  </a:txBody>
                  <a:tcPr/>
                </a:tc>
                <a:tc>
                  <a:txBody>
                    <a:bodyPr/>
                    <a:lstStyle/>
                    <a:p>
                      <a:pPr algn="ctr"/>
                      <a:r>
                        <a:rPr lang="en-IN" dirty="0" smtClean="0"/>
                        <a:t>220</a:t>
                      </a:r>
                      <a:endParaRPr lang="en-IN" dirty="0"/>
                    </a:p>
                  </a:txBody>
                  <a:tcPr/>
                </a:tc>
                <a:tc>
                  <a:txBody>
                    <a:bodyPr/>
                    <a:lstStyle/>
                    <a:p>
                      <a:pPr algn="ctr"/>
                      <a:r>
                        <a:rPr lang="en-IN" dirty="0" smtClean="0"/>
                        <a:t>159</a:t>
                      </a:r>
                      <a:endParaRPr lang="en-IN" dirty="0"/>
                    </a:p>
                  </a:txBody>
                  <a:tcPr/>
                </a:tc>
                <a:tc>
                  <a:txBody>
                    <a:bodyPr/>
                    <a:lstStyle/>
                    <a:p>
                      <a:pPr algn="ctr"/>
                      <a:r>
                        <a:rPr lang="en-IN" dirty="0" smtClean="0"/>
                        <a:t>153</a:t>
                      </a:r>
                      <a:endParaRPr lang="en-IN" dirty="0"/>
                    </a:p>
                  </a:txBody>
                  <a:tcPr/>
                </a:tc>
              </a:tr>
              <a:tr h="370840">
                <a:tc>
                  <a:txBody>
                    <a:bodyPr/>
                    <a:lstStyle/>
                    <a:p>
                      <a:pPr algn="ctr"/>
                      <a:r>
                        <a:rPr lang="en-IN" dirty="0" smtClean="0"/>
                        <a:t>Wholesale Vs</a:t>
                      </a:r>
                    </a:p>
                    <a:p>
                      <a:pPr algn="ctr"/>
                      <a:r>
                        <a:rPr lang="en-IN" dirty="0" smtClean="0"/>
                        <a:t>Arrival</a:t>
                      </a:r>
                      <a:endParaRPr lang="en-IN" dirty="0"/>
                    </a:p>
                  </a:txBody>
                  <a:tcPr/>
                </a:tc>
                <a:tc>
                  <a:txBody>
                    <a:bodyPr/>
                    <a:lstStyle/>
                    <a:p>
                      <a:pPr algn="ctr"/>
                      <a:r>
                        <a:rPr lang="en-IN" dirty="0" smtClean="0"/>
                        <a:t>64</a:t>
                      </a:r>
                      <a:endParaRPr lang="en-IN" dirty="0"/>
                    </a:p>
                  </a:txBody>
                  <a:tcPr/>
                </a:tc>
                <a:tc>
                  <a:txBody>
                    <a:bodyPr/>
                    <a:lstStyle/>
                    <a:p>
                      <a:pPr algn="ctr"/>
                      <a:r>
                        <a:rPr lang="en-IN" dirty="0" smtClean="0"/>
                        <a:t>64</a:t>
                      </a:r>
                      <a:endParaRPr lang="en-IN" dirty="0"/>
                    </a:p>
                  </a:txBody>
                  <a:tcPr/>
                </a:tc>
                <a:tc>
                  <a:txBody>
                    <a:bodyPr/>
                    <a:lstStyle/>
                    <a:p>
                      <a:pPr algn="ctr"/>
                      <a:r>
                        <a:rPr lang="en-IN" dirty="0" smtClean="0"/>
                        <a:t>174</a:t>
                      </a:r>
                      <a:endParaRPr lang="en-IN" dirty="0"/>
                    </a:p>
                  </a:txBody>
                  <a:tcPr/>
                </a:tc>
                <a:tc>
                  <a:txBody>
                    <a:bodyPr/>
                    <a:lstStyle/>
                    <a:p>
                      <a:pPr algn="ctr"/>
                      <a:r>
                        <a:rPr lang="en-IN" dirty="0" smtClean="0"/>
                        <a:t>122</a:t>
                      </a:r>
                      <a:endParaRPr lang="en-IN" dirty="0"/>
                    </a:p>
                  </a:txBody>
                  <a:tcPr/>
                </a:tc>
                <a:tc>
                  <a:txBody>
                    <a:bodyPr/>
                    <a:lstStyle/>
                    <a:p>
                      <a:pPr algn="ctr"/>
                      <a:r>
                        <a:rPr lang="en-IN" dirty="0" smtClean="0"/>
                        <a:t>139</a:t>
                      </a:r>
                      <a:endParaRPr lang="en-IN" dirty="0"/>
                    </a:p>
                  </a:txBody>
                  <a:tcPr/>
                </a:tc>
                <a:tc>
                  <a:txBody>
                    <a:bodyPr/>
                    <a:lstStyle/>
                    <a:p>
                      <a:pPr algn="ctr"/>
                      <a:r>
                        <a:rPr lang="en-IN" dirty="0" smtClean="0"/>
                        <a:t>219</a:t>
                      </a:r>
                      <a:endParaRPr lang="en-IN" dirty="0"/>
                    </a:p>
                  </a:txBody>
                  <a:tcPr/>
                </a:tc>
                <a:tc>
                  <a:txBody>
                    <a:bodyPr/>
                    <a:lstStyle/>
                    <a:p>
                      <a:pPr algn="ctr"/>
                      <a:r>
                        <a:rPr lang="en-IN" dirty="0" smtClean="0"/>
                        <a:t>174</a:t>
                      </a:r>
                      <a:endParaRPr lang="en-IN" dirty="0"/>
                    </a:p>
                  </a:txBody>
                  <a:tcPr/>
                </a:tc>
                <a:tc>
                  <a:txBody>
                    <a:bodyPr/>
                    <a:lstStyle/>
                    <a:p>
                      <a:pPr algn="ctr"/>
                      <a:r>
                        <a:rPr lang="en-IN" dirty="0" smtClean="0"/>
                        <a:t>168</a:t>
                      </a:r>
                      <a:endParaRPr lang="en-IN" dirty="0"/>
                    </a:p>
                  </a:txBody>
                  <a:tcPr/>
                </a:tc>
              </a:tr>
            </a:tbl>
          </a:graphicData>
        </a:graphic>
      </p:graphicFrame>
    </p:spTree>
    <p:extLst>
      <p:ext uri="{BB962C8B-B14F-4D97-AF65-F5344CB8AC3E}">
        <p14:creationId xmlns:p14="http://schemas.microsoft.com/office/powerpoint/2010/main" val="3381712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31820"/>
            <a:ext cx="10515600" cy="1325563"/>
          </a:xfrm>
        </p:spPr>
        <p:txBody>
          <a:bodyPr/>
          <a:lstStyle/>
          <a:p>
            <a:r>
              <a:rPr lang="en-IN" dirty="0" smtClean="0"/>
              <a:t>Detailed </a:t>
            </a:r>
            <a:r>
              <a:rPr lang="en-IN" dirty="0"/>
              <a:t>R</a:t>
            </a:r>
            <a:r>
              <a:rPr lang="en-IN" dirty="0" smtClean="0"/>
              <a:t>esults for Mumbai</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9144804"/>
              </p:ext>
            </p:extLst>
          </p:nvPr>
        </p:nvGraphicFramePr>
        <p:xfrm>
          <a:off x="388512" y="1503653"/>
          <a:ext cx="11112322" cy="1981200"/>
        </p:xfrm>
        <a:graphic>
          <a:graphicData uri="http://schemas.openxmlformats.org/drawingml/2006/table">
            <a:tbl>
              <a:tblPr firstRow="1" bandRow="1">
                <a:tableStyleId>{5C22544A-7EE6-4342-B048-85BDC9FD1C3A}</a:tableStyleId>
              </a:tblPr>
              <a:tblGrid>
                <a:gridCol w="1066801"/>
                <a:gridCol w="1416676"/>
                <a:gridCol w="926300"/>
                <a:gridCol w="1148584"/>
                <a:gridCol w="1131955"/>
                <a:gridCol w="772733"/>
                <a:gridCol w="811369"/>
                <a:gridCol w="1352281"/>
                <a:gridCol w="1326524"/>
                <a:gridCol w="1159099"/>
              </a:tblGrid>
              <a:tr h="370840">
                <a:tc>
                  <a:txBody>
                    <a:bodyPr/>
                    <a:lstStyle/>
                    <a:p>
                      <a:pPr algn="ctr"/>
                      <a:endParaRPr lang="en-IN" sz="1600" dirty="0"/>
                    </a:p>
                  </a:txBody>
                  <a:tcPr/>
                </a:tc>
                <a:tc>
                  <a:txBody>
                    <a:bodyPr/>
                    <a:lstStyle/>
                    <a:p>
                      <a:pPr algn="ctr"/>
                      <a:r>
                        <a:rPr lang="en-IN" sz="1600" dirty="0" smtClean="0"/>
                        <a:t>Analysis</a:t>
                      </a:r>
                      <a:endParaRPr lang="en-IN" sz="1600" dirty="0"/>
                    </a:p>
                  </a:txBody>
                  <a:tcPr/>
                </a:tc>
                <a:tc>
                  <a:txBody>
                    <a:bodyPr/>
                    <a:lstStyle/>
                    <a:p>
                      <a:pPr algn="ctr"/>
                      <a:r>
                        <a:rPr lang="en-IN" sz="1600" dirty="0" smtClean="0"/>
                        <a:t>Slope</a:t>
                      </a:r>
                    </a:p>
                    <a:p>
                      <a:pPr algn="ctr"/>
                      <a:r>
                        <a:rPr lang="en-IN" sz="1600" dirty="0" smtClean="0"/>
                        <a:t>Based</a:t>
                      </a:r>
                    </a:p>
                    <a:p>
                      <a:pPr algn="ctr"/>
                      <a:r>
                        <a:rPr lang="en-IN" sz="1600" dirty="0" smtClean="0"/>
                        <a:t>(1)</a:t>
                      </a:r>
                      <a:endParaRPr lang="en-IN" sz="1600" dirty="0"/>
                    </a:p>
                  </a:txBody>
                  <a:tcPr/>
                </a:tc>
                <a:tc>
                  <a:txBody>
                    <a:bodyPr/>
                    <a:lstStyle/>
                    <a:p>
                      <a:pPr algn="ctr"/>
                      <a:r>
                        <a:rPr lang="en-IN" sz="1600" dirty="0" smtClean="0"/>
                        <a:t>Window</a:t>
                      </a:r>
                    </a:p>
                    <a:p>
                      <a:pPr algn="ctr"/>
                      <a:r>
                        <a:rPr lang="en-IN" sz="1600" dirty="0" smtClean="0"/>
                        <a:t>Correlation</a:t>
                      </a:r>
                    </a:p>
                    <a:p>
                      <a:pPr algn="ctr"/>
                      <a:r>
                        <a:rPr lang="en-IN" sz="1600" dirty="0" smtClean="0"/>
                        <a:t>(2)</a:t>
                      </a:r>
                      <a:endParaRPr lang="en-IN" sz="1600" dirty="0"/>
                    </a:p>
                  </a:txBody>
                  <a:tcPr/>
                </a:tc>
                <a:tc>
                  <a:txBody>
                    <a:bodyPr/>
                    <a:lstStyle/>
                    <a:p>
                      <a:pPr algn="ctr"/>
                      <a:r>
                        <a:rPr lang="en-IN" sz="1600" dirty="0" smtClean="0"/>
                        <a:t>Linear</a:t>
                      </a:r>
                    </a:p>
                    <a:p>
                      <a:pPr algn="ctr"/>
                      <a:r>
                        <a:rPr lang="en-IN" sz="1600" dirty="0" smtClean="0"/>
                        <a:t>Regression</a:t>
                      </a:r>
                    </a:p>
                    <a:p>
                      <a:pPr algn="ctr"/>
                      <a:r>
                        <a:rPr lang="en-IN" sz="1600" dirty="0" smtClean="0"/>
                        <a:t>(3)</a:t>
                      </a:r>
                      <a:endParaRPr lang="en-IN" sz="1600" dirty="0"/>
                    </a:p>
                  </a:txBody>
                  <a:tcPr/>
                </a:tc>
                <a:tc>
                  <a:txBody>
                    <a:bodyPr/>
                    <a:lstStyle/>
                    <a:p>
                      <a:pPr algn="ctr"/>
                      <a:r>
                        <a:rPr lang="en-IN" sz="1600" dirty="0" smtClean="0"/>
                        <a:t>Graph</a:t>
                      </a:r>
                    </a:p>
                    <a:p>
                      <a:pPr algn="ctr"/>
                      <a:r>
                        <a:rPr lang="en-IN" sz="1600" dirty="0" smtClean="0"/>
                        <a:t>Based</a:t>
                      </a:r>
                    </a:p>
                    <a:p>
                      <a:pPr algn="ctr"/>
                      <a:r>
                        <a:rPr lang="en-IN" sz="1600" dirty="0" smtClean="0"/>
                        <a:t>(4)</a:t>
                      </a:r>
                      <a:endParaRPr lang="en-IN" sz="1600" dirty="0"/>
                    </a:p>
                  </a:txBody>
                  <a:tcPr/>
                </a:tc>
                <a:tc>
                  <a:txBody>
                    <a:bodyPr/>
                    <a:lstStyle/>
                    <a:p>
                      <a:pPr algn="ctr"/>
                      <a:r>
                        <a:rPr lang="en-IN" sz="1600" dirty="0" smtClean="0"/>
                        <a:t>Multi-</a:t>
                      </a:r>
                    </a:p>
                    <a:p>
                      <a:pPr algn="ctr"/>
                      <a:r>
                        <a:rPr lang="en-IN" sz="1600" dirty="0" smtClean="0"/>
                        <a:t>Variate</a:t>
                      </a:r>
                    </a:p>
                    <a:p>
                      <a:pPr algn="ctr"/>
                      <a:r>
                        <a:rPr lang="en-IN" sz="1600" dirty="0" smtClean="0"/>
                        <a:t>(5)</a:t>
                      </a:r>
                      <a:endParaRPr lang="en-IN" sz="1600" dirty="0"/>
                    </a:p>
                  </a:txBody>
                  <a:tcPr/>
                </a:tc>
                <a:tc>
                  <a:txBody>
                    <a:bodyPr/>
                    <a:lstStyle/>
                    <a:p>
                      <a:pPr algn="ctr"/>
                      <a:r>
                        <a:rPr lang="en-IN" sz="1600" dirty="0" smtClean="0"/>
                        <a:t>Hypothesis 4</a:t>
                      </a:r>
                    </a:p>
                    <a:p>
                      <a:pPr algn="ctr"/>
                      <a:r>
                        <a:rPr lang="en-IN" sz="1600" dirty="0" smtClean="0"/>
                        <a:t>{1 U 2 U 3}</a:t>
                      </a:r>
                    </a:p>
                    <a:p>
                      <a:pPr algn="ctr"/>
                      <a:r>
                        <a:rPr lang="en-IN" sz="1600" dirty="0" smtClean="0"/>
                        <a:t>(6)</a:t>
                      </a:r>
                      <a:endParaRPr lang="en-IN" sz="1600" dirty="0"/>
                    </a:p>
                  </a:txBody>
                  <a:tcPr/>
                </a:tc>
                <a:tc>
                  <a:txBody>
                    <a:bodyPr/>
                    <a:lstStyle/>
                    <a:p>
                      <a:pPr algn="ctr"/>
                      <a:r>
                        <a:rPr lang="en-IN" sz="1600" dirty="0" smtClean="0"/>
                        <a:t>Hypothesis 3</a:t>
                      </a:r>
                    </a:p>
                    <a:p>
                      <a:pPr algn="ctr"/>
                      <a:r>
                        <a:rPr lang="en-IN" sz="1600" dirty="0" smtClean="0"/>
                        <a:t>{4 U 5}</a:t>
                      </a:r>
                    </a:p>
                    <a:p>
                      <a:pPr algn="ctr"/>
                      <a:r>
                        <a:rPr lang="en-IN" sz="1600" dirty="0" smtClean="0"/>
                        <a:t>(7)</a:t>
                      </a:r>
                      <a:endParaRPr lang="en-IN" sz="1600" dirty="0"/>
                    </a:p>
                  </a:txBody>
                  <a:tcPr/>
                </a:tc>
                <a:tc>
                  <a:txBody>
                    <a:bodyPr/>
                    <a:lstStyle/>
                    <a:p>
                      <a:pPr algn="ctr"/>
                      <a:r>
                        <a:rPr lang="en-IN" sz="1600" dirty="0" smtClean="0"/>
                        <a:t>Final</a:t>
                      </a:r>
                    </a:p>
                    <a:p>
                      <a:pPr algn="ctr"/>
                      <a:r>
                        <a:rPr lang="en-IN" sz="1600" dirty="0" smtClean="0"/>
                        <a:t>Result</a:t>
                      </a:r>
                    </a:p>
                    <a:p>
                      <a:pPr algn="ctr"/>
                      <a:r>
                        <a:rPr lang="en-IN" sz="1600" dirty="0" smtClean="0"/>
                        <a:t>{6 ∩</a:t>
                      </a:r>
                      <a:r>
                        <a:rPr lang="en-IN" sz="1600" baseline="0" dirty="0" smtClean="0"/>
                        <a:t> 7}</a:t>
                      </a:r>
                      <a:endParaRPr lang="en-IN" sz="1600" dirty="0"/>
                    </a:p>
                  </a:txBody>
                  <a:tcPr/>
                </a:tc>
              </a:tr>
              <a:tr h="370840">
                <a:tc>
                  <a:txBody>
                    <a:bodyPr/>
                    <a:lstStyle/>
                    <a:p>
                      <a:pPr algn="ctr"/>
                      <a:r>
                        <a:rPr lang="en-IN" sz="1600" dirty="0" smtClean="0"/>
                        <a:t>Anomalies</a:t>
                      </a:r>
                    </a:p>
                    <a:p>
                      <a:pPr algn="ctr"/>
                      <a:r>
                        <a:rPr lang="en-IN" sz="1600" dirty="0" smtClean="0"/>
                        <a:t>Reported</a:t>
                      </a:r>
                    </a:p>
                  </a:txBody>
                  <a:tcPr/>
                </a:tc>
                <a:tc>
                  <a:txBody>
                    <a:bodyPr/>
                    <a:lstStyle/>
                    <a:p>
                      <a:pPr algn="ctr"/>
                      <a:r>
                        <a:rPr lang="en-IN" sz="1600" dirty="0" smtClean="0"/>
                        <a:t>Retail Vs</a:t>
                      </a:r>
                    </a:p>
                    <a:p>
                      <a:pPr algn="ctr"/>
                      <a:r>
                        <a:rPr lang="en-IN" sz="1600" dirty="0" smtClean="0"/>
                        <a:t>Average Retail</a:t>
                      </a:r>
                    </a:p>
                  </a:txBody>
                  <a:tcPr/>
                </a:tc>
                <a:tc>
                  <a:txBody>
                    <a:bodyPr/>
                    <a:lstStyle/>
                    <a:p>
                      <a:pPr algn="ctr"/>
                      <a:r>
                        <a:rPr lang="en-IN" sz="1600" dirty="0" smtClean="0"/>
                        <a:t>471</a:t>
                      </a:r>
                      <a:endParaRPr lang="en-IN" sz="1600" dirty="0"/>
                    </a:p>
                  </a:txBody>
                  <a:tcPr/>
                </a:tc>
                <a:tc>
                  <a:txBody>
                    <a:bodyPr/>
                    <a:lstStyle/>
                    <a:p>
                      <a:pPr algn="ctr"/>
                      <a:r>
                        <a:rPr lang="en-IN" sz="1600" dirty="0" smtClean="0"/>
                        <a:t>180</a:t>
                      </a:r>
                      <a:endParaRPr lang="en-IN" sz="1600" dirty="0"/>
                    </a:p>
                  </a:txBody>
                  <a:tcPr/>
                </a:tc>
                <a:tc>
                  <a:txBody>
                    <a:bodyPr/>
                    <a:lstStyle/>
                    <a:p>
                      <a:pPr algn="ctr"/>
                      <a:r>
                        <a:rPr lang="en-IN" sz="1600" dirty="0" smtClean="0"/>
                        <a:t>258</a:t>
                      </a:r>
                      <a:endParaRPr lang="en-IN" sz="1600" dirty="0"/>
                    </a:p>
                  </a:txBody>
                  <a:tcPr/>
                </a:tc>
                <a:tc>
                  <a:txBody>
                    <a:bodyPr/>
                    <a:lstStyle/>
                    <a:p>
                      <a:pPr algn="ctr"/>
                      <a:r>
                        <a:rPr lang="en-IN" sz="1600" dirty="0" smtClean="0"/>
                        <a:t>300</a:t>
                      </a:r>
                      <a:endParaRPr lang="en-IN" sz="1600" dirty="0"/>
                    </a:p>
                  </a:txBody>
                  <a:tcPr/>
                </a:tc>
                <a:tc>
                  <a:txBody>
                    <a:bodyPr/>
                    <a:lstStyle/>
                    <a:p>
                      <a:pPr algn="ctr"/>
                      <a:r>
                        <a:rPr lang="en-IN" sz="1600" dirty="0" smtClean="0"/>
                        <a:t>177</a:t>
                      </a:r>
                      <a:endParaRPr lang="en-IN" sz="1600" dirty="0"/>
                    </a:p>
                  </a:txBody>
                  <a:tcPr/>
                </a:tc>
                <a:tc>
                  <a:txBody>
                    <a:bodyPr/>
                    <a:lstStyle/>
                    <a:p>
                      <a:pPr algn="ctr"/>
                      <a:r>
                        <a:rPr lang="en-IN" sz="1600" dirty="0" smtClean="0"/>
                        <a:t>806</a:t>
                      </a:r>
                      <a:endParaRPr lang="en-IN" sz="1600" dirty="0"/>
                    </a:p>
                  </a:txBody>
                  <a:tcPr/>
                </a:tc>
                <a:tc>
                  <a:txBody>
                    <a:bodyPr/>
                    <a:lstStyle/>
                    <a:p>
                      <a:pPr algn="ctr"/>
                      <a:r>
                        <a:rPr lang="en-IN" sz="1600" dirty="0" smtClean="0"/>
                        <a:t>362</a:t>
                      </a:r>
                      <a:endParaRPr lang="en-IN" sz="1600" dirty="0"/>
                    </a:p>
                  </a:txBody>
                  <a:tcPr/>
                </a:tc>
                <a:tc>
                  <a:txBody>
                    <a:bodyPr/>
                    <a:lstStyle/>
                    <a:p>
                      <a:pPr algn="ctr"/>
                      <a:r>
                        <a:rPr lang="en-IN" sz="1600" dirty="0" smtClean="0"/>
                        <a:t>125</a:t>
                      </a:r>
                      <a:endParaRPr lang="en-IN" sz="1600" dirty="0"/>
                    </a:p>
                  </a:txBody>
                  <a:tcPr/>
                </a:tc>
              </a:tr>
              <a:tr h="370840">
                <a:tc>
                  <a:txBody>
                    <a:bodyPr/>
                    <a:lstStyle/>
                    <a:p>
                      <a:pPr algn="ctr"/>
                      <a:r>
                        <a:rPr lang="en-IN" sz="1600" dirty="0" smtClean="0"/>
                        <a:t>Anomalies Matched</a:t>
                      </a:r>
                      <a:endParaRPr lang="en-IN" sz="1600" dirty="0"/>
                    </a:p>
                  </a:txBody>
                  <a:tcPr/>
                </a:tc>
                <a:tc>
                  <a:txBody>
                    <a:bodyPr/>
                    <a:lstStyle/>
                    <a:p>
                      <a:pPr algn="ctr"/>
                      <a:r>
                        <a:rPr lang="en-IN" sz="1600" dirty="0" smtClean="0"/>
                        <a:t>Retail Vs</a:t>
                      </a:r>
                    </a:p>
                    <a:p>
                      <a:pPr algn="ctr"/>
                      <a:r>
                        <a:rPr lang="en-IN" sz="1600" dirty="0" smtClean="0"/>
                        <a:t>Average Retail</a:t>
                      </a:r>
                    </a:p>
                  </a:txBody>
                  <a:tcPr/>
                </a:tc>
                <a:tc>
                  <a:txBody>
                    <a:bodyPr/>
                    <a:lstStyle/>
                    <a:p>
                      <a:pPr algn="ctr"/>
                      <a:r>
                        <a:rPr lang="en-IN" sz="1600" dirty="0" smtClean="0"/>
                        <a:t>67</a:t>
                      </a:r>
                      <a:endParaRPr lang="en-IN" sz="1600" dirty="0"/>
                    </a:p>
                  </a:txBody>
                  <a:tcPr/>
                </a:tc>
                <a:tc>
                  <a:txBody>
                    <a:bodyPr/>
                    <a:lstStyle/>
                    <a:p>
                      <a:pPr algn="ctr"/>
                      <a:r>
                        <a:rPr lang="en-IN" sz="1600" dirty="0" smtClean="0"/>
                        <a:t>47</a:t>
                      </a:r>
                      <a:endParaRPr lang="en-IN" sz="1600" dirty="0"/>
                    </a:p>
                  </a:txBody>
                  <a:tcPr/>
                </a:tc>
                <a:tc>
                  <a:txBody>
                    <a:bodyPr/>
                    <a:lstStyle/>
                    <a:p>
                      <a:pPr algn="ctr"/>
                      <a:r>
                        <a:rPr lang="en-IN" sz="1600" dirty="0" smtClean="0"/>
                        <a:t>50</a:t>
                      </a:r>
                      <a:endParaRPr lang="en-IN" sz="1600" dirty="0"/>
                    </a:p>
                  </a:txBody>
                  <a:tcPr/>
                </a:tc>
                <a:tc>
                  <a:txBody>
                    <a:bodyPr/>
                    <a:lstStyle/>
                    <a:p>
                      <a:pPr algn="ctr"/>
                      <a:r>
                        <a:rPr lang="en-IN" sz="1600" dirty="0" smtClean="0"/>
                        <a:t>122</a:t>
                      </a:r>
                      <a:endParaRPr lang="en-IN" sz="1600" dirty="0"/>
                    </a:p>
                  </a:txBody>
                  <a:tcPr/>
                </a:tc>
                <a:tc>
                  <a:txBody>
                    <a:bodyPr/>
                    <a:lstStyle/>
                    <a:p>
                      <a:pPr algn="ctr"/>
                      <a:r>
                        <a:rPr lang="en-IN" sz="1600" dirty="0" smtClean="0"/>
                        <a:t>122</a:t>
                      </a:r>
                      <a:endParaRPr lang="en-IN" sz="1600" dirty="0"/>
                    </a:p>
                  </a:txBody>
                  <a:tcPr/>
                </a:tc>
                <a:tc>
                  <a:txBody>
                    <a:bodyPr/>
                    <a:lstStyle/>
                    <a:p>
                      <a:pPr algn="ctr"/>
                      <a:r>
                        <a:rPr lang="en-IN" sz="1600" dirty="0" smtClean="0"/>
                        <a:t>142</a:t>
                      </a:r>
                      <a:endParaRPr lang="en-IN" sz="1600" dirty="0"/>
                    </a:p>
                  </a:txBody>
                  <a:tcPr/>
                </a:tc>
                <a:tc>
                  <a:txBody>
                    <a:bodyPr/>
                    <a:lstStyle/>
                    <a:p>
                      <a:pPr algn="ctr"/>
                      <a:r>
                        <a:rPr lang="en-IN" sz="1600" dirty="0" smtClean="0"/>
                        <a:t>162</a:t>
                      </a:r>
                      <a:endParaRPr lang="en-IN" sz="1600" dirty="0"/>
                    </a:p>
                  </a:txBody>
                  <a:tcPr/>
                </a:tc>
                <a:tc>
                  <a:txBody>
                    <a:bodyPr/>
                    <a:lstStyle/>
                    <a:p>
                      <a:pPr algn="ctr"/>
                      <a:r>
                        <a:rPr lang="en-IN" sz="1600" dirty="0" smtClean="0"/>
                        <a:t>64</a:t>
                      </a:r>
                      <a:endParaRPr lang="en-IN" sz="160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928344898"/>
              </p:ext>
            </p:extLst>
          </p:nvPr>
        </p:nvGraphicFramePr>
        <p:xfrm>
          <a:off x="400318" y="3806824"/>
          <a:ext cx="11112322" cy="1981200"/>
        </p:xfrm>
        <a:graphic>
          <a:graphicData uri="http://schemas.openxmlformats.org/drawingml/2006/table">
            <a:tbl>
              <a:tblPr firstRow="1" bandRow="1">
                <a:tableStyleId>{5C22544A-7EE6-4342-B048-85BDC9FD1C3A}</a:tableStyleId>
              </a:tblPr>
              <a:tblGrid>
                <a:gridCol w="1066801"/>
                <a:gridCol w="1416676"/>
                <a:gridCol w="926300"/>
                <a:gridCol w="1148584"/>
                <a:gridCol w="1131955"/>
                <a:gridCol w="772733"/>
                <a:gridCol w="811369"/>
                <a:gridCol w="1352281"/>
                <a:gridCol w="1326524"/>
                <a:gridCol w="1159099"/>
              </a:tblGrid>
              <a:tr h="370840">
                <a:tc>
                  <a:txBody>
                    <a:bodyPr/>
                    <a:lstStyle/>
                    <a:p>
                      <a:pPr algn="ctr"/>
                      <a:endParaRPr lang="en-IN" sz="1600" dirty="0"/>
                    </a:p>
                  </a:txBody>
                  <a:tcPr/>
                </a:tc>
                <a:tc>
                  <a:txBody>
                    <a:bodyPr/>
                    <a:lstStyle/>
                    <a:p>
                      <a:pPr algn="ctr"/>
                      <a:r>
                        <a:rPr lang="en-IN" sz="1600" dirty="0" smtClean="0"/>
                        <a:t>Analysis</a:t>
                      </a:r>
                      <a:endParaRPr lang="en-IN" sz="1600" dirty="0"/>
                    </a:p>
                  </a:txBody>
                  <a:tcPr/>
                </a:tc>
                <a:tc>
                  <a:txBody>
                    <a:bodyPr/>
                    <a:lstStyle/>
                    <a:p>
                      <a:pPr algn="ctr"/>
                      <a:r>
                        <a:rPr lang="en-IN" sz="1600" dirty="0" smtClean="0"/>
                        <a:t>Slope</a:t>
                      </a:r>
                    </a:p>
                    <a:p>
                      <a:pPr algn="ctr"/>
                      <a:r>
                        <a:rPr lang="en-IN" sz="1600" dirty="0" smtClean="0"/>
                        <a:t>Based</a:t>
                      </a:r>
                    </a:p>
                    <a:p>
                      <a:pPr algn="ctr"/>
                      <a:r>
                        <a:rPr lang="en-IN" sz="1600" dirty="0" smtClean="0"/>
                        <a:t>(1)</a:t>
                      </a:r>
                      <a:endParaRPr lang="en-IN" sz="1600" dirty="0"/>
                    </a:p>
                  </a:txBody>
                  <a:tcPr/>
                </a:tc>
                <a:tc>
                  <a:txBody>
                    <a:bodyPr/>
                    <a:lstStyle/>
                    <a:p>
                      <a:pPr algn="ctr"/>
                      <a:r>
                        <a:rPr lang="en-IN" sz="1600" dirty="0" smtClean="0"/>
                        <a:t>Window</a:t>
                      </a:r>
                    </a:p>
                    <a:p>
                      <a:pPr algn="ctr"/>
                      <a:r>
                        <a:rPr lang="en-IN" sz="1600" dirty="0" smtClean="0"/>
                        <a:t>Correlation</a:t>
                      </a:r>
                    </a:p>
                    <a:p>
                      <a:pPr algn="ctr"/>
                      <a:r>
                        <a:rPr lang="en-IN" sz="1600" dirty="0" smtClean="0"/>
                        <a:t>(2)</a:t>
                      </a:r>
                      <a:endParaRPr lang="en-IN" sz="1600" dirty="0"/>
                    </a:p>
                  </a:txBody>
                  <a:tcPr/>
                </a:tc>
                <a:tc>
                  <a:txBody>
                    <a:bodyPr/>
                    <a:lstStyle/>
                    <a:p>
                      <a:pPr algn="ctr"/>
                      <a:r>
                        <a:rPr lang="en-IN" sz="1600" dirty="0" smtClean="0"/>
                        <a:t>Linear</a:t>
                      </a:r>
                    </a:p>
                    <a:p>
                      <a:pPr algn="ctr"/>
                      <a:r>
                        <a:rPr lang="en-IN" sz="1600" dirty="0" smtClean="0"/>
                        <a:t>Regression</a:t>
                      </a:r>
                    </a:p>
                    <a:p>
                      <a:pPr algn="ctr"/>
                      <a:r>
                        <a:rPr lang="en-IN" sz="1600" dirty="0" smtClean="0"/>
                        <a:t>(3)</a:t>
                      </a:r>
                      <a:endParaRPr lang="en-IN" sz="1600" dirty="0"/>
                    </a:p>
                  </a:txBody>
                  <a:tcPr/>
                </a:tc>
                <a:tc>
                  <a:txBody>
                    <a:bodyPr/>
                    <a:lstStyle/>
                    <a:p>
                      <a:pPr algn="ctr"/>
                      <a:r>
                        <a:rPr lang="en-IN" sz="1600" dirty="0" smtClean="0"/>
                        <a:t>Graph</a:t>
                      </a:r>
                    </a:p>
                    <a:p>
                      <a:pPr algn="ctr"/>
                      <a:r>
                        <a:rPr lang="en-IN" sz="1600" dirty="0" smtClean="0"/>
                        <a:t>Based</a:t>
                      </a:r>
                    </a:p>
                    <a:p>
                      <a:pPr algn="ctr"/>
                      <a:r>
                        <a:rPr lang="en-IN" sz="1600" dirty="0" smtClean="0"/>
                        <a:t>(4)</a:t>
                      </a:r>
                      <a:endParaRPr lang="en-IN" sz="1600" dirty="0"/>
                    </a:p>
                  </a:txBody>
                  <a:tcPr/>
                </a:tc>
                <a:tc>
                  <a:txBody>
                    <a:bodyPr/>
                    <a:lstStyle/>
                    <a:p>
                      <a:pPr algn="ctr"/>
                      <a:r>
                        <a:rPr lang="en-IN" sz="1600" dirty="0" smtClean="0"/>
                        <a:t>Multi-</a:t>
                      </a:r>
                    </a:p>
                    <a:p>
                      <a:pPr algn="ctr"/>
                      <a:r>
                        <a:rPr lang="en-IN" sz="1600" dirty="0" smtClean="0"/>
                        <a:t>Variate</a:t>
                      </a:r>
                    </a:p>
                    <a:p>
                      <a:pPr algn="ctr"/>
                      <a:r>
                        <a:rPr lang="en-IN" sz="1600" dirty="0" smtClean="0"/>
                        <a:t>(5)</a:t>
                      </a:r>
                      <a:endParaRPr lang="en-IN" sz="1600" dirty="0"/>
                    </a:p>
                  </a:txBody>
                  <a:tcPr/>
                </a:tc>
                <a:tc>
                  <a:txBody>
                    <a:bodyPr/>
                    <a:lstStyle/>
                    <a:p>
                      <a:pPr algn="ctr"/>
                      <a:r>
                        <a:rPr lang="en-IN" sz="1600" dirty="0" smtClean="0"/>
                        <a:t>Hypothesis 2</a:t>
                      </a:r>
                    </a:p>
                    <a:p>
                      <a:pPr algn="ctr"/>
                      <a:r>
                        <a:rPr lang="en-IN" sz="1600" dirty="0" smtClean="0"/>
                        <a:t>{1 U 2 U 3}</a:t>
                      </a:r>
                    </a:p>
                    <a:p>
                      <a:pPr algn="ctr"/>
                      <a:r>
                        <a:rPr lang="en-IN" sz="1600" dirty="0" smtClean="0"/>
                        <a:t>(6)</a:t>
                      </a:r>
                      <a:endParaRPr lang="en-IN" sz="1600" dirty="0"/>
                    </a:p>
                  </a:txBody>
                  <a:tcPr/>
                </a:tc>
                <a:tc>
                  <a:txBody>
                    <a:bodyPr/>
                    <a:lstStyle/>
                    <a:p>
                      <a:pPr algn="ctr"/>
                      <a:r>
                        <a:rPr lang="en-IN" sz="1600" dirty="0" smtClean="0"/>
                        <a:t>Hypothesis 3</a:t>
                      </a:r>
                    </a:p>
                    <a:p>
                      <a:pPr algn="ctr"/>
                      <a:r>
                        <a:rPr lang="en-IN" sz="1600" dirty="0" smtClean="0"/>
                        <a:t>{4 U 5}</a:t>
                      </a:r>
                    </a:p>
                    <a:p>
                      <a:pPr algn="ctr"/>
                      <a:r>
                        <a:rPr lang="en-IN" sz="1600" dirty="0" smtClean="0"/>
                        <a:t>(7)</a:t>
                      </a:r>
                      <a:endParaRPr lang="en-IN" sz="1600" dirty="0"/>
                    </a:p>
                  </a:txBody>
                  <a:tcPr/>
                </a:tc>
                <a:tc>
                  <a:txBody>
                    <a:bodyPr/>
                    <a:lstStyle/>
                    <a:p>
                      <a:pPr algn="ctr"/>
                      <a:r>
                        <a:rPr lang="en-IN" sz="1600" dirty="0" smtClean="0"/>
                        <a:t>Final</a:t>
                      </a:r>
                    </a:p>
                    <a:p>
                      <a:pPr algn="ctr"/>
                      <a:r>
                        <a:rPr lang="en-IN" sz="1600" dirty="0" smtClean="0"/>
                        <a:t>Result</a:t>
                      </a:r>
                    </a:p>
                    <a:p>
                      <a:pPr algn="ctr"/>
                      <a:r>
                        <a:rPr lang="en-IN" sz="1600" dirty="0" smtClean="0"/>
                        <a:t>{6 ∩</a:t>
                      </a:r>
                      <a:r>
                        <a:rPr lang="en-IN" sz="1600" baseline="0" dirty="0" smtClean="0"/>
                        <a:t> 7}</a:t>
                      </a:r>
                      <a:endParaRPr lang="en-IN" sz="1600" dirty="0"/>
                    </a:p>
                  </a:txBody>
                  <a:tcPr/>
                </a:tc>
              </a:tr>
              <a:tr h="370840">
                <a:tc>
                  <a:txBody>
                    <a:bodyPr/>
                    <a:lstStyle/>
                    <a:p>
                      <a:pPr algn="ctr"/>
                      <a:r>
                        <a:rPr lang="en-IN" sz="1600" dirty="0" smtClean="0"/>
                        <a:t>Anomalies</a:t>
                      </a:r>
                    </a:p>
                    <a:p>
                      <a:pPr algn="ctr"/>
                      <a:r>
                        <a:rPr lang="en-IN" sz="1600" dirty="0" smtClean="0"/>
                        <a:t>Reported</a:t>
                      </a:r>
                    </a:p>
                  </a:txBody>
                  <a:tcPr/>
                </a:tc>
                <a:tc>
                  <a:txBody>
                    <a:bodyPr/>
                    <a:lstStyle/>
                    <a:p>
                      <a:pPr algn="ctr"/>
                      <a:r>
                        <a:rPr lang="en-IN" sz="1600" dirty="0" smtClean="0"/>
                        <a:t>Retail Vs</a:t>
                      </a:r>
                    </a:p>
                    <a:p>
                      <a:pPr algn="ctr"/>
                      <a:r>
                        <a:rPr lang="en-IN" sz="1600" dirty="0" smtClean="0"/>
                        <a:t>Wholesale</a:t>
                      </a:r>
                    </a:p>
                  </a:txBody>
                  <a:tcPr/>
                </a:tc>
                <a:tc>
                  <a:txBody>
                    <a:bodyPr/>
                    <a:lstStyle/>
                    <a:p>
                      <a:pPr algn="ctr"/>
                      <a:r>
                        <a:rPr lang="en-IN" sz="1600" dirty="0" smtClean="0"/>
                        <a:t>322</a:t>
                      </a:r>
                      <a:endParaRPr lang="en-IN" sz="1600" dirty="0"/>
                    </a:p>
                  </a:txBody>
                  <a:tcPr/>
                </a:tc>
                <a:tc>
                  <a:txBody>
                    <a:bodyPr/>
                    <a:lstStyle/>
                    <a:p>
                      <a:pPr algn="ctr"/>
                      <a:r>
                        <a:rPr lang="en-IN" sz="1600" dirty="0" smtClean="0"/>
                        <a:t>300</a:t>
                      </a:r>
                      <a:endParaRPr lang="en-IN" sz="1600" dirty="0"/>
                    </a:p>
                  </a:txBody>
                  <a:tcPr/>
                </a:tc>
                <a:tc>
                  <a:txBody>
                    <a:bodyPr/>
                    <a:lstStyle/>
                    <a:p>
                      <a:pPr algn="ctr"/>
                      <a:r>
                        <a:rPr lang="en-IN" sz="1600" dirty="0" smtClean="0"/>
                        <a:t>310</a:t>
                      </a:r>
                      <a:endParaRPr lang="en-IN" sz="1600" dirty="0"/>
                    </a:p>
                  </a:txBody>
                  <a:tcPr/>
                </a:tc>
                <a:tc>
                  <a:txBody>
                    <a:bodyPr/>
                    <a:lstStyle/>
                    <a:p>
                      <a:pPr algn="ctr"/>
                      <a:r>
                        <a:rPr lang="en-IN" sz="1600" dirty="0" smtClean="0"/>
                        <a:t>300</a:t>
                      </a:r>
                      <a:endParaRPr lang="en-IN" sz="1600" dirty="0"/>
                    </a:p>
                  </a:txBody>
                  <a:tcPr/>
                </a:tc>
                <a:tc>
                  <a:txBody>
                    <a:bodyPr/>
                    <a:lstStyle/>
                    <a:p>
                      <a:pPr algn="ctr"/>
                      <a:r>
                        <a:rPr lang="en-IN" sz="1600" dirty="0" smtClean="0"/>
                        <a:t>167</a:t>
                      </a:r>
                      <a:endParaRPr lang="en-IN" sz="1600" dirty="0"/>
                    </a:p>
                  </a:txBody>
                  <a:tcPr/>
                </a:tc>
                <a:tc>
                  <a:txBody>
                    <a:bodyPr/>
                    <a:lstStyle/>
                    <a:p>
                      <a:pPr algn="ctr"/>
                      <a:r>
                        <a:rPr lang="en-IN" sz="1600" dirty="0" smtClean="0"/>
                        <a:t>799</a:t>
                      </a:r>
                      <a:endParaRPr lang="en-IN" sz="1600" dirty="0"/>
                    </a:p>
                  </a:txBody>
                  <a:tcPr/>
                </a:tc>
                <a:tc>
                  <a:txBody>
                    <a:bodyPr/>
                    <a:lstStyle/>
                    <a:p>
                      <a:pPr algn="ctr"/>
                      <a:r>
                        <a:rPr lang="en-IN" sz="1600" dirty="0" smtClean="0"/>
                        <a:t>367</a:t>
                      </a:r>
                      <a:endParaRPr lang="en-IN" sz="1600" dirty="0"/>
                    </a:p>
                  </a:txBody>
                  <a:tcPr/>
                </a:tc>
                <a:tc>
                  <a:txBody>
                    <a:bodyPr/>
                    <a:lstStyle/>
                    <a:p>
                      <a:pPr algn="ctr"/>
                      <a:r>
                        <a:rPr lang="en-IN" sz="1600" dirty="0" smtClean="0"/>
                        <a:t>160</a:t>
                      </a:r>
                      <a:endParaRPr lang="en-IN" sz="1600" dirty="0"/>
                    </a:p>
                  </a:txBody>
                  <a:tcPr/>
                </a:tc>
              </a:tr>
              <a:tr h="370840">
                <a:tc>
                  <a:txBody>
                    <a:bodyPr/>
                    <a:lstStyle/>
                    <a:p>
                      <a:pPr algn="ctr"/>
                      <a:r>
                        <a:rPr lang="en-IN" sz="1600" dirty="0" smtClean="0"/>
                        <a:t>Anomalies Matched</a:t>
                      </a:r>
                      <a:endParaRPr lang="en-IN" sz="1600" dirty="0"/>
                    </a:p>
                  </a:txBody>
                  <a:tcPr/>
                </a:tc>
                <a:tc>
                  <a:txBody>
                    <a:bodyPr/>
                    <a:lstStyle/>
                    <a:p>
                      <a:pPr algn="ctr"/>
                      <a:r>
                        <a:rPr lang="en-IN" sz="1600" dirty="0" smtClean="0"/>
                        <a:t>Retail Vs</a:t>
                      </a:r>
                    </a:p>
                    <a:p>
                      <a:pPr algn="ctr"/>
                      <a:r>
                        <a:rPr lang="en-IN" sz="1600" dirty="0" smtClean="0"/>
                        <a:t>Wholesale</a:t>
                      </a:r>
                    </a:p>
                  </a:txBody>
                  <a:tcPr/>
                </a:tc>
                <a:tc>
                  <a:txBody>
                    <a:bodyPr/>
                    <a:lstStyle/>
                    <a:p>
                      <a:pPr algn="ctr"/>
                      <a:r>
                        <a:rPr lang="en-IN" sz="1600" dirty="0" smtClean="0"/>
                        <a:t>30</a:t>
                      </a:r>
                      <a:endParaRPr lang="en-IN" sz="1600" dirty="0"/>
                    </a:p>
                  </a:txBody>
                  <a:tcPr/>
                </a:tc>
                <a:tc>
                  <a:txBody>
                    <a:bodyPr/>
                    <a:lstStyle/>
                    <a:p>
                      <a:pPr algn="ctr"/>
                      <a:r>
                        <a:rPr lang="en-IN" sz="1600" dirty="0" smtClean="0"/>
                        <a:t>55</a:t>
                      </a:r>
                      <a:endParaRPr lang="en-IN" sz="1600" dirty="0"/>
                    </a:p>
                  </a:txBody>
                  <a:tcPr/>
                </a:tc>
                <a:tc>
                  <a:txBody>
                    <a:bodyPr/>
                    <a:lstStyle/>
                    <a:p>
                      <a:pPr algn="ctr"/>
                      <a:r>
                        <a:rPr lang="en-IN" sz="1600" dirty="0" smtClean="0"/>
                        <a:t>40</a:t>
                      </a:r>
                      <a:endParaRPr lang="en-IN" sz="1600" dirty="0"/>
                    </a:p>
                  </a:txBody>
                  <a:tcPr/>
                </a:tc>
                <a:tc>
                  <a:txBody>
                    <a:bodyPr/>
                    <a:lstStyle/>
                    <a:p>
                      <a:pPr algn="ctr"/>
                      <a:r>
                        <a:rPr lang="en-IN" sz="1600" dirty="0" smtClean="0"/>
                        <a:t>117</a:t>
                      </a:r>
                      <a:endParaRPr lang="en-IN" sz="1600" dirty="0"/>
                    </a:p>
                  </a:txBody>
                  <a:tcPr/>
                </a:tc>
                <a:tc>
                  <a:txBody>
                    <a:bodyPr/>
                    <a:lstStyle/>
                    <a:p>
                      <a:pPr algn="ctr"/>
                      <a:r>
                        <a:rPr lang="en-IN" sz="1600" dirty="0" smtClean="0"/>
                        <a:t>119</a:t>
                      </a:r>
                      <a:endParaRPr lang="en-IN" sz="1600" dirty="0"/>
                    </a:p>
                  </a:txBody>
                  <a:tcPr/>
                </a:tc>
                <a:tc>
                  <a:txBody>
                    <a:bodyPr/>
                    <a:lstStyle/>
                    <a:p>
                      <a:pPr algn="ctr"/>
                      <a:r>
                        <a:rPr lang="en-IN" sz="1600" dirty="0" smtClean="0"/>
                        <a:t>107</a:t>
                      </a:r>
                      <a:endParaRPr lang="en-IN" sz="1600" dirty="0"/>
                    </a:p>
                  </a:txBody>
                  <a:tcPr/>
                </a:tc>
                <a:tc>
                  <a:txBody>
                    <a:bodyPr/>
                    <a:lstStyle/>
                    <a:p>
                      <a:pPr algn="ctr"/>
                      <a:r>
                        <a:rPr lang="en-IN" sz="1600" dirty="0" smtClean="0"/>
                        <a:t>150</a:t>
                      </a:r>
                      <a:endParaRPr lang="en-IN" sz="1600" dirty="0"/>
                    </a:p>
                  </a:txBody>
                  <a:tcPr/>
                </a:tc>
                <a:tc>
                  <a:txBody>
                    <a:bodyPr/>
                    <a:lstStyle/>
                    <a:p>
                      <a:pPr algn="ctr"/>
                      <a:r>
                        <a:rPr lang="en-IN" sz="1600" dirty="0" smtClean="0"/>
                        <a:t>52</a:t>
                      </a:r>
                      <a:endParaRPr lang="en-IN" sz="1600" dirty="0"/>
                    </a:p>
                  </a:txBody>
                  <a:tcPr/>
                </a:tc>
              </a:tr>
            </a:tbl>
          </a:graphicData>
        </a:graphic>
      </p:graphicFrame>
    </p:spTree>
    <p:extLst>
      <p:ext uri="{BB962C8B-B14F-4D97-AF65-F5344CB8AC3E}">
        <p14:creationId xmlns:p14="http://schemas.microsoft.com/office/powerpoint/2010/main" val="3509574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8" y="231820"/>
            <a:ext cx="10515600" cy="1325563"/>
          </a:xfrm>
        </p:spPr>
        <p:txBody>
          <a:bodyPr/>
          <a:lstStyle/>
          <a:p>
            <a:r>
              <a:rPr lang="en-IN" dirty="0" smtClean="0"/>
              <a:t>Detailed </a:t>
            </a:r>
            <a:r>
              <a:rPr lang="en-IN" dirty="0"/>
              <a:t>R</a:t>
            </a:r>
            <a:r>
              <a:rPr lang="en-IN" dirty="0" smtClean="0"/>
              <a:t>esults for Mumbai</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5772239"/>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a:txBody>
                    <a:bodyPr/>
                    <a:lstStyle/>
                    <a:p>
                      <a:pPr algn="ctr"/>
                      <a:endParaRPr lang="en-IN" dirty="0"/>
                    </a:p>
                  </a:txBody>
                  <a:tcPr/>
                </a:tc>
                <a:tc>
                  <a:txBody>
                    <a:bodyPr/>
                    <a:lstStyle/>
                    <a:p>
                      <a:pPr algn="ctr"/>
                      <a:r>
                        <a:rPr lang="en-IN" dirty="0" smtClean="0"/>
                        <a:t>Anomalies</a:t>
                      </a:r>
                    </a:p>
                    <a:p>
                      <a:pPr algn="ctr"/>
                      <a:r>
                        <a:rPr lang="en-IN" dirty="0" smtClean="0"/>
                        <a:t>Reported</a:t>
                      </a:r>
                      <a:endParaRPr lang="en-IN" dirty="0"/>
                    </a:p>
                  </a:txBody>
                  <a:tcPr/>
                </a:tc>
                <a:tc>
                  <a:txBody>
                    <a:bodyPr/>
                    <a:lstStyle/>
                    <a:p>
                      <a:pPr algn="ctr"/>
                      <a:r>
                        <a:rPr lang="en-IN" dirty="0" smtClean="0"/>
                        <a:t>Anomalies </a:t>
                      </a:r>
                    </a:p>
                    <a:p>
                      <a:pPr algn="ctr"/>
                      <a:r>
                        <a:rPr lang="en-IN" dirty="0" smtClean="0"/>
                        <a:t>Matched</a:t>
                      </a:r>
                      <a:endParaRPr lang="en-IN" dirty="0"/>
                    </a:p>
                  </a:txBody>
                  <a:tcPr/>
                </a:tc>
                <a:tc>
                  <a:txBody>
                    <a:bodyPr/>
                    <a:lstStyle/>
                    <a:p>
                      <a:pPr algn="ctr"/>
                      <a:r>
                        <a:rPr lang="en-IN" dirty="0" smtClean="0"/>
                        <a:t>Anomalies</a:t>
                      </a:r>
                    </a:p>
                    <a:p>
                      <a:pPr algn="ctr"/>
                      <a:r>
                        <a:rPr lang="en-IN" dirty="0" smtClean="0"/>
                        <a:t>Not</a:t>
                      </a:r>
                      <a:r>
                        <a:rPr lang="en-IN" baseline="0" dirty="0" smtClean="0"/>
                        <a:t> Matched</a:t>
                      </a:r>
                    </a:p>
                    <a:p>
                      <a:pPr algn="ctr"/>
                      <a:r>
                        <a:rPr lang="en-IN" baseline="0" dirty="0" smtClean="0"/>
                        <a:t>With Any Article</a:t>
                      </a:r>
                      <a:endParaRPr lang="en-IN" dirty="0"/>
                    </a:p>
                  </a:txBody>
                  <a:tcPr/>
                </a:tc>
                <a:tc>
                  <a:txBody>
                    <a:bodyPr/>
                    <a:lstStyle/>
                    <a:p>
                      <a:pPr algn="ctr"/>
                      <a:r>
                        <a:rPr lang="en-IN" dirty="0" smtClean="0"/>
                        <a:t>Articles </a:t>
                      </a:r>
                    </a:p>
                    <a:p>
                      <a:pPr algn="ctr"/>
                      <a:r>
                        <a:rPr lang="en-IN" dirty="0" smtClean="0"/>
                        <a:t>Not</a:t>
                      </a:r>
                    </a:p>
                    <a:p>
                      <a:pPr algn="ctr"/>
                      <a:r>
                        <a:rPr lang="en-IN" dirty="0" smtClean="0"/>
                        <a:t>Matched</a:t>
                      </a:r>
                      <a:endParaRPr lang="en-IN" dirty="0"/>
                    </a:p>
                  </a:txBody>
                  <a:tcPr/>
                </a:tc>
                <a:tc>
                  <a:txBody>
                    <a:bodyPr/>
                    <a:lstStyle/>
                    <a:p>
                      <a:r>
                        <a:rPr lang="en-IN" dirty="0" smtClean="0"/>
                        <a:t>Articles not matched</a:t>
                      </a:r>
                      <a:r>
                        <a:rPr lang="en-IN" baseline="0" dirty="0" smtClean="0"/>
                        <a:t> which stated traders’ nexus as reason</a:t>
                      </a:r>
                      <a:endParaRPr lang="en-IN" dirty="0" smtClean="0"/>
                    </a:p>
                  </a:txBody>
                  <a:tcPr/>
                </a:tc>
              </a:tr>
              <a:tr h="370840">
                <a:tc>
                  <a:txBody>
                    <a:bodyPr/>
                    <a:lstStyle/>
                    <a:p>
                      <a:pPr algn="ctr"/>
                      <a:r>
                        <a:rPr lang="en-IN" dirty="0" smtClean="0"/>
                        <a:t>Retail vs Average Retail</a:t>
                      </a:r>
                      <a:endParaRPr lang="en-IN" dirty="0"/>
                    </a:p>
                  </a:txBody>
                  <a:tcPr/>
                </a:tc>
                <a:tc>
                  <a:txBody>
                    <a:bodyPr/>
                    <a:lstStyle/>
                    <a:p>
                      <a:pPr algn="ctr"/>
                      <a:r>
                        <a:rPr lang="en-IN" dirty="0" smtClean="0"/>
                        <a:t>125</a:t>
                      </a:r>
                      <a:endParaRPr lang="en-IN" dirty="0"/>
                    </a:p>
                  </a:txBody>
                  <a:tcPr/>
                </a:tc>
                <a:tc>
                  <a:txBody>
                    <a:bodyPr/>
                    <a:lstStyle/>
                    <a:p>
                      <a:pPr algn="ctr"/>
                      <a:r>
                        <a:rPr lang="en-IN" dirty="0" smtClean="0"/>
                        <a:t>64</a:t>
                      </a:r>
                      <a:endParaRPr lang="en-IN" dirty="0"/>
                    </a:p>
                  </a:txBody>
                  <a:tcPr/>
                </a:tc>
                <a:tc>
                  <a:txBody>
                    <a:bodyPr/>
                    <a:lstStyle/>
                    <a:p>
                      <a:pPr algn="ctr"/>
                      <a:r>
                        <a:rPr lang="en-IN" dirty="0" smtClean="0"/>
                        <a:t>61</a:t>
                      </a:r>
                      <a:endParaRPr lang="en-IN" dirty="0"/>
                    </a:p>
                  </a:txBody>
                  <a:tcPr/>
                </a:tc>
                <a:tc>
                  <a:txBody>
                    <a:bodyPr/>
                    <a:lstStyle/>
                    <a:p>
                      <a:pPr algn="ctr"/>
                      <a:r>
                        <a:rPr lang="en-IN" dirty="0" smtClean="0"/>
                        <a:t>49</a:t>
                      </a:r>
                      <a:endParaRPr lang="en-IN" dirty="0"/>
                    </a:p>
                  </a:txBody>
                  <a:tcPr/>
                </a:tc>
                <a:tc>
                  <a:txBody>
                    <a:bodyPr/>
                    <a:lstStyle/>
                    <a:p>
                      <a:pPr algn="ctr"/>
                      <a:r>
                        <a:rPr lang="en-IN" dirty="0" smtClean="0"/>
                        <a:t>12 (24.49%)</a:t>
                      </a:r>
                      <a:endParaRPr lang="en-IN" dirty="0"/>
                    </a:p>
                  </a:txBody>
                  <a:tcPr/>
                </a:tc>
              </a:tr>
              <a:tr h="370840">
                <a:tc>
                  <a:txBody>
                    <a:bodyPr/>
                    <a:lstStyle/>
                    <a:p>
                      <a:pPr algn="ctr"/>
                      <a:r>
                        <a:rPr lang="en-IN" dirty="0" smtClean="0"/>
                        <a:t>Retail vs Arrival</a:t>
                      </a:r>
                      <a:endParaRPr lang="en-IN" dirty="0"/>
                    </a:p>
                  </a:txBody>
                  <a:tcPr/>
                </a:tc>
                <a:tc>
                  <a:txBody>
                    <a:bodyPr/>
                    <a:lstStyle/>
                    <a:p>
                      <a:pPr algn="ctr"/>
                      <a:r>
                        <a:rPr lang="en-IN" dirty="0" smtClean="0"/>
                        <a:t>323</a:t>
                      </a:r>
                      <a:endParaRPr lang="en-IN" dirty="0"/>
                    </a:p>
                  </a:txBody>
                  <a:tcPr/>
                </a:tc>
                <a:tc>
                  <a:txBody>
                    <a:bodyPr/>
                    <a:lstStyle/>
                    <a:p>
                      <a:pPr algn="ctr"/>
                      <a:r>
                        <a:rPr lang="en-IN" dirty="0" smtClean="0"/>
                        <a:t>153</a:t>
                      </a:r>
                      <a:endParaRPr lang="en-IN" dirty="0"/>
                    </a:p>
                  </a:txBody>
                  <a:tcPr/>
                </a:tc>
                <a:tc>
                  <a:txBody>
                    <a:bodyPr/>
                    <a:lstStyle/>
                    <a:p>
                      <a:pPr algn="ctr"/>
                      <a:r>
                        <a:rPr lang="en-IN" dirty="0" smtClean="0"/>
                        <a:t>170</a:t>
                      </a:r>
                      <a:endParaRPr lang="en-IN" dirty="0"/>
                    </a:p>
                  </a:txBody>
                  <a:tcPr/>
                </a:tc>
                <a:tc>
                  <a:txBody>
                    <a:bodyPr/>
                    <a:lstStyle/>
                    <a:p>
                      <a:pPr algn="ctr"/>
                      <a:r>
                        <a:rPr lang="en-IN" dirty="0" smtClean="0"/>
                        <a:t>33</a:t>
                      </a:r>
                      <a:endParaRPr lang="en-IN" dirty="0"/>
                    </a:p>
                  </a:txBody>
                  <a:tcPr/>
                </a:tc>
                <a:tc>
                  <a:txBody>
                    <a:bodyPr/>
                    <a:lstStyle/>
                    <a:p>
                      <a:pPr algn="ctr"/>
                      <a:r>
                        <a:rPr lang="en-IN" dirty="0" smtClean="0"/>
                        <a:t>9 (27.27%)</a:t>
                      </a:r>
                      <a:endParaRPr lang="en-IN" dirty="0"/>
                    </a:p>
                  </a:txBody>
                  <a:tcPr/>
                </a:tc>
              </a:tr>
              <a:tr h="370840">
                <a:tc>
                  <a:txBody>
                    <a:bodyPr/>
                    <a:lstStyle/>
                    <a:p>
                      <a:pPr algn="ctr"/>
                      <a:r>
                        <a:rPr lang="en-IN" dirty="0" smtClean="0"/>
                        <a:t>Retail vs Wholesale</a:t>
                      </a:r>
                      <a:endParaRPr lang="en-IN" dirty="0"/>
                    </a:p>
                  </a:txBody>
                  <a:tcPr/>
                </a:tc>
                <a:tc>
                  <a:txBody>
                    <a:bodyPr/>
                    <a:lstStyle/>
                    <a:p>
                      <a:pPr algn="ctr"/>
                      <a:r>
                        <a:rPr lang="en-IN" dirty="0" smtClean="0"/>
                        <a:t>160</a:t>
                      </a:r>
                      <a:endParaRPr lang="en-IN" dirty="0"/>
                    </a:p>
                  </a:txBody>
                  <a:tcPr/>
                </a:tc>
                <a:tc>
                  <a:txBody>
                    <a:bodyPr/>
                    <a:lstStyle/>
                    <a:p>
                      <a:pPr algn="ctr"/>
                      <a:r>
                        <a:rPr lang="en-IN" dirty="0" smtClean="0"/>
                        <a:t>52</a:t>
                      </a:r>
                      <a:endParaRPr lang="en-IN" dirty="0"/>
                    </a:p>
                  </a:txBody>
                  <a:tcPr/>
                </a:tc>
                <a:tc>
                  <a:txBody>
                    <a:bodyPr/>
                    <a:lstStyle/>
                    <a:p>
                      <a:pPr algn="ctr"/>
                      <a:r>
                        <a:rPr lang="en-IN" dirty="0" smtClean="0"/>
                        <a:t>108</a:t>
                      </a:r>
                      <a:endParaRPr lang="en-IN" dirty="0"/>
                    </a:p>
                  </a:txBody>
                  <a:tcPr/>
                </a:tc>
                <a:tc>
                  <a:txBody>
                    <a:bodyPr/>
                    <a:lstStyle/>
                    <a:p>
                      <a:pPr algn="ctr"/>
                      <a:r>
                        <a:rPr lang="en-IN" dirty="0" smtClean="0"/>
                        <a:t>52</a:t>
                      </a:r>
                      <a:endParaRPr lang="en-IN" dirty="0"/>
                    </a:p>
                  </a:txBody>
                  <a:tcPr/>
                </a:tc>
                <a:tc>
                  <a:txBody>
                    <a:bodyPr/>
                    <a:lstStyle/>
                    <a:p>
                      <a:pPr algn="ctr"/>
                      <a:r>
                        <a:rPr lang="en-IN" dirty="0" smtClean="0"/>
                        <a:t>14 (26.92%)</a:t>
                      </a:r>
                      <a:endParaRPr lang="en-IN" dirty="0"/>
                    </a:p>
                  </a:txBody>
                  <a:tcPr/>
                </a:tc>
              </a:tr>
              <a:tr h="370840">
                <a:tc>
                  <a:txBody>
                    <a:bodyPr/>
                    <a:lstStyle/>
                    <a:p>
                      <a:pPr algn="ctr"/>
                      <a:r>
                        <a:rPr lang="en-IN" dirty="0" smtClean="0"/>
                        <a:t>Wholesale</a:t>
                      </a:r>
                      <a:r>
                        <a:rPr lang="en-IN" baseline="0" dirty="0" smtClean="0"/>
                        <a:t> vs Arrival</a:t>
                      </a:r>
                      <a:endParaRPr lang="en-IN" dirty="0"/>
                    </a:p>
                  </a:txBody>
                  <a:tcPr/>
                </a:tc>
                <a:tc>
                  <a:txBody>
                    <a:bodyPr/>
                    <a:lstStyle/>
                    <a:p>
                      <a:pPr algn="ctr"/>
                      <a:r>
                        <a:rPr lang="en-IN" dirty="0" smtClean="0"/>
                        <a:t>332</a:t>
                      </a:r>
                      <a:endParaRPr lang="en-IN" dirty="0"/>
                    </a:p>
                  </a:txBody>
                  <a:tcPr/>
                </a:tc>
                <a:tc>
                  <a:txBody>
                    <a:bodyPr/>
                    <a:lstStyle/>
                    <a:p>
                      <a:pPr algn="ctr"/>
                      <a:r>
                        <a:rPr lang="en-IN" dirty="0" smtClean="0"/>
                        <a:t>168</a:t>
                      </a:r>
                      <a:endParaRPr lang="en-IN" dirty="0"/>
                    </a:p>
                  </a:txBody>
                  <a:tcPr/>
                </a:tc>
                <a:tc>
                  <a:txBody>
                    <a:bodyPr/>
                    <a:lstStyle/>
                    <a:p>
                      <a:pPr algn="ctr"/>
                      <a:r>
                        <a:rPr lang="en-IN" dirty="0" smtClean="0"/>
                        <a:t>164</a:t>
                      </a:r>
                      <a:endParaRPr lang="en-IN" dirty="0"/>
                    </a:p>
                  </a:txBody>
                  <a:tcPr/>
                </a:tc>
                <a:tc>
                  <a:txBody>
                    <a:bodyPr/>
                    <a:lstStyle/>
                    <a:p>
                      <a:pPr algn="ctr"/>
                      <a:r>
                        <a:rPr lang="en-IN" dirty="0" smtClean="0"/>
                        <a:t>29</a:t>
                      </a:r>
                      <a:endParaRPr lang="en-IN" dirty="0"/>
                    </a:p>
                  </a:txBody>
                  <a:tcPr/>
                </a:tc>
                <a:tc>
                  <a:txBody>
                    <a:bodyPr/>
                    <a:lstStyle/>
                    <a:p>
                      <a:pPr algn="ctr"/>
                      <a:r>
                        <a:rPr lang="en-IN" dirty="0" smtClean="0"/>
                        <a:t>7 (24.13%)</a:t>
                      </a:r>
                      <a:endParaRPr lang="en-IN" dirty="0"/>
                    </a:p>
                  </a:txBody>
                  <a:tcPr/>
                </a:tc>
              </a:tr>
            </a:tbl>
          </a:graphicData>
        </a:graphic>
      </p:graphicFrame>
    </p:spTree>
    <p:extLst>
      <p:ext uri="{BB962C8B-B14F-4D97-AF65-F5344CB8AC3E}">
        <p14:creationId xmlns:p14="http://schemas.microsoft.com/office/powerpoint/2010/main" val="511668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 – Matched Anomaly</a:t>
            </a:r>
            <a:endParaRPr lang="en-IN" dirty="0"/>
          </a:p>
        </p:txBody>
      </p:sp>
      <p:sp>
        <p:nvSpPr>
          <p:cNvPr id="5" name="Text Placeholder 4"/>
          <p:cNvSpPr>
            <a:spLocks noGrp="1"/>
          </p:cNvSpPr>
          <p:nvPr>
            <p:ph type="body" idx="1"/>
          </p:nvPr>
        </p:nvSpPr>
        <p:spPr>
          <a:xfrm>
            <a:off x="839788" y="1358148"/>
            <a:ext cx="10433954" cy="355981"/>
          </a:xfrm>
        </p:spPr>
        <p:txBody>
          <a:bodyPr>
            <a:normAutofit fontScale="92500" lnSpcReduction="20000"/>
          </a:bodyPr>
          <a:lstStyle/>
          <a:p>
            <a:r>
              <a:rPr lang="en-IN" b="0" dirty="0" smtClean="0"/>
              <a:t>Delhi- </a:t>
            </a:r>
            <a:r>
              <a:rPr lang="en-IN" b="0" dirty="0"/>
              <a:t>29-Jun-2014 to 06-July-2014</a:t>
            </a:r>
          </a:p>
        </p:txBody>
      </p:sp>
      <p:pic>
        <p:nvPicPr>
          <p:cNvPr id="9" name="Content Placeholder 8"/>
          <p:cNvPicPr>
            <a:picLocks noGrp="1" noChangeAspect="1"/>
          </p:cNvPicPr>
          <p:nvPr>
            <p:ph sz="half" idx="2"/>
          </p:nvPr>
        </p:nvPicPr>
        <p:blipFill>
          <a:blip r:embed="rId2"/>
          <a:stretch>
            <a:fillRect/>
          </a:stretch>
        </p:blipFill>
        <p:spPr>
          <a:xfrm>
            <a:off x="839788" y="1990846"/>
            <a:ext cx="5896678" cy="4198817"/>
          </a:xfrm>
          <a:prstGeom prst="rect">
            <a:avLst/>
          </a:prstGeom>
        </p:spPr>
      </p:pic>
      <p:pic>
        <p:nvPicPr>
          <p:cNvPr id="10" name="Content Placeholder 9"/>
          <p:cNvPicPr>
            <a:picLocks noGrp="1" noChangeAspect="1"/>
          </p:cNvPicPr>
          <p:nvPr>
            <p:ph sz="quarter" idx="4"/>
          </p:nvPr>
        </p:nvPicPr>
        <p:blipFill>
          <a:blip r:embed="rId3"/>
          <a:stretch>
            <a:fillRect/>
          </a:stretch>
        </p:blipFill>
        <p:spPr>
          <a:xfrm>
            <a:off x="6852213" y="5358506"/>
            <a:ext cx="5104436" cy="831157"/>
          </a:xfrm>
          <a:prstGeom prst="rect">
            <a:avLst/>
          </a:prstGeom>
        </p:spPr>
      </p:pic>
      <p:pic>
        <p:nvPicPr>
          <p:cNvPr id="11" name="Picture 10"/>
          <p:cNvPicPr>
            <a:picLocks noChangeAspect="1"/>
          </p:cNvPicPr>
          <p:nvPr/>
        </p:nvPicPr>
        <p:blipFill>
          <a:blip r:embed="rId4"/>
          <a:stretch>
            <a:fillRect/>
          </a:stretch>
        </p:blipFill>
        <p:spPr>
          <a:xfrm>
            <a:off x="6852213" y="2006907"/>
            <a:ext cx="5104436" cy="3328158"/>
          </a:xfrm>
          <a:prstGeom prst="rect">
            <a:avLst/>
          </a:prstGeom>
        </p:spPr>
      </p:pic>
      <p:sp>
        <p:nvSpPr>
          <p:cNvPr id="3" name="TextBox 2"/>
          <p:cNvSpPr txBox="1"/>
          <p:nvPr/>
        </p:nvSpPr>
        <p:spPr>
          <a:xfrm>
            <a:off x="1777287" y="6336404"/>
            <a:ext cx="3765326" cy="369332"/>
          </a:xfrm>
          <a:prstGeom prst="rect">
            <a:avLst/>
          </a:prstGeom>
          <a:noFill/>
        </p:spPr>
        <p:txBody>
          <a:bodyPr wrap="none" rtlCol="0">
            <a:spAutoFit/>
          </a:bodyPr>
          <a:lstStyle/>
          <a:p>
            <a:r>
              <a:rPr lang="en-IN" dirty="0" smtClean="0"/>
              <a:t>Retail Price vs Arrival Result by System</a:t>
            </a:r>
            <a:endParaRPr lang="en-IN" dirty="0"/>
          </a:p>
        </p:txBody>
      </p:sp>
    </p:spTree>
    <p:extLst>
      <p:ext uri="{BB962C8B-B14F-4D97-AF65-F5344CB8AC3E}">
        <p14:creationId xmlns:p14="http://schemas.microsoft.com/office/powerpoint/2010/main" val="3724186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 – Local Anomaly</a:t>
            </a:r>
            <a:endParaRPr lang="en-IN" dirty="0"/>
          </a:p>
        </p:txBody>
      </p:sp>
      <p:sp>
        <p:nvSpPr>
          <p:cNvPr id="3" name="Text Placeholder 2"/>
          <p:cNvSpPr>
            <a:spLocks noGrp="1"/>
          </p:cNvSpPr>
          <p:nvPr>
            <p:ph type="body" idx="1"/>
          </p:nvPr>
        </p:nvSpPr>
        <p:spPr>
          <a:xfrm>
            <a:off x="839788" y="1391796"/>
            <a:ext cx="10515600" cy="413855"/>
          </a:xfrm>
        </p:spPr>
        <p:txBody>
          <a:bodyPr>
            <a:normAutofit/>
          </a:bodyPr>
          <a:lstStyle/>
          <a:p>
            <a:r>
              <a:rPr lang="en-IN" sz="2200" b="0" dirty="0"/>
              <a:t>Delhi- 07-Jan-2013 to 08-Jan-2013</a:t>
            </a:r>
          </a:p>
        </p:txBody>
      </p:sp>
      <p:pic>
        <p:nvPicPr>
          <p:cNvPr id="7" name="Content Placeholder 6"/>
          <p:cNvPicPr>
            <a:picLocks noGrp="1" noChangeAspect="1"/>
          </p:cNvPicPr>
          <p:nvPr>
            <p:ph sz="half" idx="2"/>
          </p:nvPr>
        </p:nvPicPr>
        <p:blipFill>
          <a:blip r:embed="rId2"/>
          <a:stretch>
            <a:fillRect/>
          </a:stretch>
        </p:blipFill>
        <p:spPr>
          <a:xfrm>
            <a:off x="839788" y="2002420"/>
            <a:ext cx="6197620" cy="4294208"/>
          </a:xfrm>
          <a:prstGeom prst="rect">
            <a:avLst/>
          </a:prstGeom>
        </p:spPr>
      </p:pic>
      <p:pic>
        <p:nvPicPr>
          <p:cNvPr id="9" name="Picture 8"/>
          <p:cNvPicPr>
            <a:picLocks noChangeAspect="1"/>
          </p:cNvPicPr>
          <p:nvPr/>
        </p:nvPicPr>
        <p:blipFill>
          <a:blip r:embed="rId3"/>
          <a:stretch>
            <a:fillRect/>
          </a:stretch>
        </p:blipFill>
        <p:spPr>
          <a:xfrm>
            <a:off x="7153155" y="1805650"/>
            <a:ext cx="4653022" cy="4475605"/>
          </a:xfrm>
          <a:prstGeom prst="rect">
            <a:avLst/>
          </a:prstGeom>
        </p:spPr>
      </p:pic>
      <p:sp>
        <p:nvSpPr>
          <p:cNvPr id="6" name="TextBox 5"/>
          <p:cNvSpPr txBox="1"/>
          <p:nvPr/>
        </p:nvSpPr>
        <p:spPr>
          <a:xfrm>
            <a:off x="1777287" y="6336404"/>
            <a:ext cx="3765326" cy="369332"/>
          </a:xfrm>
          <a:prstGeom prst="rect">
            <a:avLst/>
          </a:prstGeom>
          <a:noFill/>
        </p:spPr>
        <p:txBody>
          <a:bodyPr wrap="none" rtlCol="0">
            <a:spAutoFit/>
          </a:bodyPr>
          <a:lstStyle/>
          <a:p>
            <a:r>
              <a:rPr lang="en-IN" dirty="0" smtClean="0"/>
              <a:t>Retail Price vs Arrival Result by System</a:t>
            </a:r>
            <a:endParaRPr lang="en-IN" dirty="0"/>
          </a:p>
        </p:txBody>
      </p:sp>
    </p:spTree>
    <p:extLst>
      <p:ext uri="{BB962C8B-B14F-4D97-AF65-F5344CB8AC3E}">
        <p14:creationId xmlns:p14="http://schemas.microsoft.com/office/powerpoint/2010/main" val="3336448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Findings – Reported but Not Matched</a:t>
            </a:r>
            <a:endParaRPr lang="en-IN" dirty="0"/>
          </a:p>
        </p:txBody>
      </p:sp>
      <p:pic>
        <p:nvPicPr>
          <p:cNvPr id="8" name="Content Placeholder 7"/>
          <p:cNvPicPr>
            <a:picLocks noGrp="1" noChangeAspect="1"/>
          </p:cNvPicPr>
          <p:nvPr>
            <p:ph idx="1"/>
          </p:nvPr>
        </p:nvPicPr>
        <p:blipFill>
          <a:blip r:embed="rId2"/>
          <a:stretch>
            <a:fillRect/>
          </a:stretch>
        </p:blipFill>
        <p:spPr>
          <a:xfrm>
            <a:off x="2154340" y="1870881"/>
            <a:ext cx="7883319" cy="4351338"/>
          </a:xfrm>
          <a:prstGeom prst="rect">
            <a:avLst/>
          </a:prstGeom>
        </p:spPr>
      </p:pic>
      <p:sp>
        <p:nvSpPr>
          <p:cNvPr id="9" name="Text Placeholder 2"/>
          <p:cNvSpPr txBox="1">
            <a:spLocks/>
          </p:cNvSpPr>
          <p:nvPr/>
        </p:nvSpPr>
        <p:spPr>
          <a:xfrm>
            <a:off x="1019378" y="1351611"/>
            <a:ext cx="10515600" cy="413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dirty="0"/>
              <a:t>Mumbai – 07-Nov-2010 to 01-Dec-2010</a:t>
            </a:r>
          </a:p>
        </p:txBody>
      </p:sp>
      <p:sp>
        <p:nvSpPr>
          <p:cNvPr id="5" name="TextBox 4"/>
          <p:cNvSpPr txBox="1"/>
          <p:nvPr/>
        </p:nvSpPr>
        <p:spPr>
          <a:xfrm>
            <a:off x="4394515" y="6327634"/>
            <a:ext cx="3765326" cy="369332"/>
          </a:xfrm>
          <a:prstGeom prst="rect">
            <a:avLst/>
          </a:prstGeom>
          <a:noFill/>
        </p:spPr>
        <p:txBody>
          <a:bodyPr wrap="none" rtlCol="0">
            <a:spAutoFit/>
          </a:bodyPr>
          <a:lstStyle/>
          <a:p>
            <a:r>
              <a:rPr lang="en-IN" dirty="0" smtClean="0"/>
              <a:t>Retail Price vs Arrival Result by System</a:t>
            </a:r>
            <a:endParaRPr lang="en-IN" dirty="0"/>
          </a:p>
        </p:txBody>
      </p:sp>
    </p:spTree>
    <p:extLst>
      <p:ext uri="{BB962C8B-B14F-4D97-AF65-F5344CB8AC3E}">
        <p14:creationId xmlns:p14="http://schemas.microsoft.com/office/powerpoint/2010/main" val="4054432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162295" y="1882107"/>
            <a:ext cx="7867410" cy="4351338"/>
          </a:xfrm>
          <a:prstGeom prst="rect">
            <a:avLst/>
          </a:prstGeom>
        </p:spPr>
      </p:pic>
      <p:sp>
        <p:nvSpPr>
          <p:cNvPr id="10" name="Text Placeholder 2"/>
          <p:cNvSpPr txBox="1">
            <a:spLocks/>
          </p:cNvSpPr>
          <p:nvPr/>
        </p:nvSpPr>
        <p:spPr>
          <a:xfrm>
            <a:off x="838200" y="1307337"/>
            <a:ext cx="10515600" cy="413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dirty="0"/>
              <a:t>Mumbai –11-Jun-2014 to 17-July-2014</a:t>
            </a:r>
          </a:p>
        </p:txBody>
      </p:sp>
      <p:sp>
        <p:nvSpPr>
          <p:cNvPr id="8" name="Title 7"/>
          <p:cNvSpPr>
            <a:spLocks noGrp="1"/>
          </p:cNvSpPr>
          <p:nvPr>
            <p:ph type="title"/>
          </p:nvPr>
        </p:nvSpPr>
        <p:spPr>
          <a:xfrm>
            <a:off x="838200" y="267821"/>
            <a:ext cx="10515600" cy="1325563"/>
          </a:xfrm>
        </p:spPr>
        <p:txBody>
          <a:bodyPr/>
          <a:lstStyle/>
          <a:p>
            <a:r>
              <a:rPr lang="en-IN" dirty="0" smtClean="0"/>
              <a:t>Findings – Articles Missed</a:t>
            </a:r>
            <a:endParaRPr lang="en-IN" dirty="0"/>
          </a:p>
        </p:txBody>
      </p:sp>
      <p:sp>
        <p:nvSpPr>
          <p:cNvPr id="5" name="TextBox 4"/>
          <p:cNvSpPr txBox="1"/>
          <p:nvPr/>
        </p:nvSpPr>
        <p:spPr>
          <a:xfrm>
            <a:off x="4082605" y="6394360"/>
            <a:ext cx="3765326" cy="369332"/>
          </a:xfrm>
          <a:prstGeom prst="rect">
            <a:avLst/>
          </a:prstGeom>
          <a:noFill/>
        </p:spPr>
        <p:txBody>
          <a:bodyPr wrap="none" rtlCol="0">
            <a:spAutoFit/>
          </a:bodyPr>
          <a:lstStyle/>
          <a:p>
            <a:r>
              <a:rPr lang="en-IN" dirty="0" smtClean="0"/>
              <a:t>Retail Price vs Arrival Result by System</a:t>
            </a:r>
            <a:endParaRPr lang="en-IN" dirty="0"/>
          </a:p>
        </p:txBody>
      </p:sp>
    </p:spTree>
    <p:extLst>
      <p:ext uri="{BB962C8B-B14F-4D97-AF65-F5344CB8AC3E}">
        <p14:creationId xmlns:p14="http://schemas.microsoft.com/office/powerpoint/2010/main" val="3259637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smtClean="0"/>
              <a:t>Reasons Stated by News Articles</a:t>
            </a:r>
            <a:endParaRPr lang="en-IN"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0124878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9411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IN" dirty="0" smtClean="0"/>
              <a:t>Time series </a:t>
            </a:r>
            <a:r>
              <a:rPr lang="en-IN" dirty="0"/>
              <a:t>is a collection of values which characterizes </a:t>
            </a:r>
            <a:r>
              <a:rPr lang="en-IN" dirty="0" smtClean="0"/>
              <a:t>behaviour </a:t>
            </a:r>
            <a:r>
              <a:rPr lang="en-IN" dirty="0"/>
              <a:t>of some </a:t>
            </a:r>
            <a:r>
              <a:rPr lang="en-IN" dirty="0" smtClean="0"/>
              <a:t>object</a:t>
            </a:r>
          </a:p>
          <a:p>
            <a:r>
              <a:rPr lang="en-IN" dirty="0"/>
              <a:t>Analysis of </a:t>
            </a:r>
            <a:r>
              <a:rPr lang="en-IN" dirty="0" smtClean="0"/>
              <a:t>time series </a:t>
            </a:r>
            <a:r>
              <a:rPr lang="en-IN" dirty="0"/>
              <a:t>can reveal various types of </a:t>
            </a:r>
            <a:r>
              <a:rPr lang="en-IN" dirty="0" smtClean="0"/>
              <a:t>events/incidents which may be useful like when it behaves </a:t>
            </a:r>
            <a:r>
              <a:rPr lang="en-IN" dirty="0"/>
              <a:t>anomalous to the normal </a:t>
            </a:r>
            <a:r>
              <a:rPr lang="en-IN" dirty="0" smtClean="0"/>
              <a:t>behaviour</a:t>
            </a:r>
            <a:endParaRPr lang="en-IN" dirty="0"/>
          </a:p>
          <a:p>
            <a:r>
              <a:rPr lang="en-IN" dirty="0" smtClean="0"/>
              <a:t>Such anomalies might be helpful to user for detection of suspicious activities in the system</a:t>
            </a:r>
            <a:endParaRPr lang="en-US" dirty="0"/>
          </a:p>
        </p:txBody>
      </p:sp>
    </p:spTree>
    <p:extLst>
      <p:ext uri="{BB962C8B-B14F-4D97-AF65-F5344CB8AC3E}">
        <p14:creationId xmlns:p14="http://schemas.microsoft.com/office/powerpoint/2010/main" val="1522674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Mapping Categories to Our Analysis</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91307"/>
              </p:ext>
            </p:extLst>
          </p:nvPr>
        </p:nvGraphicFramePr>
        <p:xfrm>
          <a:off x="0" y="1917065"/>
          <a:ext cx="2978331"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8"/>
          <p:cNvGraphicFramePr>
            <a:graphicFrameLocks/>
          </p:cNvGraphicFramePr>
          <p:nvPr>
            <p:extLst>
              <p:ext uri="{D42A27DB-BD31-4B8C-83A1-F6EECF244321}">
                <p14:modId xmlns:p14="http://schemas.microsoft.com/office/powerpoint/2010/main" val="306068650"/>
              </p:ext>
            </p:extLst>
          </p:nvPr>
        </p:nvGraphicFramePr>
        <p:xfrm>
          <a:off x="2756264" y="1991088"/>
          <a:ext cx="3187336"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8"/>
          <p:cNvGraphicFramePr>
            <a:graphicFrameLocks/>
          </p:cNvGraphicFramePr>
          <p:nvPr>
            <p:extLst>
              <p:ext uri="{D42A27DB-BD31-4B8C-83A1-F6EECF244321}">
                <p14:modId xmlns:p14="http://schemas.microsoft.com/office/powerpoint/2010/main" val="3369847469"/>
              </p:ext>
            </p:extLst>
          </p:nvPr>
        </p:nvGraphicFramePr>
        <p:xfrm>
          <a:off x="5904411" y="2025921"/>
          <a:ext cx="3239589" cy="43513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ontent Placeholder 8"/>
          <p:cNvGraphicFramePr>
            <a:graphicFrameLocks/>
          </p:cNvGraphicFramePr>
          <p:nvPr>
            <p:extLst>
              <p:ext uri="{D42A27DB-BD31-4B8C-83A1-F6EECF244321}">
                <p14:modId xmlns:p14="http://schemas.microsoft.com/office/powerpoint/2010/main" val="3937958977"/>
              </p:ext>
            </p:extLst>
          </p:nvPr>
        </p:nvGraphicFramePr>
        <p:xfrm>
          <a:off x="9065623" y="1899693"/>
          <a:ext cx="3126378" cy="43513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35215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Few articles with traders’ nexus are still not reported by system</a:t>
            </a:r>
          </a:p>
          <a:p>
            <a:r>
              <a:rPr lang="en-IN" dirty="0" smtClean="0"/>
              <a:t>Result dependent on configuration of library functions</a:t>
            </a:r>
          </a:p>
          <a:p>
            <a:pPr lvl="1"/>
            <a:r>
              <a:rPr lang="en-IN" dirty="0" smtClean="0"/>
              <a:t>Window Size</a:t>
            </a:r>
          </a:p>
          <a:p>
            <a:pPr lvl="1"/>
            <a:r>
              <a:rPr lang="en-IN" dirty="0" smtClean="0"/>
              <a:t>Threshold Value</a:t>
            </a:r>
          </a:p>
          <a:p>
            <a:pPr lvl="1"/>
            <a:r>
              <a:rPr lang="en-IN" dirty="0" smtClean="0"/>
              <a:t>Number of anomalies to be reported</a:t>
            </a:r>
          </a:p>
          <a:p>
            <a:r>
              <a:rPr lang="en-IN" dirty="0" smtClean="0"/>
              <a:t>Manual analysis of news articles is required</a:t>
            </a:r>
          </a:p>
          <a:p>
            <a:pPr lvl="1"/>
            <a:endParaRPr lang="en-IN" dirty="0" smtClean="0"/>
          </a:p>
        </p:txBody>
      </p:sp>
    </p:spTree>
    <p:extLst>
      <p:ext uri="{BB962C8B-B14F-4D97-AF65-F5344CB8AC3E}">
        <p14:creationId xmlns:p14="http://schemas.microsoft.com/office/powerpoint/2010/main" val="2701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Time series analysis can bring more insights to data</a:t>
            </a:r>
          </a:p>
          <a:p>
            <a:r>
              <a:rPr lang="en-IN" dirty="0" smtClean="0"/>
              <a:t>In the case of onion, abnormal behaviour can help to detect important events or incidents like hoarding</a:t>
            </a:r>
          </a:p>
          <a:p>
            <a:r>
              <a:rPr lang="en-IN" dirty="0" smtClean="0"/>
              <a:t>Most of the results were justified using news articles</a:t>
            </a:r>
          </a:p>
          <a:p>
            <a:r>
              <a:rPr lang="en-IN" dirty="0" smtClean="0"/>
              <a:t>Library developed is generic, so can be applied to any time-series which have some sort of dependency on each other</a:t>
            </a:r>
          </a:p>
          <a:p>
            <a:endParaRPr lang="en-IN" dirty="0"/>
          </a:p>
        </p:txBody>
      </p:sp>
    </p:spTree>
    <p:extLst>
      <p:ext uri="{BB962C8B-B14F-4D97-AF65-F5344CB8AC3E}">
        <p14:creationId xmlns:p14="http://schemas.microsoft.com/office/powerpoint/2010/main" val="2403646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r>
              <a:rPr lang="en-IN" dirty="0" smtClean="0"/>
              <a:t>New methods can be added to refine results like Spike Detection</a:t>
            </a:r>
          </a:p>
          <a:p>
            <a:r>
              <a:rPr lang="en-IN" dirty="0" smtClean="0"/>
              <a:t>New techniques to define default threshold values can be used</a:t>
            </a:r>
          </a:p>
          <a:p>
            <a:r>
              <a:rPr lang="en-IN" dirty="0" smtClean="0"/>
              <a:t>Local anomalies to centre can be justified by local news sources</a:t>
            </a:r>
          </a:p>
          <a:p>
            <a:r>
              <a:rPr lang="en-IN" dirty="0" smtClean="0"/>
              <a:t>Can be extended further to locate anomalies in Supply Chain</a:t>
            </a:r>
            <a:endParaRPr lang="en-IN" dirty="0"/>
          </a:p>
        </p:txBody>
      </p:sp>
    </p:spTree>
    <p:extLst>
      <p:ext uri="{BB962C8B-B14F-4D97-AF65-F5344CB8AC3E}">
        <p14:creationId xmlns:p14="http://schemas.microsoft.com/office/powerpoint/2010/main" val="3744904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6577" y="2755628"/>
            <a:ext cx="10515600" cy="1325563"/>
          </a:xfrm>
        </p:spPr>
        <p:txBody>
          <a:bodyPr>
            <a:normAutofit fontScale="90000"/>
          </a:bodyPr>
          <a:lstStyle/>
          <a:p>
            <a:pPr algn="ctr"/>
            <a:r>
              <a:rPr lang="en-IN" dirty="0" smtClean="0"/>
              <a:t>THANK YOU!!!</a:t>
            </a:r>
            <a:br>
              <a:rPr lang="en-IN" dirty="0" smtClean="0"/>
            </a:br>
            <a:r>
              <a:rPr lang="en-IN" dirty="0"/>
              <a:t/>
            </a:r>
            <a:br>
              <a:rPr lang="en-IN" dirty="0"/>
            </a:br>
            <a:r>
              <a:rPr lang="en-IN" dirty="0" smtClean="0"/>
              <a:t/>
            </a:r>
            <a:br>
              <a:rPr lang="en-IN" dirty="0" smtClean="0"/>
            </a:br>
            <a:r>
              <a:rPr lang="en-IN" dirty="0" smtClean="0"/>
              <a:t>ANY QUESTIONS?</a:t>
            </a:r>
            <a:endParaRPr lang="en-IN" dirty="0"/>
          </a:p>
        </p:txBody>
      </p:sp>
    </p:spTree>
    <p:extLst>
      <p:ext uri="{BB962C8B-B14F-4D97-AF65-F5344CB8AC3E}">
        <p14:creationId xmlns:p14="http://schemas.microsoft.com/office/powerpoint/2010/main" val="2697729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rPr>
              <a:t>Supply demand imbalance, natural calamities etc. may not always be the reason behind the rise in the price of a commodity. </a:t>
            </a:r>
          </a:p>
          <a:p>
            <a:r>
              <a:rPr lang="en-US" dirty="0">
                <a:latin typeface="Calibri" charset="0"/>
              </a:rPr>
              <a:t>It may be a consequence of artificial supply deficit planned intelligently by traders’ Nexus for profiteering through manipulation of supply of commodity and hence indirectly controlling their prices. </a:t>
            </a:r>
          </a:p>
          <a:p>
            <a:r>
              <a:rPr lang="en-US" dirty="0">
                <a:latin typeface="Calibri" charset="0"/>
              </a:rPr>
              <a:t>Our attempt is to locate such hikes in prices which seem suspicious (we call them anomalies).</a:t>
            </a:r>
          </a:p>
          <a:p>
            <a:r>
              <a:rPr lang="en-US" dirty="0">
                <a:latin typeface="Calibri" charset="0"/>
              </a:rPr>
              <a:t>To detect and analyze the characteristics of anomalies in the prices of commodities, currently only </a:t>
            </a:r>
            <a:r>
              <a:rPr lang="en-US" dirty="0" smtClean="0">
                <a:latin typeface="Calibri" charset="0"/>
              </a:rPr>
              <a:t>onion test case is taken</a:t>
            </a:r>
            <a:endParaRPr lang="en-US" dirty="0">
              <a:latin typeface="Calibri" charset="0"/>
            </a:endParaRPr>
          </a:p>
        </p:txBody>
      </p:sp>
    </p:spTree>
    <p:extLst>
      <p:ext uri="{BB962C8B-B14F-4D97-AF65-F5344CB8AC3E}">
        <p14:creationId xmlns:p14="http://schemas.microsoft.com/office/powerpoint/2010/main" val="4126065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To develop a library which detect anomalies in multiple time series of a system</a:t>
            </a:r>
          </a:p>
          <a:p>
            <a:r>
              <a:rPr lang="en-IN" dirty="0" smtClean="0"/>
              <a:t>Consider trend and seasonality in </a:t>
            </a:r>
            <a:r>
              <a:rPr lang="en-IN" smtClean="0"/>
              <a:t>the </a:t>
            </a:r>
            <a:r>
              <a:rPr lang="en-IN" smtClean="0"/>
              <a:t>timeseries</a:t>
            </a:r>
            <a:endParaRPr lang="en-IN" dirty="0" smtClean="0"/>
          </a:p>
          <a:p>
            <a:r>
              <a:rPr lang="en-IN" dirty="0" smtClean="0"/>
              <a:t>Verify reported anomalies</a:t>
            </a:r>
          </a:p>
          <a:p>
            <a:r>
              <a:rPr lang="en-IN" dirty="0" smtClean="0"/>
              <a:t>Onion supply system is taken for analysis</a:t>
            </a:r>
          </a:p>
          <a:p>
            <a:r>
              <a:rPr lang="en-IN" dirty="0" smtClean="0"/>
              <a:t>Verification of anomalies with news articles</a:t>
            </a:r>
            <a:endParaRPr lang="en-IN" dirty="0"/>
          </a:p>
        </p:txBody>
      </p:sp>
    </p:spTree>
    <p:extLst>
      <p:ext uri="{BB962C8B-B14F-4D97-AF65-F5344CB8AC3E}">
        <p14:creationId xmlns:p14="http://schemas.microsoft.com/office/powerpoint/2010/main" val="208986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Series(1)</a:t>
            </a:r>
          </a:p>
        </p:txBody>
      </p:sp>
      <p:sp>
        <p:nvSpPr>
          <p:cNvPr id="3" name="Content Placeholder 2"/>
          <p:cNvSpPr>
            <a:spLocks noGrp="1"/>
          </p:cNvSpPr>
          <p:nvPr>
            <p:ph idx="1"/>
          </p:nvPr>
        </p:nvSpPr>
        <p:spPr/>
        <p:txBody>
          <a:bodyPr>
            <a:normAutofit fontScale="92500" lnSpcReduction="10000"/>
          </a:bodyPr>
          <a:lstStyle/>
          <a:p>
            <a:r>
              <a:rPr lang="en-IN" dirty="0"/>
              <a:t>H1: In the absence of market abuse phenomena, there is a negative correlation between arrival and wholesale prices. i.e. If there is increase in arrival pattern, there should be decrease in the wholesale price and if there is decrease in arrival pattern, there should be increase in the wholesale price considering a lag factor of 15 days.</a:t>
            </a:r>
          </a:p>
          <a:p>
            <a:r>
              <a:rPr lang="en-IN" dirty="0"/>
              <a:t>Assumption: farmers do not hoard which we can support as per our literature review</a:t>
            </a:r>
          </a:p>
          <a:p>
            <a:r>
              <a:rPr lang="en-IN" dirty="0"/>
              <a:t>Test Criterion:</a:t>
            </a:r>
          </a:p>
          <a:p>
            <a:pPr lvl="1"/>
            <a:r>
              <a:rPr lang="en-IN" dirty="0"/>
              <a:t>Cross correlation between arrival and wholesale price considering lag factor</a:t>
            </a:r>
          </a:p>
          <a:p>
            <a:pPr lvl="2"/>
            <a:r>
              <a:rPr lang="en-IN" dirty="0"/>
              <a:t>Use of sliding window for calculating correlation with different window size</a:t>
            </a:r>
          </a:p>
          <a:p>
            <a:pPr lvl="1"/>
            <a:r>
              <a:rPr lang="en-IN" dirty="0"/>
              <a:t>Slope based method</a:t>
            </a:r>
          </a:p>
          <a:p>
            <a:pPr lvl="1"/>
            <a:r>
              <a:rPr lang="en-IN" dirty="0"/>
              <a:t>Linear </a:t>
            </a:r>
            <a:r>
              <a:rPr lang="en-IN" dirty="0" smtClean="0"/>
              <a:t>Regression</a:t>
            </a:r>
            <a:endParaRPr lang="en-IN" dirty="0"/>
          </a:p>
        </p:txBody>
      </p:sp>
    </p:spTree>
    <p:extLst>
      <p:ext uri="{BB962C8B-B14F-4D97-AF65-F5344CB8AC3E}">
        <p14:creationId xmlns:p14="http://schemas.microsoft.com/office/powerpoint/2010/main" val="383967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a:t>
            </a:r>
            <a:r>
              <a:rPr lang="en-IN" dirty="0" smtClean="0"/>
              <a:t>Series(2)</a:t>
            </a:r>
            <a:endParaRPr lang="en-IN" dirty="0"/>
          </a:p>
        </p:txBody>
      </p:sp>
      <p:sp>
        <p:nvSpPr>
          <p:cNvPr id="3" name="Content Placeholder 2"/>
          <p:cNvSpPr>
            <a:spLocks noGrp="1"/>
          </p:cNvSpPr>
          <p:nvPr>
            <p:ph idx="1"/>
          </p:nvPr>
        </p:nvSpPr>
        <p:spPr/>
        <p:txBody>
          <a:bodyPr>
            <a:normAutofit lnSpcReduction="10000"/>
          </a:bodyPr>
          <a:lstStyle/>
          <a:p>
            <a:r>
              <a:rPr lang="en-IN" dirty="0"/>
              <a:t>H2: In the absence of market abuse phenomena, there is positive correlation between wholesale price and retail price. i.e.  If there is increase in the wholesale price of onion, then there will be corresponding increase in the retail price and vice-versa </a:t>
            </a:r>
          </a:p>
          <a:p>
            <a:r>
              <a:rPr lang="en-IN" dirty="0"/>
              <a:t>Assuming, demand remains constant and there is no supply shock created because of excessive export of onion</a:t>
            </a:r>
          </a:p>
          <a:p>
            <a:r>
              <a:rPr lang="en-IN" dirty="0"/>
              <a:t>Test Criterion: </a:t>
            </a:r>
          </a:p>
          <a:p>
            <a:pPr lvl="1"/>
            <a:r>
              <a:rPr lang="en-IN" dirty="0"/>
              <a:t>Cross correlation between wholesale and retail price considering lag factor </a:t>
            </a:r>
          </a:p>
          <a:p>
            <a:pPr lvl="2"/>
            <a:r>
              <a:rPr lang="en-IN" dirty="0"/>
              <a:t>Use of sliding window for calculating correlation with different window size </a:t>
            </a:r>
          </a:p>
          <a:p>
            <a:pPr lvl="1"/>
            <a:r>
              <a:rPr lang="en-IN" dirty="0"/>
              <a:t>Slope based method</a:t>
            </a:r>
          </a:p>
          <a:p>
            <a:pPr lvl="1"/>
            <a:r>
              <a:rPr lang="en-IN" dirty="0"/>
              <a:t>Linear regression</a:t>
            </a:r>
          </a:p>
        </p:txBody>
      </p:sp>
    </p:spTree>
    <p:extLst>
      <p:ext uri="{BB962C8B-B14F-4D97-AF65-F5344CB8AC3E}">
        <p14:creationId xmlns:p14="http://schemas.microsoft.com/office/powerpoint/2010/main" val="560429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a:t>
            </a:r>
            <a:r>
              <a:rPr lang="en-IN" dirty="0" smtClean="0"/>
              <a:t>Series(3)</a:t>
            </a:r>
            <a:endParaRPr lang="en-IN" dirty="0"/>
          </a:p>
        </p:txBody>
      </p:sp>
      <p:sp>
        <p:nvSpPr>
          <p:cNvPr id="3" name="Content Placeholder 2"/>
          <p:cNvSpPr>
            <a:spLocks noGrp="1"/>
          </p:cNvSpPr>
          <p:nvPr>
            <p:ph idx="1"/>
          </p:nvPr>
        </p:nvSpPr>
        <p:spPr/>
        <p:txBody>
          <a:bodyPr>
            <a:normAutofit/>
          </a:bodyPr>
          <a:lstStyle/>
          <a:p>
            <a:r>
              <a:rPr lang="en-IN" dirty="0"/>
              <a:t>H3: The deviation between arrival - wholesale and wholesale- retail should not vary much compared to values for same time in past years.(Considering Seasonality within data)</a:t>
            </a:r>
          </a:p>
          <a:p>
            <a:r>
              <a:rPr lang="en-IN" dirty="0"/>
              <a:t>This states that even if it is following H1 and H2, the variation should not be very large as compared to past years</a:t>
            </a:r>
          </a:p>
          <a:p>
            <a:r>
              <a:rPr lang="en-IN" dirty="0"/>
              <a:t>Test Criterion:</a:t>
            </a:r>
          </a:p>
          <a:p>
            <a:pPr lvl="1"/>
            <a:r>
              <a:rPr lang="en-IN" dirty="0" smtClean="0"/>
              <a:t>Graph </a:t>
            </a:r>
            <a:r>
              <a:rPr lang="en-IN" dirty="0"/>
              <a:t>based Anomaly Detection Technique</a:t>
            </a:r>
          </a:p>
          <a:p>
            <a:pPr lvl="1"/>
            <a:r>
              <a:rPr lang="en-IN" dirty="0" smtClean="0"/>
              <a:t>Multivariate Anomaly Detection Technique	</a:t>
            </a:r>
          </a:p>
          <a:p>
            <a:r>
              <a:rPr lang="en-IN" dirty="0" smtClean="0"/>
              <a:t>Results of H1 and H2 are intersected with results of H3 in order to consider trend and seasonality </a:t>
            </a:r>
          </a:p>
        </p:txBody>
      </p:sp>
    </p:spTree>
    <p:extLst>
      <p:ext uri="{BB962C8B-B14F-4D97-AF65-F5344CB8AC3E}">
        <p14:creationId xmlns:p14="http://schemas.microsoft.com/office/powerpoint/2010/main" val="2480911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for Onion Time </a:t>
            </a:r>
            <a:r>
              <a:rPr lang="en-IN" dirty="0" smtClean="0"/>
              <a:t>Series(4)</a:t>
            </a:r>
            <a:endParaRPr lang="en-IN" dirty="0"/>
          </a:p>
        </p:txBody>
      </p:sp>
      <p:sp>
        <p:nvSpPr>
          <p:cNvPr id="3" name="Content Placeholder 2"/>
          <p:cNvSpPr>
            <a:spLocks noGrp="1"/>
          </p:cNvSpPr>
          <p:nvPr>
            <p:ph idx="1"/>
          </p:nvPr>
        </p:nvSpPr>
        <p:spPr/>
        <p:txBody>
          <a:bodyPr>
            <a:normAutofit fontScale="92500" lnSpcReduction="20000"/>
          </a:bodyPr>
          <a:lstStyle/>
          <a:p>
            <a:r>
              <a:rPr lang="en-IN" dirty="0"/>
              <a:t>H4: </a:t>
            </a:r>
            <a:r>
              <a:rPr lang="en-IN" dirty="0" err="1"/>
              <a:t>Mandis</a:t>
            </a:r>
            <a:r>
              <a:rPr lang="en-IN" dirty="0"/>
              <a:t> in the same region should follow the same relationship between arrival and wholesale price, as that of, taken whole region </a:t>
            </a:r>
            <a:r>
              <a:rPr lang="en-IN" dirty="0" err="1"/>
              <a:t>combinely</a:t>
            </a:r>
            <a:r>
              <a:rPr lang="en-IN" dirty="0" smtClean="0"/>
              <a:t>.</a:t>
            </a:r>
          </a:p>
          <a:p>
            <a:pPr marL="0" indent="0">
              <a:buNone/>
            </a:pPr>
            <a:r>
              <a:rPr lang="en-IN" dirty="0"/>
              <a:t>	</a:t>
            </a:r>
            <a:r>
              <a:rPr lang="en-IN" dirty="0" smtClean="0"/>
              <a:t>				OR</a:t>
            </a:r>
          </a:p>
          <a:p>
            <a:pPr marL="0" indent="0">
              <a:buNone/>
            </a:pPr>
            <a:r>
              <a:rPr lang="en-IN" dirty="0"/>
              <a:t>   Retail prices across various centres should follow same relationship among themselves taken </a:t>
            </a:r>
            <a:r>
              <a:rPr lang="en-IN" dirty="0" smtClean="0"/>
              <a:t>effect </a:t>
            </a:r>
            <a:r>
              <a:rPr lang="en-IN" dirty="0"/>
              <a:t>of them </a:t>
            </a:r>
            <a:r>
              <a:rPr lang="en-IN" dirty="0" err="1"/>
              <a:t>combinely</a:t>
            </a:r>
            <a:r>
              <a:rPr lang="en-IN" dirty="0"/>
              <a:t>.</a:t>
            </a:r>
          </a:p>
          <a:p>
            <a:endParaRPr lang="en-IN" dirty="0" smtClean="0"/>
          </a:p>
          <a:p>
            <a:r>
              <a:rPr lang="en-IN" dirty="0" smtClean="0"/>
              <a:t>Test </a:t>
            </a:r>
            <a:r>
              <a:rPr lang="en-IN" dirty="0"/>
              <a:t>Criterion:</a:t>
            </a:r>
          </a:p>
          <a:p>
            <a:pPr lvl="1"/>
            <a:r>
              <a:rPr lang="en-IN" dirty="0"/>
              <a:t>First generate combined time series from all </a:t>
            </a:r>
            <a:r>
              <a:rPr lang="en-IN" dirty="0" err="1" smtClean="0"/>
              <a:t>Mandis</a:t>
            </a:r>
            <a:r>
              <a:rPr lang="en-IN" dirty="0" smtClean="0"/>
              <a:t>/</a:t>
            </a:r>
            <a:r>
              <a:rPr lang="en-IN" dirty="0" err="1" smtClean="0"/>
              <a:t>Centers</a:t>
            </a:r>
            <a:endParaRPr lang="en-IN" dirty="0"/>
          </a:p>
          <a:p>
            <a:pPr lvl="2"/>
            <a:r>
              <a:rPr lang="en-IN" dirty="0" smtClean="0"/>
              <a:t>Average of Prices at all centres</a:t>
            </a:r>
          </a:p>
          <a:p>
            <a:pPr lvl="1"/>
            <a:r>
              <a:rPr lang="en-IN" dirty="0" smtClean="0"/>
              <a:t>Then </a:t>
            </a:r>
            <a:r>
              <a:rPr lang="en-IN" dirty="0"/>
              <a:t>compare each </a:t>
            </a:r>
            <a:r>
              <a:rPr lang="en-IN" dirty="0" smtClean="0"/>
              <a:t>Centre's </a:t>
            </a:r>
            <a:r>
              <a:rPr lang="en-IN" dirty="0"/>
              <a:t>time series with </a:t>
            </a:r>
            <a:r>
              <a:rPr lang="en-IN" dirty="0" smtClean="0"/>
              <a:t>average one</a:t>
            </a:r>
            <a:r>
              <a:rPr lang="en-IN" dirty="0"/>
              <a:t>, using methods stated in </a:t>
            </a:r>
            <a:r>
              <a:rPr lang="en-IN" dirty="0" smtClean="0"/>
              <a:t>H2</a:t>
            </a:r>
            <a:endParaRPr lang="en-IN" dirty="0"/>
          </a:p>
        </p:txBody>
      </p:sp>
    </p:spTree>
    <p:extLst>
      <p:ext uri="{BB962C8B-B14F-4D97-AF65-F5344CB8AC3E}">
        <p14:creationId xmlns:p14="http://schemas.microsoft.com/office/powerpoint/2010/main" val="1001609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Anomaly Scenarios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0736717"/>
              </p:ext>
            </p:extLst>
          </p:nvPr>
        </p:nvGraphicFramePr>
        <p:xfrm>
          <a:off x="1177833" y="1696267"/>
          <a:ext cx="3733800" cy="2215481"/>
        </p:xfrm>
        <a:graphic>
          <a:graphicData uri="http://schemas.openxmlformats.org/drawingml/2006/table">
            <a:tbl>
              <a:tblPr firstRow="1" bandRow="1">
                <a:tableStyleId>{5C22544A-7EE6-4342-B048-85BDC9FD1C3A}</a:tableStyleId>
              </a:tblPr>
              <a:tblGrid>
                <a:gridCol w="1905726"/>
                <a:gridCol w="547914"/>
                <a:gridCol w="535577"/>
                <a:gridCol w="744583"/>
              </a:tblGrid>
              <a:tr h="764960">
                <a:tc>
                  <a:txBody>
                    <a:bodyPr/>
                    <a:lstStyle/>
                    <a:p>
                      <a:pPr algn="ctr"/>
                      <a:r>
                        <a:rPr lang="en-IN" dirty="0" smtClean="0"/>
                        <a:t>Retail\Wholesale</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A</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A</a:t>
                      </a:r>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2379490"/>
              </p:ext>
            </p:extLst>
          </p:nvPr>
        </p:nvGraphicFramePr>
        <p:xfrm>
          <a:off x="6320246" y="1690688"/>
          <a:ext cx="3733800" cy="2215481"/>
        </p:xfrm>
        <a:graphic>
          <a:graphicData uri="http://schemas.openxmlformats.org/drawingml/2006/table">
            <a:tbl>
              <a:tblPr firstRow="1" bandRow="1">
                <a:tableStyleId>{5C22544A-7EE6-4342-B048-85BDC9FD1C3A}</a:tableStyleId>
              </a:tblPr>
              <a:tblGrid>
                <a:gridCol w="1905726"/>
                <a:gridCol w="547914"/>
                <a:gridCol w="535577"/>
                <a:gridCol w="744583"/>
              </a:tblGrid>
              <a:tr h="764960">
                <a:tc>
                  <a:txBody>
                    <a:bodyPr/>
                    <a:lstStyle/>
                    <a:p>
                      <a:pPr algn="ctr"/>
                      <a:r>
                        <a:rPr lang="en-IN" dirty="0" smtClean="0"/>
                        <a:t>Wholesale\Arrival</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600684925"/>
              </p:ext>
            </p:extLst>
          </p:nvPr>
        </p:nvGraphicFramePr>
        <p:xfrm>
          <a:off x="6355626" y="4424807"/>
          <a:ext cx="3733800" cy="2215481"/>
        </p:xfrm>
        <a:graphic>
          <a:graphicData uri="http://schemas.openxmlformats.org/drawingml/2006/table">
            <a:tbl>
              <a:tblPr firstRow="1" bandRow="1">
                <a:tableStyleId>{5C22544A-7EE6-4342-B048-85BDC9FD1C3A}</a:tableStyleId>
              </a:tblPr>
              <a:tblGrid>
                <a:gridCol w="1905726"/>
                <a:gridCol w="547914"/>
                <a:gridCol w="535577"/>
                <a:gridCol w="744583"/>
              </a:tblGrid>
              <a:tr h="764960">
                <a:tc>
                  <a:txBody>
                    <a:bodyPr/>
                    <a:lstStyle/>
                    <a:p>
                      <a:pPr algn="ctr"/>
                      <a:r>
                        <a:rPr lang="en-IN" dirty="0" smtClean="0"/>
                        <a:t>Retail\Average-Retail</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A</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rgbClr val="FF0000"/>
                          </a:solidFill>
                        </a:rPr>
                        <a:t>A</a:t>
                      </a:r>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746597124"/>
              </p:ext>
            </p:extLst>
          </p:nvPr>
        </p:nvGraphicFramePr>
        <p:xfrm>
          <a:off x="1169126" y="4429533"/>
          <a:ext cx="3733800" cy="2215481"/>
        </p:xfrm>
        <a:graphic>
          <a:graphicData uri="http://schemas.openxmlformats.org/drawingml/2006/table">
            <a:tbl>
              <a:tblPr firstRow="1" bandRow="1">
                <a:tableStyleId>{5C22544A-7EE6-4342-B048-85BDC9FD1C3A}</a:tableStyleId>
              </a:tblPr>
              <a:tblGrid>
                <a:gridCol w="1905726"/>
                <a:gridCol w="547914"/>
                <a:gridCol w="535577"/>
                <a:gridCol w="744583"/>
              </a:tblGrid>
              <a:tr h="764960">
                <a:tc>
                  <a:txBody>
                    <a:bodyPr/>
                    <a:lstStyle/>
                    <a:p>
                      <a:pPr algn="ctr"/>
                      <a:r>
                        <a:rPr lang="en-IN" dirty="0" smtClean="0"/>
                        <a:t>Retail\Arrival</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solidFill>
                            <a:srgbClr val="FF0000"/>
                          </a:solidFill>
                        </a:rPr>
                        <a:t>A</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483507">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spTree>
    <p:extLst>
      <p:ext uri="{BB962C8B-B14F-4D97-AF65-F5344CB8AC3E}">
        <p14:creationId xmlns:p14="http://schemas.microsoft.com/office/powerpoint/2010/main" val="749446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1306</Words>
  <Application>Microsoft Office PowerPoint</Application>
  <PresentationFormat>Widescreen</PresentationFormat>
  <Paragraphs>393</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TIME SERIES ANALYSIS</vt:lpstr>
      <vt:lpstr>Introduction</vt:lpstr>
      <vt:lpstr>Motivation</vt:lpstr>
      <vt:lpstr>Objective</vt:lpstr>
      <vt:lpstr>Hypothesis for Onion Time Series(1)</vt:lpstr>
      <vt:lpstr>Hypothesis for Onion Time Series(2)</vt:lpstr>
      <vt:lpstr>Hypothesis for Onion Time Series(3)</vt:lpstr>
      <vt:lpstr>Hypothesis for Onion Time Series(4)</vt:lpstr>
      <vt:lpstr>Anomaly Scenarios</vt:lpstr>
      <vt:lpstr>System Design</vt:lpstr>
      <vt:lpstr>Onion Data</vt:lpstr>
      <vt:lpstr>Detailed Results for Mumbai</vt:lpstr>
      <vt:lpstr>Detailed Results for Mumbai</vt:lpstr>
      <vt:lpstr>Detailed Results for Mumbai</vt:lpstr>
      <vt:lpstr>Findings – Matched Anomaly</vt:lpstr>
      <vt:lpstr>Findings – Local Anomaly</vt:lpstr>
      <vt:lpstr>Findings – Reported but Not Matched</vt:lpstr>
      <vt:lpstr>Findings – Articles Missed</vt:lpstr>
      <vt:lpstr>Reasons Stated by News Articles</vt:lpstr>
      <vt:lpstr>Mapping Categories to Our Analysis</vt:lpstr>
      <vt:lpstr>Limitations</vt:lpstr>
      <vt:lpstr>Conclusion</vt:lpstr>
      <vt:lpstr>Future Work</vt:lpstr>
      <vt:lpstr>THANK YOU!!!   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COMMODITY PRICES</dc:title>
  <dc:creator/>
  <cp:lastModifiedBy>Kapil Thakkar</cp:lastModifiedBy>
  <cp:revision>80</cp:revision>
  <dcterms:created xsi:type="dcterms:W3CDTF">2012-07-27T01:16:44Z</dcterms:created>
  <dcterms:modified xsi:type="dcterms:W3CDTF">2016-06-28T13:20:22Z</dcterms:modified>
</cp:coreProperties>
</file>