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75" r:id="rId5"/>
    <p:sldId id="265" r:id="rId6"/>
    <p:sldId id="274" r:id="rId7"/>
    <p:sldId id="285" r:id="rId8"/>
    <p:sldId id="287" r:id="rId9"/>
    <p:sldId id="288" r:id="rId10"/>
    <p:sldId id="290" r:id="rId11"/>
    <p:sldId id="289" r:id="rId12"/>
    <p:sldId id="282" r:id="rId13"/>
    <p:sldId id="284" r:id="rId14"/>
    <p:sldId id="283" r:id="rId15"/>
    <p:sldId id="292" r:id="rId16"/>
    <p:sldId id="269" r:id="rId17"/>
    <p:sldId id="270" r:id="rId18"/>
    <p:sldId id="271" r:id="rId19"/>
    <p:sldId id="293" r:id="rId20"/>
    <p:sldId id="294" r:id="rId21"/>
    <p:sldId id="278" r:id="rId22"/>
    <p:sldId id="291" r:id="rId23"/>
    <p:sldId id="295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Matched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Retail vs Average</c:v>
                </c:pt>
                <c:pt idx="1">
                  <c:v>Retail vs Arrival</c:v>
                </c:pt>
                <c:pt idx="2">
                  <c:v>Retail vs Wholesale</c:v>
                </c:pt>
                <c:pt idx="3">
                  <c:v>Wholesale vs Arrival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51.2</c:v>
                </c:pt>
                <c:pt idx="1">
                  <c:v>47.368421052631575</c:v>
                </c:pt>
                <c:pt idx="2">
                  <c:v>32.5</c:v>
                </c:pt>
                <c:pt idx="3">
                  <c:v>50.602409638554214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52368544"/>
        <c:axId val="-1052368000"/>
      </c:lineChart>
      <c:catAx>
        <c:axId val="-105236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368000"/>
        <c:crosses val="autoZero"/>
        <c:auto val="1"/>
        <c:lblAlgn val="ctr"/>
        <c:lblOffset val="100"/>
        <c:noMultiLvlLbl val="0"/>
      </c:catAx>
      <c:valAx>
        <c:axId val="-105236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236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</a:t>
            </a:r>
            <a:r>
              <a:rPr lang="en-US" dirty="0" smtClean="0"/>
              <a:t>Articles</a:t>
            </a:r>
            <a:r>
              <a:rPr lang="en-US" baseline="0" dirty="0" smtClean="0"/>
              <a:t> with traders nexus/hoarding as reason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Matched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Retail vs Average</c:v>
                </c:pt>
                <c:pt idx="1">
                  <c:v>Retail vs Arrival</c:v>
                </c:pt>
                <c:pt idx="2">
                  <c:v>Retail vs Wholesale</c:v>
                </c:pt>
                <c:pt idx="3">
                  <c:v>Wholesale vs Arrival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24.49</c:v>
                </c:pt>
                <c:pt idx="1">
                  <c:v>27.27</c:v>
                </c:pt>
                <c:pt idx="2">
                  <c:v>26.92</c:v>
                </c:pt>
                <c:pt idx="3">
                  <c:v>24.13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45383856"/>
        <c:axId val="-1045382768"/>
      </c:lineChart>
      <c:catAx>
        <c:axId val="-104538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5382768"/>
        <c:crosses val="autoZero"/>
        <c:auto val="1"/>
        <c:lblAlgn val="ctr"/>
        <c:lblOffset val="100"/>
        <c:noMultiLvlLbl val="0"/>
      </c:catAx>
      <c:valAx>
        <c:axId val="-1045382768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Percentage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538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5725-AFFE-4E56-89F4-AFE2BF45C137}" type="datetimeFigureOut">
              <a:rPr lang="en-US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B825C-74CF-463F-A563-154F86AF803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825C-74CF-463F-A563-154F86AF803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7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 charset="0"/>
              </a:rPr>
              <a:t>TIME SERIES ANALYSIS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3" y="4729921"/>
            <a:ext cx="9144000" cy="16835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Kapil Thakkar &amp; Reshma Kumari</a:t>
            </a:r>
          </a:p>
          <a:p>
            <a:r>
              <a:rPr lang="en-US" dirty="0"/>
              <a:t>Under Guidance of</a:t>
            </a:r>
          </a:p>
          <a:p>
            <a:r>
              <a:rPr lang="en-US" dirty="0"/>
              <a:t>Dr. Aaditeshwar Seth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60" y="1529409"/>
            <a:ext cx="8192881" cy="46682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What System Detects?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 of System for,</a:t>
            </a:r>
          </a:p>
          <a:p>
            <a:r>
              <a:rPr lang="en-IN" dirty="0" smtClean="0"/>
              <a:t>Retail vs Average Retail: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change in retail price at one centre is high as compared to average retail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August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Retail price in Mumbai  increased whereas Delhi did not see much of hike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62703" y="633329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Average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System Detects?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IN" dirty="0"/>
              <a:t>Trend? Seasonality?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These 3 methods do not capture that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We have two more methods for this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 smtClean="0"/>
              <a:t>Graph Based Anomaly Detection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 smtClean="0"/>
              <a:t>Multivariate Anomaly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873030"/>
            <a:ext cx="11414760" cy="2460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387287"/>
            <a:ext cx="11414760" cy="228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Union?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096555" y="843240"/>
            <a:ext cx="543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Mumbai – August 2013, Retail vs Average Retail Analysis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891175" y="2873743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Correlation Based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05177" y="400137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Slope Based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654375" y="633329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Average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Intersection?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22285"/>
              </p:ext>
            </p:extLst>
          </p:nvPr>
        </p:nvGraphicFramePr>
        <p:xfrm>
          <a:off x="838200" y="228215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Union(WC</a:t>
                      </a:r>
                      <a:r>
                        <a:rPr lang="en-IN" baseline="0" dirty="0" smtClean="0"/>
                        <a:t> ,</a:t>
                      </a:r>
                      <a:r>
                        <a:rPr lang="en-IN" dirty="0" smtClean="0"/>
                        <a:t> LR , SB)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Union(GB , MV)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373704"/>
              </p:ext>
            </p:extLst>
          </p:nvPr>
        </p:nvGraphicFramePr>
        <p:xfrm>
          <a:off x="838200" y="4231827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Union(WC</a:t>
                      </a:r>
                      <a:r>
                        <a:rPr lang="en-IN" baseline="0" dirty="0" smtClean="0"/>
                        <a:t> ,</a:t>
                      </a:r>
                      <a:r>
                        <a:rPr lang="en-IN" dirty="0" smtClean="0"/>
                        <a:t> LR , SB)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Union(GB , MV)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January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February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90688"/>
            <a:ext cx="87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for lean months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3603938"/>
            <a:ext cx="87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Results for non-lean months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5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64" y="1568310"/>
            <a:ext cx="11345793" cy="236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4" y="4180780"/>
            <a:ext cx="11345793" cy="2307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Intersection?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07167" y="843240"/>
            <a:ext cx="547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Mumbai – May June 2012, Retail Price vs Arrival Analysis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42578" y="193764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Union(GB , MV)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69988" y="4499900"/>
            <a:ext cx="19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Union(WC , LR , SB)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620290" y="6488668"/>
            <a:ext cx="46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334451603"/>
              </p:ext>
            </p:extLst>
          </p:nvPr>
        </p:nvGraphicFramePr>
        <p:xfrm>
          <a:off x="6362162" y="1790163"/>
          <a:ext cx="4991638" cy="294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Results for Mumbai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2578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Anomalies</a:t>
                      </a:r>
                    </a:p>
                    <a:p>
                      <a:pPr algn="ctr"/>
                      <a:r>
                        <a:rPr lang="en-IN" dirty="0" smtClean="0"/>
                        <a:t>Reported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Anomalies </a:t>
                      </a:r>
                    </a:p>
                    <a:p>
                      <a:pPr algn="ctr"/>
                      <a:r>
                        <a:rPr lang="en-IN" dirty="0" smtClean="0"/>
                        <a:t>Matched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vs Average Retail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vs Wholesale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</a:t>
                      </a:r>
                      <a:r>
                        <a:rPr lang="en-IN" baseline="0" dirty="0" smtClean="0"/>
                        <a:t>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5370490"/>
            <a:ext cx="7342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anomalies reported for Retail vs Average =&gt; Centres move in tandem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Retail vs Wholesale =&gt; Retail moves in sync with wholesale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System performs better </a:t>
            </a:r>
            <a:r>
              <a:rPr lang="en-IN" smtClean="0"/>
              <a:t>with arrival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339840" y="2392680"/>
            <a:ext cx="411480" cy="4030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8" y="231820"/>
            <a:ext cx="10515600" cy="1325563"/>
          </a:xfrm>
        </p:spPr>
        <p:txBody>
          <a:bodyPr/>
          <a:lstStyle/>
          <a:p>
            <a:r>
              <a:rPr lang="en-IN" dirty="0" smtClean="0"/>
              <a:t>Detailed </a:t>
            </a:r>
            <a:r>
              <a:rPr lang="en-IN" dirty="0"/>
              <a:t>R</a:t>
            </a:r>
            <a:r>
              <a:rPr lang="en-IN" dirty="0" smtClean="0"/>
              <a:t>esults for Mumbai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472725"/>
              </p:ext>
            </p:extLst>
          </p:nvPr>
        </p:nvGraphicFramePr>
        <p:xfrm>
          <a:off x="838200" y="1825625"/>
          <a:ext cx="52578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Articles </a:t>
                      </a:r>
                    </a:p>
                    <a:p>
                      <a:pPr algn="ctr"/>
                      <a:r>
                        <a:rPr lang="en-IN" dirty="0" smtClean="0"/>
                        <a:t>Not</a:t>
                      </a:r>
                    </a:p>
                    <a:p>
                      <a:pPr algn="ctr"/>
                      <a:r>
                        <a:rPr lang="en-IN" dirty="0" smtClean="0"/>
                        <a:t>Matched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Articles not matched</a:t>
                      </a:r>
                      <a:r>
                        <a:rPr lang="en-IN" baseline="0" dirty="0" smtClean="0"/>
                        <a:t> which stated traders’ nexus as reason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vs Average Retail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 vs Wholesale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</a:t>
                      </a:r>
                      <a:r>
                        <a:rPr lang="en-IN" baseline="0" dirty="0" smtClean="0"/>
                        <a:t> vs 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94223534"/>
              </p:ext>
            </p:extLst>
          </p:nvPr>
        </p:nvGraphicFramePr>
        <p:xfrm>
          <a:off x="6362162" y="1790162"/>
          <a:ext cx="5829838" cy="349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6659880" y="3505200"/>
            <a:ext cx="350520" cy="32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07720" y="5629570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Nearly 75% of the articles with traders nexus as reason were captured by syste</a:t>
            </a:r>
            <a:r>
              <a:rPr lang="en-IN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116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79" y="-143887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Matched Anomaly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4508" y="763788"/>
            <a:ext cx="10433954" cy="355981"/>
          </a:xfrm>
        </p:spPr>
        <p:txBody>
          <a:bodyPr>
            <a:normAutofit fontScale="92500" lnSpcReduction="20000"/>
          </a:bodyPr>
          <a:lstStyle/>
          <a:p>
            <a:r>
              <a:rPr lang="en-IN" b="0" dirty="0" smtClean="0"/>
              <a:t>Delhi- </a:t>
            </a:r>
            <a:r>
              <a:rPr lang="en-IN" b="0" dirty="0"/>
              <a:t>29-Jun-2014 to 06-July-2014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1348" y="1198934"/>
            <a:ext cx="8380412" cy="4990729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29336" y="4917617"/>
            <a:ext cx="5104436" cy="831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36" y="1572201"/>
            <a:ext cx="5104436" cy="3328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9838" y="6386229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1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98" y="-182693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Local Anomaly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180" y="853477"/>
            <a:ext cx="10515600" cy="413855"/>
          </a:xfrm>
        </p:spPr>
        <p:txBody>
          <a:bodyPr>
            <a:normAutofit/>
          </a:bodyPr>
          <a:lstStyle/>
          <a:p>
            <a:r>
              <a:rPr lang="en-IN" sz="2200" b="0" dirty="0"/>
              <a:t>Delhi- 07-Jan-2013 to 08-Jan-2013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8595" y="1267332"/>
            <a:ext cx="8032770" cy="5029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40" y="1463988"/>
            <a:ext cx="4653022" cy="4475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3110" y="6314243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4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Findings – Reported but Not Matched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340" y="1870881"/>
            <a:ext cx="7883319" cy="4351338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019378" y="1351611"/>
            <a:ext cx="10515600" cy="4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Mumbai – 07-Nov-2010 to 01-Dec-2010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4515" y="6327634"/>
            <a:ext cx="37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Retail Price vs Arrival Result by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7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Analysis of time series can reveal </a:t>
            </a:r>
            <a:r>
              <a:rPr lang="en-IN" dirty="0" smtClean="0"/>
              <a:t>different events/incidents </a:t>
            </a:r>
            <a:r>
              <a:rPr lang="en-IN" dirty="0"/>
              <a:t>which may be </a:t>
            </a:r>
            <a:r>
              <a:rPr lang="en-IN" dirty="0" smtClean="0"/>
              <a:t>useful</a:t>
            </a:r>
          </a:p>
          <a:p>
            <a:r>
              <a:rPr lang="en-US" dirty="0" smtClean="0">
                <a:latin typeface="Calibri" charset="0"/>
              </a:rPr>
              <a:t>Supply </a:t>
            </a:r>
            <a:r>
              <a:rPr lang="en-US" dirty="0">
                <a:latin typeface="Calibri" charset="0"/>
              </a:rPr>
              <a:t>demand imbalance, natural calamities etc. may not always be the reason behind the rise in the price of a </a:t>
            </a:r>
            <a:r>
              <a:rPr lang="en-US" dirty="0" smtClean="0">
                <a:latin typeface="Calibri" charset="0"/>
              </a:rPr>
              <a:t>commodity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It may be a consequence of artificial supply deficit planned intelligently by traders’ Nexus for profiteering through manipulation of supply of commodity and hence indirectly controlling their </a:t>
            </a:r>
            <a:r>
              <a:rPr lang="en-US" dirty="0" smtClean="0">
                <a:latin typeface="Calibri" charset="0"/>
              </a:rPr>
              <a:t>prices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Our attempt is to locate such hikes in prices which seem suspicious (we call them anomalies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95" y="1882107"/>
            <a:ext cx="7867410" cy="435133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838200" y="1307337"/>
            <a:ext cx="10515600" cy="4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Mumbai –11-Jun-2014 to 17-July-2014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267821"/>
            <a:ext cx="10515600" cy="1325563"/>
          </a:xfrm>
        </p:spPr>
        <p:txBody>
          <a:bodyPr/>
          <a:lstStyle/>
          <a:p>
            <a:r>
              <a:rPr lang="en-IN" dirty="0" smtClean="0"/>
              <a:t>Findings – Articles Missed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82605" y="6394360"/>
            <a:ext cx="37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Retail Price vs Arrival Result by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articles with traders’ nexus are still not reported by system</a:t>
            </a:r>
          </a:p>
          <a:p>
            <a:r>
              <a:rPr lang="en-IN" dirty="0" smtClean="0"/>
              <a:t>Result dependent on configuration of library functions</a:t>
            </a:r>
          </a:p>
          <a:p>
            <a:pPr lvl="1"/>
            <a:r>
              <a:rPr lang="en-IN" dirty="0" smtClean="0"/>
              <a:t>Window </a:t>
            </a:r>
            <a:r>
              <a:rPr lang="en-IN" dirty="0" smtClean="0"/>
              <a:t>Size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0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63" y="1690688"/>
            <a:ext cx="475528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352" y="1832356"/>
            <a:ext cx="6386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 - Result with 15 as Correlation </a:t>
            </a:r>
            <a:r>
              <a:rPr lang="en-IN" dirty="0" smtClean="0"/>
              <a:t>and </a:t>
            </a:r>
            <a:r>
              <a:rPr lang="en-IN" dirty="0"/>
              <a:t>7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B - Result with 10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 - Result with 20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 - Result with 7 as Correlation </a:t>
            </a:r>
            <a:r>
              <a:rPr lang="en-IN" dirty="0" smtClean="0"/>
              <a:t>and </a:t>
            </a:r>
            <a:r>
              <a:rPr lang="en-IN" dirty="0"/>
              <a:t>4 as Slope Based Window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323057" y="3709116"/>
            <a:ext cx="2582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1-Retail </a:t>
            </a:r>
            <a:r>
              <a:rPr lang="en-IN" dirty="0"/>
              <a:t>vs Average </a:t>
            </a:r>
            <a:r>
              <a:rPr lang="en-IN" dirty="0" smtClean="0"/>
              <a:t>Retail </a:t>
            </a:r>
          </a:p>
          <a:p>
            <a:r>
              <a:rPr lang="en-IN" dirty="0" smtClean="0"/>
              <a:t>2-Retail </a:t>
            </a:r>
            <a:r>
              <a:rPr lang="en-IN" dirty="0"/>
              <a:t>vs </a:t>
            </a:r>
            <a:r>
              <a:rPr lang="en-IN" dirty="0" smtClean="0"/>
              <a:t>Arrival</a:t>
            </a:r>
          </a:p>
          <a:p>
            <a:r>
              <a:rPr lang="en-IN" dirty="0" smtClean="0"/>
              <a:t>3-Retail </a:t>
            </a:r>
            <a:r>
              <a:rPr lang="en-IN" dirty="0"/>
              <a:t>vs </a:t>
            </a:r>
            <a:r>
              <a:rPr lang="en-IN" dirty="0" smtClean="0"/>
              <a:t>Wholesale</a:t>
            </a:r>
            <a:endParaRPr lang="en-IN" dirty="0"/>
          </a:p>
          <a:p>
            <a:r>
              <a:rPr lang="en-IN" dirty="0"/>
              <a:t>4-Wholesale vs Arrival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66063" y="6195575"/>
            <a:ext cx="519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Percentage of Anomalies Matched with News 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9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articles with traders’ nexus are still not reported by system</a:t>
            </a:r>
          </a:p>
          <a:p>
            <a:r>
              <a:rPr lang="en-IN" dirty="0" smtClean="0"/>
              <a:t>Result dependent on configuration of library functions</a:t>
            </a:r>
          </a:p>
          <a:p>
            <a:pPr lvl="1"/>
            <a:r>
              <a:rPr lang="en-IN" dirty="0" smtClean="0"/>
              <a:t>Window Size</a:t>
            </a:r>
          </a:p>
          <a:p>
            <a:pPr lvl="1"/>
            <a:r>
              <a:rPr lang="en-IN" dirty="0" smtClean="0"/>
              <a:t>Threshold Value</a:t>
            </a:r>
          </a:p>
          <a:p>
            <a:pPr lvl="1"/>
            <a:r>
              <a:rPr lang="en-IN" dirty="0" smtClean="0"/>
              <a:t>Number of anomalies to be reported</a:t>
            </a:r>
          </a:p>
          <a:p>
            <a:r>
              <a:rPr lang="en-IN" dirty="0" smtClean="0"/>
              <a:t>Manual analysis of news articles is required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952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series analysis can bring more insights to data</a:t>
            </a:r>
          </a:p>
          <a:p>
            <a:r>
              <a:rPr lang="en-IN" dirty="0" smtClean="0"/>
              <a:t>In the case of onion, abnormal behaviour can help to detect important events or incidents like hoarding</a:t>
            </a:r>
          </a:p>
          <a:p>
            <a:r>
              <a:rPr lang="en-IN" dirty="0" smtClean="0"/>
              <a:t>Most of the results were justified using news articles</a:t>
            </a:r>
          </a:p>
          <a:p>
            <a:r>
              <a:rPr lang="en-IN" dirty="0" smtClean="0"/>
              <a:t>Library developed is generic, so can be applied to any time-series which have some sort of dependency on each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6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 methods can be added to refine results like Spike Detection</a:t>
            </a:r>
          </a:p>
          <a:p>
            <a:r>
              <a:rPr lang="en-IN" dirty="0" smtClean="0"/>
              <a:t>New techniques to define default threshold values can be used</a:t>
            </a:r>
          </a:p>
          <a:p>
            <a:r>
              <a:rPr lang="en-IN" dirty="0" smtClean="0"/>
              <a:t>Local anomalies to centre can be justified by local news sources</a:t>
            </a:r>
          </a:p>
          <a:p>
            <a:r>
              <a:rPr lang="en-IN" dirty="0" smtClean="0"/>
              <a:t>Can be extended further to locate anomalies in Supply 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9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6577" y="27556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THANK YOU!!!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7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develop a library which detect anomalies in multiple time series of a system</a:t>
            </a:r>
          </a:p>
          <a:p>
            <a:r>
              <a:rPr lang="en-IN" dirty="0" smtClean="0"/>
              <a:t>Try to justify the reported anomalies with news 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Anomaly Scenarios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779867"/>
              </p:ext>
            </p:extLst>
          </p:nvPr>
        </p:nvGraphicFramePr>
        <p:xfrm>
          <a:off x="994953" y="4332787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Retail\Wholesale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114052"/>
              </p:ext>
            </p:extLst>
          </p:nvPr>
        </p:nvGraphicFramePr>
        <p:xfrm>
          <a:off x="1001486" y="1690688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Wholesale\Arrival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161370"/>
              </p:ext>
            </p:extLst>
          </p:nvPr>
        </p:nvGraphicFramePr>
        <p:xfrm>
          <a:off x="6355626" y="4348607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Retail\Other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Retail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329490"/>
              </p:ext>
            </p:extLst>
          </p:nvPr>
        </p:nvGraphicFramePr>
        <p:xfrm>
          <a:off x="6411686" y="1690688"/>
          <a:ext cx="3733800" cy="221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547914"/>
                <a:gridCol w="535577"/>
                <a:gridCol w="744583"/>
              </a:tblGrid>
              <a:tr h="7649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Retail\Arrival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↑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0680" y="5013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88642"/>
            <a:ext cx="10133317" cy="5969358"/>
          </a:xfrm>
        </p:spPr>
      </p:pic>
    </p:spTree>
    <p:extLst>
      <p:ext uri="{BB962C8B-B14F-4D97-AF65-F5344CB8AC3E}">
        <p14:creationId xmlns:p14="http://schemas.microsoft.com/office/powerpoint/2010/main" val="24020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Onion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Daily wholesale price of onion for 1514 </a:t>
            </a:r>
            <a:r>
              <a:rPr lang="en-IN" dirty="0" smtClean="0"/>
              <a:t>mandis</a:t>
            </a:r>
          </a:p>
          <a:p>
            <a:r>
              <a:rPr lang="en-IN" dirty="0"/>
              <a:t>Daily arrival of onion information for 1514 </a:t>
            </a:r>
            <a:r>
              <a:rPr lang="en-IN" dirty="0" smtClean="0"/>
              <a:t>mandis</a:t>
            </a:r>
            <a:endParaRPr lang="en-IN" dirty="0"/>
          </a:p>
          <a:p>
            <a:r>
              <a:rPr lang="en-IN" dirty="0"/>
              <a:t>Daily retail price of onion for 76 </a:t>
            </a:r>
            <a:r>
              <a:rPr lang="en-IN" dirty="0" smtClean="0"/>
              <a:t>centres</a:t>
            </a:r>
          </a:p>
          <a:p>
            <a:pPr lvl="1"/>
            <a:r>
              <a:rPr lang="en-IN" dirty="0"/>
              <a:t>Longitude and latitude of mandis and </a:t>
            </a:r>
            <a:r>
              <a:rPr lang="en-IN" dirty="0" smtClean="0"/>
              <a:t>centres</a:t>
            </a:r>
          </a:p>
          <a:p>
            <a:pPr lvl="1"/>
            <a:r>
              <a:rPr lang="en-IN" dirty="0"/>
              <a:t>Crawlers were written to collect the data from these date-wise for </a:t>
            </a:r>
            <a:r>
              <a:rPr lang="en-IN" dirty="0" smtClean="0"/>
              <a:t>the period </a:t>
            </a:r>
            <a:r>
              <a:rPr lang="en-IN" dirty="0"/>
              <a:t>of approximately 9.5 years, starting from 1st January 2006 to 6th </a:t>
            </a:r>
            <a:r>
              <a:rPr lang="en-IN" dirty="0" smtClean="0"/>
              <a:t>July 2015</a:t>
            </a:r>
            <a:r>
              <a:rPr lang="en-IN" dirty="0"/>
              <a:t>.</a:t>
            </a:r>
          </a:p>
          <a:p>
            <a:r>
              <a:rPr lang="en-IN" dirty="0"/>
              <a:t>Dates and location for hoarding reports from news </a:t>
            </a:r>
            <a:r>
              <a:rPr lang="en-IN" dirty="0" smtClean="0"/>
              <a:t>articles</a:t>
            </a:r>
          </a:p>
          <a:p>
            <a:pPr lvl="1"/>
            <a:r>
              <a:rPr lang="en-IN" dirty="0" smtClean="0"/>
              <a:t>Total 453 news articles were collected, 267 articles were relevant after studying manually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6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21" y="1468192"/>
            <a:ext cx="8578413" cy="47731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7938" y="1893194"/>
            <a:ext cx="2640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Correlation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series go out of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November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Retail continued to show increase despite decrease in arrival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Arrival in tons , Blue- Retail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Slope Based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change in one series is high with respect to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December 2010 – January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rate at which retail prices raised was not seen in case of wholesale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Wholesale Price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6" y="1409097"/>
            <a:ext cx="8267165" cy="475806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12146" y="1803042"/>
            <a:ext cx="1944710" cy="3374265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System </a:t>
            </a:r>
            <a:r>
              <a:rPr lang="en-IN" dirty="0"/>
              <a:t>D</a:t>
            </a:r>
            <a:r>
              <a:rPr lang="en-IN" dirty="0" smtClean="0"/>
              <a:t>etects?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37938" y="1893194"/>
            <a:ext cx="2640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 Regression Method-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Captures when real value is too high than expected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Example- Mumbai for month of June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Increase in Retail prices were large compared to the wholesale prices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61950" y="6256024"/>
            <a:ext cx="408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Green- Retail Price, Blue- Wholesale Price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1" y="1455312"/>
            <a:ext cx="8292036" cy="47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1023</Words>
  <Application>Microsoft Office PowerPoint</Application>
  <PresentationFormat>Widescreen</PresentationFormat>
  <Paragraphs>237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TIME SERIES ANALYSIS</vt:lpstr>
      <vt:lpstr>Motivation</vt:lpstr>
      <vt:lpstr>Objective</vt:lpstr>
      <vt:lpstr>Anomaly Scenarios</vt:lpstr>
      <vt:lpstr>System Design</vt:lpstr>
      <vt:lpstr>Onion Data</vt:lpstr>
      <vt:lpstr>What System Detects?</vt:lpstr>
      <vt:lpstr>What System Detects?</vt:lpstr>
      <vt:lpstr>What System Detects?</vt:lpstr>
      <vt:lpstr> </vt:lpstr>
      <vt:lpstr>What System Detects?</vt:lpstr>
      <vt:lpstr>Why Union?</vt:lpstr>
      <vt:lpstr>Why Intersection?</vt:lpstr>
      <vt:lpstr>Why Intersection?</vt:lpstr>
      <vt:lpstr>Detailed Results for Mumbai</vt:lpstr>
      <vt:lpstr>Detailed Results for Mumbai</vt:lpstr>
      <vt:lpstr>Findings – Matched Anomaly</vt:lpstr>
      <vt:lpstr>Findings – Local Anomaly</vt:lpstr>
      <vt:lpstr>Findings – Reported but Not Matched</vt:lpstr>
      <vt:lpstr>Findings – Articles Missed</vt:lpstr>
      <vt:lpstr>Limitations</vt:lpstr>
      <vt:lpstr>Limitations</vt:lpstr>
      <vt:lpstr>Limitations</vt:lpstr>
      <vt:lpstr>Conclusion</vt:lpstr>
      <vt:lpstr>Future Work</vt:lpstr>
      <vt:lpstr>THANK YOU!!!  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COMMODITY PRICES</dc:title>
  <dc:creator/>
  <cp:lastModifiedBy>Kapil Thakkar</cp:lastModifiedBy>
  <cp:revision>152</cp:revision>
  <dcterms:created xsi:type="dcterms:W3CDTF">2012-07-27T01:16:44Z</dcterms:created>
  <dcterms:modified xsi:type="dcterms:W3CDTF">2016-06-28T17:33:21Z</dcterms:modified>
</cp:coreProperties>
</file>