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4"/>
  </p:notesMasterIdLst>
  <p:sldIdLst>
    <p:sldId id="256" r:id="rId5"/>
    <p:sldId id="257" r:id="rId6"/>
    <p:sldId id="258" r:id="rId7"/>
    <p:sldId id="260" r:id="rId8"/>
    <p:sldId id="261" r:id="rId9"/>
    <p:sldId id="262" r:id="rId10"/>
    <p:sldId id="263" r:id="rId11"/>
    <p:sldId id="25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211"/>
    <a:srgbClr val="4FC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p:scale>
          <a:sx n="130" d="100"/>
          <a:sy n="130" d="100"/>
        </p:scale>
        <p:origin x="504"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DC425-A518-4874-B08E-37BEB4230813}" type="datetimeFigureOut">
              <a:rPr lang="en-US"/>
              <a:t>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F0474-5FC2-478A-BAF3-D08610BD107F}" type="slidenum">
              <a:rPr lang="en-US"/>
              <a:t>‹#›</a:t>
            </a:fld>
            <a:endParaRPr lang="en-US"/>
          </a:p>
        </p:txBody>
      </p:sp>
    </p:spTree>
    <p:extLst>
      <p:ext uri="{BB962C8B-B14F-4D97-AF65-F5344CB8AC3E}">
        <p14:creationId xmlns:p14="http://schemas.microsoft.com/office/powerpoint/2010/main" val="64416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FF0474-5FC2-478A-BAF3-D08610BD107F}" type="slidenum">
              <a:rPr lang="en-US"/>
              <a:t>1</a:t>
            </a:fld>
            <a:endParaRPr lang="en-US"/>
          </a:p>
        </p:txBody>
      </p:sp>
    </p:spTree>
    <p:extLst>
      <p:ext uri="{BB962C8B-B14F-4D97-AF65-F5344CB8AC3E}">
        <p14:creationId xmlns:p14="http://schemas.microsoft.com/office/powerpoint/2010/main" val="4259218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963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21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3608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4651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67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3557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3395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7266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791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4552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1801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294886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1427" y="398761"/>
            <a:ext cx="8782276" cy="1153827"/>
          </a:xfrm>
        </p:spPr>
        <p:txBody>
          <a:bodyPr>
            <a:normAutofit fontScale="90000"/>
            <a:scene3d>
              <a:camera prst="orthographicFront"/>
              <a:lightRig rig="chilly" dir="t"/>
            </a:scene3d>
            <a:sp3d prstMaterial="metal">
              <a:bevelT w="82550" h="38100" prst="coolSlant"/>
            </a:sp3d>
          </a:bodyPr>
          <a:lstStyle/>
          <a:p>
            <a:r>
              <a:rPr lang="en-US" sz="4000" b="1" i="1" u="sng" dirty="0">
                <a:solidFill>
                  <a:schemeClr val="bg1"/>
                </a:solidFill>
                <a:latin typeface="SimHei"/>
                <a:ea typeface="SimHei"/>
                <a:cs typeface="JasmineUPC"/>
              </a:rPr>
              <a:t>To </a:t>
            </a:r>
            <a:r>
              <a:rPr lang="en-US" sz="4000" b="1" i="1" u="sng" dirty="0">
                <a:solidFill>
                  <a:srgbClr val="4FC2F6"/>
                </a:solidFill>
                <a:latin typeface="SimHei"/>
                <a:ea typeface="SimHei"/>
                <a:cs typeface="JasmineUPC"/>
              </a:rPr>
              <a:t>Discover</a:t>
            </a:r>
            <a:r>
              <a:rPr lang="en-US" sz="4000" b="1" i="1" u="sng" dirty="0">
                <a:solidFill>
                  <a:schemeClr val="bg1"/>
                </a:solidFill>
                <a:latin typeface="SimHei"/>
                <a:ea typeface="SimHei"/>
                <a:cs typeface="JasmineUPC"/>
              </a:rPr>
              <a:t> or </a:t>
            </a:r>
            <a:r>
              <a:rPr lang="en-US" sz="4000" b="1" i="1" u="sng" dirty="0">
                <a:solidFill>
                  <a:srgbClr val="F89211"/>
                </a:solidFill>
                <a:latin typeface="SimHei"/>
                <a:ea typeface="SimHei"/>
                <a:cs typeface="JasmineUPC"/>
              </a:rPr>
              <a:t>Create</a:t>
            </a:r>
            <a:r>
              <a:rPr lang="en-US" sz="4000" b="1" i="1" u="sng" dirty="0">
                <a:solidFill>
                  <a:schemeClr val="bg1"/>
                </a:solidFill>
                <a:latin typeface="SimHei"/>
                <a:ea typeface="SimHei"/>
                <a:cs typeface="JasmineUPC"/>
              </a:rPr>
              <a:t>, </a:t>
            </a:r>
            <a:br>
              <a:rPr lang="en-US" sz="4000" b="1" i="1" u="sng" dirty="0">
                <a:solidFill>
                  <a:schemeClr val="bg1"/>
                </a:solidFill>
                <a:latin typeface="SimHei"/>
                <a:ea typeface="SimHei"/>
                <a:cs typeface="JasmineUPC"/>
              </a:rPr>
            </a:br>
            <a:r>
              <a:rPr lang="en-US" sz="4000" b="1" i="1" u="sng" dirty="0" smtClean="0">
                <a:solidFill>
                  <a:srgbClr val="F89211"/>
                </a:solidFill>
                <a:latin typeface="SimHei"/>
                <a:ea typeface="SimHei"/>
                <a:cs typeface="JasmineUPC"/>
              </a:rPr>
              <a:t>Software Engineering </a:t>
            </a:r>
            <a:r>
              <a:rPr lang="en-US" sz="4000" b="1" i="1" u="sng" dirty="0" smtClean="0">
                <a:solidFill>
                  <a:schemeClr val="bg1"/>
                </a:solidFill>
                <a:latin typeface="SimHei"/>
                <a:ea typeface="SimHei"/>
                <a:cs typeface="JasmineUPC"/>
              </a:rPr>
              <a:t>vs. </a:t>
            </a:r>
            <a:r>
              <a:rPr lang="en-US" sz="4000" b="1" i="1" u="sng" dirty="0" smtClean="0">
                <a:solidFill>
                  <a:srgbClr val="4FC2F6"/>
                </a:solidFill>
                <a:latin typeface="SimHei"/>
                <a:ea typeface="SimHei"/>
                <a:cs typeface="JasmineUPC"/>
              </a:rPr>
              <a:t>Computer Science</a:t>
            </a:r>
            <a:endParaRPr lang="en-US" sz="4000" b="1" i="1" u="sng" dirty="0">
              <a:solidFill>
                <a:srgbClr val="4FC2F6"/>
              </a:solidFill>
              <a:latin typeface="SimHei"/>
              <a:ea typeface="SimHei"/>
              <a:cs typeface="JasmineUPC"/>
            </a:endParaRPr>
          </a:p>
        </p:txBody>
      </p:sp>
      <p:sp>
        <p:nvSpPr>
          <p:cNvPr id="3" name="Subtitle 2"/>
          <p:cNvSpPr>
            <a:spLocks noGrp="1"/>
          </p:cNvSpPr>
          <p:nvPr>
            <p:ph type="subTitle" idx="1"/>
          </p:nvPr>
        </p:nvSpPr>
        <p:spPr>
          <a:xfrm>
            <a:off x="1519416" y="1614141"/>
            <a:ext cx="8962953" cy="3593584"/>
          </a:xfrm>
          <a:scene3d>
            <a:camera prst="orthographicFront"/>
            <a:lightRig rig="chilly" dir="t"/>
          </a:scene3d>
          <a:sp3d>
            <a:bevelT prst="slope"/>
          </a:sp3d>
        </p:spPr>
        <p:txBody>
          <a:bodyPr>
            <a:sp3d extrusionH="57150">
              <a:bevelT w="82550" h="38100" prst="coolSlant"/>
              <a:bevelB w="38100" h="38100" prst="relaxedInset"/>
            </a:sp3d>
          </a:bodyPr>
          <a:lstStyle/>
          <a:p>
            <a:r>
              <a:rPr lang="en-US" b="1" i="1" dirty="0">
                <a:solidFill>
                  <a:schemeClr val="bg1"/>
                </a:solidFill>
                <a:latin typeface="Century Gothic"/>
              </a:rPr>
              <a:t>ERWC Module 7 Multi-Genre Portfolio Presentation</a:t>
            </a:r>
          </a:p>
          <a:p>
            <a:endParaRPr lang="en-US" b="1" i="1" dirty="0">
              <a:solidFill>
                <a:schemeClr val="bg1"/>
              </a:solidFill>
              <a:latin typeface="Century Gothic"/>
            </a:endParaRPr>
          </a:p>
          <a:p>
            <a:r>
              <a:rPr lang="en-US" b="1" i="1" dirty="0">
                <a:solidFill>
                  <a:schemeClr val="bg1"/>
                </a:solidFill>
                <a:latin typeface="Century Gothic"/>
              </a:rPr>
              <a:t>Presented by:</a:t>
            </a:r>
          </a:p>
          <a:p>
            <a:r>
              <a:rPr lang="en-US" b="1" i="1" dirty="0">
                <a:solidFill>
                  <a:schemeClr val="bg1"/>
                </a:solidFill>
                <a:latin typeface="Century Gothic"/>
              </a:rPr>
              <a:t>DeAndre Baldwin</a:t>
            </a:r>
          </a:p>
        </p:txBody>
      </p:sp>
    </p:spTree>
    <p:extLst>
      <p:ext uri="{BB962C8B-B14F-4D97-AF65-F5344CB8AC3E}">
        <p14:creationId xmlns:p14="http://schemas.microsoft.com/office/powerpoint/2010/main" val="41570825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182879"/>
            <a:ext cx="10515600" cy="2464067"/>
          </a:xfrm>
          <a:scene3d>
            <a:camera prst="perspectiveContrastingRightFacing">
              <a:rot lat="475185" lon="20475998" rev="457823"/>
            </a:camera>
            <a:lightRig rig="sunset" dir="t"/>
          </a:scene3d>
          <a:sp3d prstMaterial="metal">
            <a:bevelT prst="slope"/>
          </a:sp3d>
        </p:spPr>
        <p:txBody>
          <a:bodyPr>
            <a:normAutofit/>
            <a:sp3d extrusionH="57150" prstMaterial="flat">
              <a:bevelT w="57150" h="38100" prst="artDeco"/>
            </a:sp3d>
          </a:bodyPr>
          <a:lstStyle/>
          <a:p>
            <a:pPr algn="ctr"/>
            <a:r>
              <a:rPr lang="en-US" sz="3200" b="1" i="1" u="sng" dirty="0" smtClean="0">
                <a:solidFill>
                  <a:schemeClr val="bg1"/>
                </a:solidFill>
                <a:latin typeface="SimHei" panose="02010609060101010101" pitchFamily="49" charset="-122"/>
                <a:ea typeface="SimHei" panose="02010609060101010101" pitchFamily="49" charset="-122"/>
              </a:rPr>
              <a:t>I’m confused on the difference between being a computer scientist or software engineer, which field is the best for me?</a:t>
            </a:r>
            <a:endParaRPr lang="en-US" sz="3200" b="1" i="1" u="sng" dirty="0">
              <a:solidFill>
                <a:schemeClr val="bg1"/>
              </a:solidFill>
              <a:latin typeface="SimHei" panose="02010609060101010101" pitchFamily="49" charset="-122"/>
              <a:ea typeface="SimHei" panose="02010609060101010101" pitchFamily="49" charset="-122"/>
            </a:endParaRPr>
          </a:p>
        </p:txBody>
      </p:sp>
      <p:sp>
        <p:nvSpPr>
          <p:cNvPr id="3" name="Content Placeholder 2"/>
          <p:cNvSpPr>
            <a:spLocks noGrp="1"/>
          </p:cNvSpPr>
          <p:nvPr>
            <p:ph idx="1"/>
          </p:nvPr>
        </p:nvSpPr>
        <p:spPr>
          <a:xfrm>
            <a:off x="3905106" y="2234435"/>
            <a:ext cx="5534526" cy="3238215"/>
          </a:xfrm>
          <a:noFill/>
          <a:effectLst>
            <a:glow>
              <a:schemeClr val="accent3">
                <a:satMod val="175000"/>
                <a:alpha val="40000"/>
              </a:schemeClr>
            </a:glow>
          </a:effectLst>
          <a:scene3d>
            <a:camera prst="orthographicFront"/>
            <a:lightRig rig="morning" dir="t"/>
          </a:scene3d>
          <a:sp3d prstMaterial="metal"/>
        </p:spPr>
        <p:txBody>
          <a:bodyPr>
            <a:normAutofit/>
            <a:scene3d>
              <a:camera prst="orthographicFront"/>
              <a:lightRig rig="threePt" dir="t"/>
            </a:scene3d>
            <a:sp3d extrusionH="57150">
              <a:bevelT w="38100" h="38100" prst="relaxedInset"/>
            </a:sp3d>
          </a:bodyPr>
          <a:lstStyle/>
          <a:p>
            <a:pPr marL="0" indent="0">
              <a:buNone/>
            </a:pPr>
            <a:endParaRPr lang="en-US" dirty="0" smtClean="0">
              <a:solidFill>
                <a:schemeClr val="bg1">
                  <a:lumMod val="95000"/>
                </a:schemeClr>
              </a:solidFill>
            </a:endParaRPr>
          </a:p>
          <a:p>
            <a:pPr marL="0" indent="0">
              <a:buNone/>
            </a:pPr>
            <a:r>
              <a:rPr lang="en-US" dirty="0" smtClean="0">
                <a:solidFill>
                  <a:schemeClr val="bg1">
                    <a:lumMod val="95000"/>
                  </a:schemeClr>
                </a:solidFill>
                <a:effectLst>
                  <a:glow rad="838200">
                    <a:schemeClr val="accent1">
                      <a:satMod val="175000"/>
                      <a:alpha val="40000"/>
                    </a:schemeClr>
                  </a:glow>
                  <a:reflection blurRad="6350" stA="55000" endA="300" endPos="45500" dir="5400000" sy="-100000" algn="bl" rotWithShape="0"/>
                </a:effectLst>
              </a:rPr>
              <a:t>With over 90 </a:t>
            </a:r>
            <a:r>
              <a:rPr lang="en-US" dirty="0" smtClean="0">
                <a:solidFill>
                  <a:schemeClr val="bg1">
                    <a:lumMod val="95000"/>
                  </a:schemeClr>
                </a:solidFill>
                <a:effectLst>
                  <a:glow rad="1905000">
                    <a:schemeClr val="accent1">
                      <a:satMod val="175000"/>
                      <a:alpha val="5000"/>
                    </a:schemeClr>
                  </a:glow>
                  <a:reflection blurRad="6350" stA="50000" endA="300" endPos="50000" dist="60007" dir="5400000" sy="-100000" algn="bl" rotWithShape="0"/>
                </a:effectLst>
              </a:rPr>
              <a:t>million</a:t>
            </a:r>
            <a:r>
              <a:rPr lang="en-US" dirty="0" smtClean="0">
                <a:solidFill>
                  <a:schemeClr val="bg1">
                    <a:lumMod val="95000"/>
                  </a:schemeClr>
                </a:solidFill>
                <a:effectLst>
                  <a:glow rad="838200">
                    <a:schemeClr val="accent1">
                      <a:satMod val="175000"/>
                      <a:alpha val="40000"/>
                    </a:schemeClr>
                  </a:glow>
                  <a:reflection blurRad="6350" stA="55000" endA="300" endPos="45500" dir="5400000" sy="-100000" algn="bl" rotWithShape="0"/>
                </a:effectLst>
              </a:rPr>
              <a:t> high demand positions opening for computer specialists by 2020, which computer field should you specialize in?</a:t>
            </a:r>
            <a:endParaRPr lang="en-US" dirty="0">
              <a:solidFill>
                <a:schemeClr val="bg1">
                  <a:lumMod val="95000"/>
                </a:schemeClr>
              </a:solidFill>
              <a:effectLst>
                <a:glow rad="838200">
                  <a:schemeClr val="accent1">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20952522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296" y="1"/>
            <a:ext cx="10515600" cy="396239"/>
          </a:xfrm>
        </p:spPr>
        <p:txBody>
          <a:bodyPr>
            <a:normAutofit fontScale="90000"/>
            <a:scene3d>
              <a:camera prst="orthographicFront"/>
              <a:lightRig rig="flood" dir="t"/>
            </a:scene3d>
            <a:sp3d extrusionH="57150">
              <a:bevelT w="82550" h="38100" prst="coolSlant"/>
            </a:sp3d>
          </a:bodyPr>
          <a:lstStyle/>
          <a:p>
            <a:pPr algn="ctr"/>
            <a:r>
              <a:rPr lang="en-US" sz="4800" dirty="0" smtClean="0">
                <a:ln w="19050" cmpd="sng">
                  <a:solidFill>
                    <a:schemeClr val="tx1"/>
                  </a:solidFill>
                  <a:prstDash val="solid"/>
                  <a:round/>
                </a:ln>
                <a:pattFill prst="divot">
                  <a:fgClr>
                    <a:schemeClr val="tx1"/>
                  </a:fgClr>
                  <a:bgClr>
                    <a:schemeClr val="bg1"/>
                  </a:bgClr>
                </a:pattFill>
                <a:effectLst>
                  <a:glow rad="228600">
                    <a:schemeClr val="bg1">
                      <a:alpha val="40000"/>
                    </a:schemeClr>
                  </a:glow>
                  <a:reflection blurRad="12700" stA="52000" endPos="53000" dist="25400" dir="5400000" sy="-100000" algn="bl" rotWithShape="0"/>
                </a:effectLst>
                <a:latin typeface="Tw Cen MT Condensed" panose="020B0606020104020203" pitchFamily="34" charset="0"/>
              </a:rPr>
              <a:t>Narrative Song Lyrics</a:t>
            </a:r>
            <a:endParaRPr lang="en-US" sz="4800" dirty="0">
              <a:ln w="19050" cmpd="sng">
                <a:solidFill>
                  <a:schemeClr val="tx1"/>
                </a:solidFill>
                <a:prstDash val="solid"/>
                <a:round/>
              </a:ln>
              <a:pattFill prst="divot">
                <a:fgClr>
                  <a:schemeClr val="tx1"/>
                </a:fgClr>
                <a:bgClr>
                  <a:schemeClr val="bg1"/>
                </a:bgClr>
              </a:pattFill>
              <a:effectLst>
                <a:glow rad="228600">
                  <a:schemeClr val="bg1">
                    <a:alpha val="40000"/>
                  </a:schemeClr>
                </a:glow>
                <a:reflection blurRad="12700" stA="52000" endPos="53000" dist="25400" dir="5400000" sy="-100000" algn="bl" rotWithShape="0"/>
              </a:effectLst>
              <a:latin typeface="Tw Cen MT Condensed" panose="020B0606020104020203" pitchFamily="34" charset="0"/>
            </a:endParaRPr>
          </a:p>
        </p:txBody>
      </p:sp>
      <p:sp>
        <p:nvSpPr>
          <p:cNvPr id="4" name="Content Placeholder 3"/>
          <p:cNvSpPr>
            <a:spLocks noGrp="1"/>
          </p:cNvSpPr>
          <p:nvPr>
            <p:ph sz="half" idx="1"/>
          </p:nvPr>
        </p:nvSpPr>
        <p:spPr>
          <a:xfrm>
            <a:off x="0" y="1"/>
            <a:ext cx="5967984" cy="6461760"/>
          </a:xfrm>
          <a:noFill/>
          <a:scene3d>
            <a:camera prst="orthographicFront"/>
            <a:lightRig rig="threePt" dir="t"/>
          </a:scene3d>
          <a:sp3d/>
        </p:spPr>
        <p:txBody>
          <a:bodyPr>
            <a:normAutofit fontScale="25000" lnSpcReduction="20000"/>
            <a:sp3d extrusionH="57150">
              <a:bevelT w="38100" h="38100" prst="slope"/>
              <a:extrusionClr>
                <a:schemeClr val="tx1"/>
              </a:extrusionClr>
            </a:sp3d>
          </a:bodyPr>
          <a:lstStyle/>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I once was a kid, all I had was a dream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Do what my dad did, and become a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Marine. </a:t>
            </a:r>
            <a:endPar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endParaRP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When I was seventeen, I was living the dream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Had my own room, own phone, own car, man, how'd I get this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far? </a:t>
            </a:r>
            <a:endPar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endParaRP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Then one day when I was home alone, I got a call on the phone, it turned out to be Staff Sergeant Thibodeux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He talked to me about what I wanted to be and if I wanted to join the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mighty Army</a:t>
            </a: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I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was just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like man, that </a:t>
            </a:r>
            <a:r>
              <a:rPr lang="en-US" sz="8400" b="1" dirty="0" err="1"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ain't</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 </a:t>
            </a: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me.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Then a ring came from Staff Sergeant Irish, asking me about my wish of joining the Corps, that's when I realized my heart wasn't in it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anymore. </a:t>
            </a:r>
            <a:endPar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endParaRP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Man, summer was a bummer, sitting at home trying to think my life over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What else could I be, when my whole life was aimed at the military?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Then it came to me, why not enter the computer industry?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With my knowledge high, motivation on the fly,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grades </a:t>
            </a: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on point, I knew it couldn't disappoint. </a:t>
            </a: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Now here I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am, </a:t>
            </a: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at age eighteen, once again reliving the dream. With my goals on track, it was time to attack. Filling out college apps, while completing placement tasks, it was time to raise a glass, on track at last, but I have one last </a:t>
            </a:r>
            <a:r>
              <a:rPr lang="en-US" sz="8400" b="1" dirty="0" smtClean="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task, </a:t>
            </a:r>
            <a:endPar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endParaRPr>
          </a:p>
          <a:p>
            <a:pPr marL="0" indent="0">
              <a:buNone/>
            </a:pPr>
            <a:r>
              <a:rPr lang="en-US" sz="8400" b="1" dirty="0">
                <a:ln>
                  <a:solidFill>
                    <a:schemeClr val="tx1"/>
                  </a:solidFill>
                </a:ln>
                <a:solidFill>
                  <a:schemeClr val="tx1">
                    <a:lumMod val="95000"/>
                    <a:lumOff val="5000"/>
                  </a:schemeClr>
                </a:solidFill>
                <a:effectLst>
                  <a:glow rad="228600">
                    <a:schemeClr val="bg1">
                      <a:alpha val="40000"/>
                    </a:schemeClr>
                  </a:glow>
                </a:effectLst>
                <a:latin typeface="Gill Sans MT Condensed" panose="020B0506020104020203" pitchFamily="34" charset="0"/>
              </a:rPr>
              <a:t>I gotta pass this class, or they wont accept my *explicit*. </a:t>
            </a:r>
          </a:p>
          <a:p>
            <a:pPr marL="0" indent="0">
              <a:buNone/>
            </a:pPr>
            <a:endParaRPr lang="en-US" dirty="0" smtClean="0">
              <a:ln>
                <a:solidFill>
                  <a:schemeClr val="tx1"/>
                </a:solidFill>
              </a:ln>
              <a:pattFill prst="divot">
                <a:fgClr>
                  <a:schemeClr val="tx1"/>
                </a:fgClr>
                <a:bgClr>
                  <a:schemeClr val="bg1"/>
                </a:bgClr>
              </a:pattFill>
              <a:effectLst>
                <a:glow rad="228600">
                  <a:schemeClr val="bg1">
                    <a:alpha val="40000"/>
                  </a:schemeClr>
                </a:glow>
              </a:effectLst>
            </a:endParaRPr>
          </a:p>
        </p:txBody>
      </p:sp>
      <p:sp>
        <p:nvSpPr>
          <p:cNvPr id="5" name="Content Placeholder 4"/>
          <p:cNvSpPr>
            <a:spLocks noGrp="1"/>
          </p:cNvSpPr>
          <p:nvPr>
            <p:ph sz="half" idx="2"/>
          </p:nvPr>
        </p:nvSpPr>
        <p:spPr>
          <a:xfrm>
            <a:off x="5852160" y="597408"/>
            <a:ext cx="6291072" cy="6199632"/>
          </a:xfrm>
        </p:spPr>
        <p:txBody>
          <a:bodyPr>
            <a:normAutofit fontScale="25000" lnSpcReduction="20000"/>
          </a:bodyPr>
          <a:lstStyle/>
          <a:p>
            <a:pPr>
              <a:buFont typeface="Wingdings" panose="05000000000000000000" pitchFamily="2" charset="2"/>
              <a:buChar char="v"/>
            </a:pPr>
            <a:r>
              <a:rPr lang="en-US" sz="9600" dirty="0" smtClean="0">
                <a:ln w="12700">
                  <a:solidFill>
                    <a:schemeClr val="tx1"/>
                  </a:solidFill>
                </a:ln>
                <a:effectLst>
                  <a:glow rad="228600">
                    <a:schemeClr val="bg1">
                      <a:alpha val="40000"/>
                    </a:schemeClr>
                  </a:glow>
                </a:effectLst>
                <a:latin typeface="Times New Roman" panose="02020603050405020304" pitchFamily="18" charset="0"/>
                <a:cs typeface="Times New Roman" panose="02020603050405020304" pitchFamily="18" charset="0"/>
              </a:rPr>
              <a:t>These lyrics were specifically made for anyone interested on how I reverted from being hardcore Marine Corps to a Computer Specialist and why.</a:t>
            </a:r>
          </a:p>
          <a:p>
            <a:pPr>
              <a:buFont typeface="Wingdings" panose="05000000000000000000" pitchFamily="2" charset="2"/>
              <a:buChar char="v"/>
            </a:pPr>
            <a:r>
              <a:rPr lang="en-US" sz="9600" dirty="0" smtClean="0">
                <a:ln w="12700">
                  <a:solidFill>
                    <a:schemeClr val="tx1"/>
                  </a:solidFill>
                </a:ln>
                <a:effectLst>
                  <a:glow rad="228600">
                    <a:schemeClr val="bg1">
                      <a:alpha val="40000"/>
                    </a:schemeClr>
                  </a:glow>
                </a:effectLst>
                <a:latin typeface="Times New Roman" panose="02020603050405020304" pitchFamily="18" charset="0"/>
                <a:cs typeface="Times New Roman" panose="02020603050405020304" pitchFamily="18" charset="0"/>
              </a:rPr>
              <a:t>Construction of these lyrics followed a strict complex rhyme scheme, with all verses being in chronological order. Lots of teens nowadays are trying out rapping, mainly freestyling, so getting readers should not be a problem</a:t>
            </a:r>
          </a:p>
          <a:p>
            <a:pPr>
              <a:buFont typeface="Wingdings" panose="05000000000000000000" pitchFamily="2" charset="2"/>
              <a:buChar char="v"/>
            </a:pPr>
            <a:r>
              <a:rPr lang="en-US" sz="9600" dirty="0" smtClean="0">
                <a:ln w="12700">
                  <a:solidFill>
                    <a:schemeClr val="tx1"/>
                  </a:solidFill>
                </a:ln>
                <a:effectLst>
                  <a:glow rad="228600">
                    <a:schemeClr val="bg1">
                      <a:alpha val="40000"/>
                    </a:schemeClr>
                  </a:glow>
                </a:effectLst>
                <a:latin typeface="Times New Roman" panose="02020603050405020304" pitchFamily="18" charset="0"/>
                <a:cs typeface="Times New Roman" panose="02020603050405020304" pitchFamily="18" charset="0"/>
              </a:rPr>
              <a:t>In order to construct a complex rhyme, you need to have multiple couplets, tercets, or even sextets, that follow a strict AAAA, AABA, etc.          rhyme scheme. That’s it! </a:t>
            </a:r>
            <a:endParaRPr lang="en-US" sz="9600" dirty="0">
              <a:ln w="12700">
                <a:solidFill>
                  <a:schemeClr val="tx1"/>
                </a:solidFill>
              </a:ln>
              <a:effectLst>
                <a:glow rad="228600">
                  <a:schemeClr val="bg1">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491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200" dirty="0" smtClean="0">
                <a:ln w="28575">
                  <a:solidFill>
                    <a:schemeClr val="tx1"/>
                  </a:solidFill>
                </a:ln>
                <a:solidFill>
                  <a:schemeClr val="bg1"/>
                </a:solidFill>
                <a:latin typeface="Impact" panose="020B0806030902050204" pitchFamily="34" charset="0"/>
              </a:rPr>
              <a:t>MEMESMEMESMEMESMEMESMEMESMEMESMEMESMEMES</a:t>
            </a:r>
            <a:r>
              <a:rPr lang="en-US" sz="4000" dirty="0" smtClean="0">
                <a:ln w="28575">
                  <a:solidFill>
                    <a:schemeClr val="tx1"/>
                  </a:solidFill>
                </a:ln>
                <a:solidFill>
                  <a:schemeClr val="bg1"/>
                </a:solidFill>
                <a:latin typeface="Impact" panose="020B0806030902050204" pitchFamily="34" charset="0"/>
              </a:rPr>
              <a:t>MEMESMEMESMEMESMEMESMEMESMEMESMEMESMEMESMEMEMES</a:t>
            </a:r>
            <a:endParaRPr lang="en-US" sz="4200" dirty="0">
              <a:ln w="28575">
                <a:solidFill>
                  <a:schemeClr val="tx1"/>
                </a:solidFill>
              </a:ln>
              <a:solidFill>
                <a:schemeClr val="bg1"/>
              </a:solidFill>
              <a:latin typeface="Impact" panose="020B0806030902050204" pitchFamily="34" charset="0"/>
            </a:endParaRP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0486" y="1690688"/>
            <a:ext cx="2868891" cy="1931720"/>
          </a:xfrm>
        </p:spPr>
      </p:pic>
      <p:sp>
        <p:nvSpPr>
          <p:cNvPr id="13" name="Content Placeholder 12"/>
          <p:cNvSpPr>
            <a:spLocks noGrp="1"/>
          </p:cNvSpPr>
          <p:nvPr>
            <p:ph sz="half" idx="2"/>
          </p:nvPr>
        </p:nvSpPr>
        <p:spPr>
          <a:xfrm>
            <a:off x="7246286" y="1302056"/>
            <a:ext cx="4945713" cy="5555943"/>
          </a:xfrm>
        </p:spPr>
        <p:txBody>
          <a:bodyPr>
            <a:normAutofit/>
          </a:bodyPr>
          <a:lstStyle/>
          <a:p>
            <a:pPr>
              <a:buFont typeface="Wingdings" panose="05000000000000000000" pitchFamily="2" charset="2"/>
              <a:buChar char="v"/>
            </a:pPr>
            <a:r>
              <a:rPr lang="en-US" sz="2400" b="1" dirty="0" smtClean="0">
                <a:ln w="15875">
                  <a:solidFill>
                    <a:schemeClr val="tx1"/>
                  </a:solidFill>
                </a:ln>
                <a:solidFill>
                  <a:schemeClr val="bg1"/>
                </a:solidFill>
                <a:effectLst>
                  <a:glow rad="228600">
                    <a:schemeClr val="accent3">
                      <a:satMod val="175000"/>
                      <a:alpha val="40000"/>
                    </a:schemeClr>
                  </a:glow>
                </a:effectLst>
              </a:rPr>
              <a:t>With memes being popular on every corner of the internet, why not take the opportunity to contribute some that will be viewed by thousands of browsers?</a:t>
            </a:r>
          </a:p>
          <a:p>
            <a:pPr>
              <a:buFont typeface="Wingdings" panose="05000000000000000000" pitchFamily="2" charset="2"/>
              <a:buChar char="v"/>
            </a:pPr>
            <a:r>
              <a:rPr lang="en-US" sz="2400" b="1" dirty="0" smtClean="0">
                <a:ln w="15875">
                  <a:solidFill>
                    <a:schemeClr val="tx1"/>
                  </a:solidFill>
                </a:ln>
                <a:solidFill>
                  <a:schemeClr val="bg1"/>
                </a:solidFill>
                <a:effectLst>
                  <a:glow rad="228600">
                    <a:schemeClr val="accent3">
                      <a:satMod val="175000"/>
                      <a:alpha val="40000"/>
                    </a:schemeClr>
                  </a:glow>
                </a:effectLst>
              </a:rPr>
              <a:t>With memes, effectiveness is variable and entirely dependent on the creators. Do you want to be witty, condescending, funny, or just be informational? Doesn’t matter fam.</a:t>
            </a:r>
          </a:p>
          <a:p>
            <a:pPr>
              <a:buFont typeface="Wingdings" panose="05000000000000000000" pitchFamily="2" charset="2"/>
              <a:buChar char="v"/>
            </a:pPr>
            <a:r>
              <a:rPr lang="en-US" sz="2400" b="1" dirty="0" smtClean="0">
                <a:ln w="15875">
                  <a:solidFill>
                    <a:schemeClr val="tx1"/>
                  </a:solidFill>
                </a:ln>
                <a:solidFill>
                  <a:schemeClr val="bg1"/>
                </a:solidFill>
                <a:effectLst>
                  <a:glow rad="228600">
                    <a:schemeClr val="accent3">
                      <a:satMod val="175000"/>
                      <a:alpha val="40000"/>
                    </a:schemeClr>
                  </a:glow>
                </a:effectLst>
              </a:rPr>
              <a:t>These memes relate to the daily thoughts and feelings of software engineers and computer scientists, along with the complications faced.</a:t>
            </a:r>
            <a:endParaRPr lang="en-US" sz="2400" b="1" dirty="0">
              <a:ln w="15875">
                <a:solidFill>
                  <a:schemeClr val="tx1"/>
                </a:solidFill>
              </a:ln>
              <a:solidFill>
                <a:schemeClr val="bg1"/>
              </a:solidFill>
              <a:effectLst>
                <a:glow rad="228600">
                  <a:schemeClr val="accent3">
                    <a:satMod val="175000"/>
                    <a:alpha val="40000"/>
                  </a:schemeClr>
                </a:glow>
              </a:effectLst>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58424">
            <a:off x="3866161" y="1795082"/>
            <a:ext cx="1706659" cy="16722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41558">
            <a:off x="2259569" y="3263949"/>
            <a:ext cx="1902862" cy="185092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337652">
            <a:off x="427320" y="4364832"/>
            <a:ext cx="2043836" cy="208215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98640">
            <a:off x="3843774" y="4621901"/>
            <a:ext cx="2457216" cy="1730735"/>
          </a:xfrm>
          <a:prstGeom prst="rect">
            <a:avLst/>
          </a:prstGeom>
        </p:spPr>
      </p:pic>
    </p:spTree>
    <p:extLst>
      <p:ext uri="{BB962C8B-B14F-4D97-AF65-F5344CB8AC3E}">
        <p14:creationId xmlns:p14="http://schemas.microsoft.com/office/powerpoint/2010/main" val="115534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80">
                                          <p:stCondLst>
                                            <p:cond delay="0"/>
                                          </p:stCondLst>
                                        </p:cTn>
                                        <p:tgtEl>
                                          <p:spTgt spid="8"/>
                                        </p:tgtEl>
                                      </p:cBhvr>
                                    </p:animEffect>
                                    <p:anim calcmode="lin" valueType="num">
                                      <p:cBhvr>
                                        <p:cTn id="2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0" dur="26">
                                          <p:stCondLst>
                                            <p:cond delay="650"/>
                                          </p:stCondLst>
                                        </p:cTn>
                                        <p:tgtEl>
                                          <p:spTgt spid="8"/>
                                        </p:tgtEl>
                                      </p:cBhvr>
                                      <p:to x="100000" y="60000"/>
                                    </p:animScale>
                                    <p:animScale>
                                      <p:cBhvr>
                                        <p:cTn id="31" dur="166" decel="50000">
                                          <p:stCondLst>
                                            <p:cond delay="676"/>
                                          </p:stCondLst>
                                        </p:cTn>
                                        <p:tgtEl>
                                          <p:spTgt spid="8"/>
                                        </p:tgtEl>
                                      </p:cBhvr>
                                      <p:to x="100000" y="100000"/>
                                    </p:animScale>
                                    <p:animScale>
                                      <p:cBhvr>
                                        <p:cTn id="32" dur="26">
                                          <p:stCondLst>
                                            <p:cond delay="1312"/>
                                          </p:stCondLst>
                                        </p:cTn>
                                        <p:tgtEl>
                                          <p:spTgt spid="8"/>
                                        </p:tgtEl>
                                      </p:cBhvr>
                                      <p:to x="100000" y="80000"/>
                                    </p:animScale>
                                    <p:animScale>
                                      <p:cBhvr>
                                        <p:cTn id="33" dur="166" decel="50000">
                                          <p:stCondLst>
                                            <p:cond delay="1338"/>
                                          </p:stCondLst>
                                        </p:cTn>
                                        <p:tgtEl>
                                          <p:spTgt spid="8"/>
                                        </p:tgtEl>
                                      </p:cBhvr>
                                      <p:to x="100000" y="100000"/>
                                    </p:animScale>
                                    <p:animScale>
                                      <p:cBhvr>
                                        <p:cTn id="34" dur="26">
                                          <p:stCondLst>
                                            <p:cond delay="1642"/>
                                          </p:stCondLst>
                                        </p:cTn>
                                        <p:tgtEl>
                                          <p:spTgt spid="8"/>
                                        </p:tgtEl>
                                      </p:cBhvr>
                                      <p:to x="100000" y="90000"/>
                                    </p:animScale>
                                    <p:animScale>
                                      <p:cBhvr>
                                        <p:cTn id="35" dur="166" decel="50000">
                                          <p:stCondLst>
                                            <p:cond delay="1668"/>
                                          </p:stCondLst>
                                        </p:cTn>
                                        <p:tgtEl>
                                          <p:spTgt spid="8"/>
                                        </p:tgtEl>
                                      </p:cBhvr>
                                      <p:to x="100000" y="100000"/>
                                    </p:animScale>
                                    <p:animScale>
                                      <p:cBhvr>
                                        <p:cTn id="36" dur="26">
                                          <p:stCondLst>
                                            <p:cond delay="1808"/>
                                          </p:stCondLst>
                                        </p:cTn>
                                        <p:tgtEl>
                                          <p:spTgt spid="8"/>
                                        </p:tgtEl>
                                      </p:cBhvr>
                                      <p:to x="100000" y="95000"/>
                                    </p:animScale>
                                    <p:animScale>
                                      <p:cBhvr>
                                        <p:cTn id="37" dur="166" decel="50000">
                                          <p:stCondLst>
                                            <p:cond delay="1834"/>
                                          </p:stCondLst>
                                        </p:cTn>
                                        <p:tgtEl>
                                          <p:spTgt spid="8"/>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80">
                                          <p:stCondLst>
                                            <p:cond delay="0"/>
                                          </p:stCondLst>
                                        </p:cTn>
                                        <p:tgtEl>
                                          <p:spTgt spid="9"/>
                                        </p:tgtEl>
                                      </p:cBhvr>
                                    </p:animEffect>
                                    <p:anim calcmode="lin" valueType="num">
                                      <p:cBhvr>
                                        <p:cTn id="4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gtEl>
                                      </p:cBhvr>
                                      <p:to x="100000" y="60000"/>
                                    </p:animScale>
                                    <p:animScale>
                                      <p:cBhvr>
                                        <p:cTn id="48" dur="166" decel="50000">
                                          <p:stCondLst>
                                            <p:cond delay="676"/>
                                          </p:stCondLst>
                                        </p:cTn>
                                        <p:tgtEl>
                                          <p:spTgt spid="9"/>
                                        </p:tgtEl>
                                      </p:cBhvr>
                                      <p:to x="100000" y="100000"/>
                                    </p:animScale>
                                    <p:animScale>
                                      <p:cBhvr>
                                        <p:cTn id="49" dur="26">
                                          <p:stCondLst>
                                            <p:cond delay="1312"/>
                                          </p:stCondLst>
                                        </p:cTn>
                                        <p:tgtEl>
                                          <p:spTgt spid="9"/>
                                        </p:tgtEl>
                                      </p:cBhvr>
                                      <p:to x="100000" y="80000"/>
                                    </p:animScale>
                                    <p:animScale>
                                      <p:cBhvr>
                                        <p:cTn id="50" dur="166" decel="50000">
                                          <p:stCondLst>
                                            <p:cond delay="1338"/>
                                          </p:stCondLst>
                                        </p:cTn>
                                        <p:tgtEl>
                                          <p:spTgt spid="9"/>
                                        </p:tgtEl>
                                      </p:cBhvr>
                                      <p:to x="100000" y="100000"/>
                                    </p:animScale>
                                    <p:animScale>
                                      <p:cBhvr>
                                        <p:cTn id="51" dur="26">
                                          <p:stCondLst>
                                            <p:cond delay="1642"/>
                                          </p:stCondLst>
                                        </p:cTn>
                                        <p:tgtEl>
                                          <p:spTgt spid="9"/>
                                        </p:tgtEl>
                                      </p:cBhvr>
                                      <p:to x="100000" y="90000"/>
                                    </p:animScale>
                                    <p:animScale>
                                      <p:cBhvr>
                                        <p:cTn id="52" dur="166" decel="50000">
                                          <p:stCondLst>
                                            <p:cond delay="1668"/>
                                          </p:stCondLst>
                                        </p:cTn>
                                        <p:tgtEl>
                                          <p:spTgt spid="9"/>
                                        </p:tgtEl>
                                      </p:cBhvr>
                                      <p:to x="100000" y="100000"/>
                                    </p:animScale>
                                    <p:animScale>
                                      <p:cBhvr>
                                        <p:cTn id="53" dur="26">
                                          <p:stCondLst>
                                            <p:cond delay="1808"/>
                                          </p:stCondLst>
                                        </p:cTn>
                                        <p:tgtEl>
                                          <p:spTgt spid="9"/>
                                        </p:tgtEl>
                                      </p:cBhvr>
                                      <p:to x="100000" y="95000"/>
                                    </p:animScale>
                                    <p:animScale>
                                      <p:cBhvr>
                                        <p:cTn id="54" dur="166" decel="50000">
                                          <p:stCondLst>
                                            <p:cond delay="1834"/>
                                          </p:stCondLst>
                                        </p:cTn>
                                        <p:tgtEl>
                                          <p:spTgt spid="9"/>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580">
                                          <p:stCondLst>
                                            <p:cond delay="0"/>
                                          </p:stCondLst>
                                        </p:cTn>
                                        <p:tgtEl>
                                          <p:spTgt spid="10"/>
                                        </p:tgtEl>
                                      </p:cBhvr>
                                    </p:animEffect>
                                    <p:anim calcmode="lin" valueType="num">
                                      <p:cBhvr>
                                        <p:cTn id="5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4" dur="26">
                                          <p:stCondLst>
                                            <p:cond delay="650"/>
                                          </p:stCondLst>
                                        </p:cTn>
                                        <p:tgtEl>
                                          <p:spTgt spid="10"/>
                                        </p:tgtEl>
                                      </p:cBhvr>
                                      <p:to x="100000" y="60000"/>
                                    </p:animScale>
                                    <p:animScale>
                                      <p:cBhvr>
                                        <p:cTn id="65" dur="166" decel="50000">
                                          <p:stCondLst>
                                            <p:cond delay="676"/>
                                          </p:stCondLst>
                                        </p:cTn>
                                        <p:tgtEl>
                                          <p:spTgt spid="10"/>
                                        </p:tgtEl>
                                      </p:cBhvr>
                                      <p:to x="100000" y="100000"/>
                                    </p:animScale>
                                    <p:animScale>
                                      <p:cBhvr>
                                        <p:cTn id="66" dur="26">
                                          <p:stCondLst>
                                            <p:cond delay="1312"/>
                                          </p:stCondLst>
                                        </p:cTn>
                                        <p:tgtEl>
                                          <p:spTgt spid="10"/>
                                        </p:tgtEl>
                                      </p:cBhvr>
                                      <p:to x="100000" y="80000"/>
                                    </p:animScale>
                                    <p:animScale>
                                      <p:cBhvr>
                                        <p:cTn id="67" dur="166" decel="50000">
                                          <p:stCondLst>
                                            <p:cond delay="1338"/>
                                          </p:stCondLst>
                                        </p:cTn>
                                        <p:tgtEl>
                                          <p:spTgt spid="10"/>
                                        </p:tgtEl>
                                      </p:cBhvr>
                                      <p:to x="100000" y="100000"/>
                                    </p:animScale>
                                    <p:animScale>
                                      <p:cBhvr>
                                        <p:cTn id="68" dur="26">
                                          <p:stCondLst>
                                            <p:cond delay="1642"/>
                                          </p:stCondLst>
                                        </p:cTn>
                                        <p:tgtEl>
                                          <p:spTgt spid="10"/>
                                        </p:tgtEl>
                                      </p:cBhvr>
                                      <p:to x="100000" y="90000"/>
                                    </p:animScale>
                                    <p:animScale>
                                      <p:cBhvr>
                                        <p:cTn id="69" dur="166" decel="50000">
                                          <p:stCondLst>
                                            <p:cond delay="1668"/>
                                          </p:stCondLst>
                                        </p:cTn>
                                        <p:tgtEl>
                                          <p:spTgt spid="10"/>
                                        </p:tgtEl>
                                      </p:cBhvr>
                                      <p:to x="100000" y="100000"/>
                                    </p:animScale>
                                    <p:animScale>
                                      <p:cBhvr>
                                        <p:cTn id="70" dur="26">
                                          <p:stCondLst>
                                            <p:cond delay="1808"/>
                                          </p:stCondLst>
                                        </p:cTn>
                                        <p:tgtEl>
                                          <p:spTgt spid="10"/>
                                        </p:tgtEl>
                                      </p:cBhvr>
                                      <p:to x="100000" y="95000"/>
                                    </p:animScale>
                                    <p:animScale>
                                      <p:cBhvr>
                                        <p:cTn id="71" dur="166" decel="50000">
                                          <p:stCondLst>
                                            <p:cond delay="1834"/>
                                          </p:stCondLst>
                                        </p:cTn>
                                        <p:tgtEl>
                                          <p:spTgt spid="10"/>
                                        </p:tgtEl>
                                      </p:cBhvr>
                                      <p:to x="100000" y="100000"/>
                                    </p:animScale>
                                  </p:childTnLst>
                                </p:cTn>
                              </p:par>
                            </p:childTnLst>
                          </p:cTn>
                        </p:par>
                        <p:par>
                          <p:cTn id="72" fill="hold">
                            <p:stCondLst>
                              <p:cond delay="8000"/>
                            </p:stCondLst>
                            <p:childTnLst>
                              <p:par>
                                <p:cTn id="73" presetID="26" presetClass="entr" presetSubtype="0" fill="hold"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80">
                                          <p:stCondLst>
                                            <p:cond delay="0"/>
                                          </p:stCondLst>
                                        </p:cTn>
                                        <p:tgtEl>
                                          <p:spTgt spid="11"/>
                                        </p:tgtEl>
                                      </p:cBhvr>
                                    </p:animEffect>
                                    <p:anim calcmode="lin" valueType="num">
                                      <p:cBhvr>
                                        <p:cTn id="7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1" dur="26">
                                          <p:stCondLst>
                                            <p:cond delay="650"/>
                                          </p:stCondLst>
                                        </p:cTn>
                                        <p:tgtEl>
                                          <p:spTgt spid="11"/>
                                        </p:tgtEl>
                                      </p:cBhvr>
                                      <p:to x="100000" y="60000"/>
                                    </p:animScale>
                                    <p:animScale>
                                      <p:cBhvr>
                                        <p:cTn id="82" dur="166" decel="50000">
                                          <p:stCondLst>
                                            <p:cond delay="676"/>
                                          </p:stCondLst>
                                        </p:cTn>
                                        <p:tgtEl>
                                          <p:spTgt spid="11"/>
                                        </p:tgtEl>
                                      </p:cBhvr>
                                      <p:to x="100000" y="100000"/>
                                    </p:animScale>
                                    <p:animScale>
                                      <p:cBhvr>
                                        <p:cTn id="83" dur="26">
                                          <p:stCondLst>
                                            <p:cond delay="1312"/>
                                          </p:stCondLst>
                                        </p:cTn>
                                        <p:tgtEl>
                                          <p:spTgt spid="11"/>
                                        </p:tgtEl>
                                      </p:cBhvr>
                                      <p:to x="100000" y="80000"/>
                                    </p:animScale>
                                    <p:animScale>
                                      <p:cBhvr>
                                        <p:cTn id="84" dur="166" decel="50000">
                                          <p:stCondLst>
                                            <p:cond delay="1338"/>
                                          </p:stCondLst>
                                        </p:cTn>
                                        <p:tgtEl>
                                          <p:spTgt spid="11"/>
                                        </p:tgtEl>
                                      </p:cBhvr>
                                      <p:to x="100000" y="100000"/>
                                    </p:animScale>
                                    <p:animScale>
                                      <p:cBhvr>
                                        <p:cTn id="85" dur="26">
                                          <p:stCondLst>
                                            <p:cond delay="1642"/>
                                          </p:stCondLst>
                                        </p:cTn>
                                        <p:tgtEl>
                                          <p:spTgt spid="11"/>
                                        </p:tgtEl>
                                      </p:cBhvr>
                                      <p:to x="100000" y="90000"/>
                                    </p:animScale>
                                    <p:animScale>
                                      <p:cBhvr>
                                        <p:cTn id="86" dur="166" decel="50000">
                                          <p:stCondLst>
                                            <p:cond delay="1668"/>
                                          </p:stCondLst>
                                        </p:cTn>
                                        <p:tgtEl>
                                          <p:spTgt spid="11"/>
                                        </p:tgtEl>
                                      </p:cBhvr>
                                      <p:to x="100000" y="100000"/>
                                    </p:animScale>
                                    <p:animScale>
                                      <p:cBhvr>
                                        <p:cTn id="87" dur="26">
                                          <p:stCondLst>
                                            <p:cond delay="1808"/>
                                          </p:stCondLst>
                                        </p:cTn>
                                        <p:tgtEl>
                                          <p:spTgt spid="11"/>
                                        </p:tgtEl>
                                      </p:cBhvr>
                                      <p:to x="100000" y="95000"/>
                                    </p:animScale>
                                    <p:animScale>
                                      <p:cBhvr>
                                        <p:cTn id="8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16194"/>
          </a:xfrm>
        </p:spPr>
        <p:txBody>
          <a:bodyPr>
            <a:normAutofit fontScale="90000"/>
          </a:bodyPr>
          <a:lstStyle/>
          <a:p>
            <a:pPr algn="ctr"/>
            <a:r>
              <a:rPr lang="en-US" dirty="0" err="1" smtClean="0"/>
              <a:t>Reddit</a:t>
            </a:r>
            <a:r>
              <a:rPr lang="en-US" dirty="0" smtClean="0"/>
              <a:t> Post</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308158" y="0"/>
            <a:ext cx="588306" cy="798983"/>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353462" y="88085"/>
            <a:ext cx="622812" cy="622812"/>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0897"/>
            <a:ext cx="10024596" cy="5970933"/>
          </a:xfrm>
          <a:prstGeom prst="rect">
            <a:avLst/>
          </a:prstGeom>
        </p:spPr>
      </p:pic>
      <p:sp>
        <p:nvSpPr>
          <p:cNvPr id="8" name="TextBox 7"/>
          <p:cNvSpPr txBox="1"/>
          <p:nvPr/>
        </p:nvSpPr>
        <p:spPr>
          <a:xfrm>
            <a:off x="10006781" y="99859"/>
            <a:ext cx="2185219" cy="7017306"/>
          </a:xfrm>
          <a:prstGeom prst="rect">
            <a:avLst/>
          </a:prstGeom>
          <a:noFill/>
        </p:spPr>
        <p:txBody>
          <a:bodyPr wrap="square" rtlCol="0">
            <a:spAutoFit/>
          </a:bodyPr>
          <a:lstStyle/>
          <a:p>
            <a:r>
              <a:rPr lang="en-US" dirty="0" smtClean="0"/>
              <a:t>Anyone interested in programming will find this subreddit FAQ very useful as it provides links and other resources in order for you to learn and refine programming skills, basic and advanced.</a:t>
            </a:r>
          </a:p>
          <a:p>
            <a:endParaRPr lang="en-US" dirty="0"/>
          </a:p>
          <a:p>
            <a:r>
              <a:rPr lang="en-US" dirty="0" smtClean="0"/>
              <a:t>If you’re interested you can just search for /r/</a:t>
            </a:r>
            <a:r>
              <a:rPr lang="en-US" dirty="0" err="1" smtClean="0"/>
              <a:t>learnprogramming</a:t>
            </a:r>
            <a:endParaRPr lang="en-US" dirty="0" smtClean="0"/>
          </a:p>
          <a:p>
            <a:endParaRPr lang="en-US" dirty="0"/>
          </a:p>
          <a:p>
            <a:r>
              <a:rPr lang="en-US" dirty="0" smtClean="0"/>
              <a:t>Here, you can also find users, just like you, that are interested in the computer science/engineering field. </a:t>
            </a:r>
          </a:p>
          <a:p>
            <a:endParaRPr lang="en-US" dirty="0"/>
          </a:p>
          <a:p>
            <a:endParaRPr lang="en-US" dirty="0"/>
          </a:p>
        </p:txBody>
      </p:sp>
    </p:spTree>
    <p:extLst>
      <p:ext uri="{BB962C8B-B14F-4D97-AF65-F5344CB8AC3E}">
        <p14:creationId xmlns:p14="http://schemas.microsoft.com/office/powerpoint/2010/main" val="2648807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45"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anim calcmode="lin" valueType="num">
                                      <p:cBhvr>
                                        <p:cTn id="24" dur="2000" fill="hold"/>
                                        <p:tgtEl>
                                          <p:spTgt spid="6"/>
                                        </p:tgtEl>
                                        <p:attrNameLst>
                                          <p:attrName>ppt_w</p:attrName>
                                        </p:attrNameLst>
                                      </p:cBhvr>
                                      <p:tavLst>
                                        <p:tav tm="0" fmla="#ppt_w*sin(2.5*pi*$)">
                                          <p:val>
                                            <p:fltVal val="0"/>
                                          </p:val>
                                        </p:tav>
                                        <p:tav tm="100000">
                                          <p:val>
                                            <p:fltVal val="1"/>
                                          </p:val>
                                        </p:tav>
                                      </p:tavLst>
                                    </p:anim>
                                    <p:anim calcmode="lin" valueType="num">
                                      <p:cBhvr>
                                        <p:cTn id="25"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ln w="15875">
            <a:solidFill>
              <a:schemeClr val="tx1"/>
            </a:solidFill>
          </a:ln>
        </p:spPr>
        <p:txBody>
          <a:bodyPr/>
          <a:lstStyle/>
          <a:p>
            <a:pPr algn="ctr"/>
            <a:r>
              <a:rPr lang="en-US"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Okay… So I still don’t know what the difference between </a:t>
            </a:r>
            <a:r>
              <a:rPr lang="en-US" dirty="0" smtClean="0">
                <a:ln w="15875">
                  <a:solidFill>
                    <a:schemeClr val="tx1"/>
                  </a:solidFill>
                </a:ln>
                <a:solidFill>
                  <a:srgbClr val="4FC2F6"/>
                </a:solidFill>
                <a:effectLst>
                  <a:glow rad="228600">
                    <a:schemeClr val="accent1">
                      <a:satMod val="175000"/>
                      <a:alpha val="40000"/>
                    </a:schemeClr>
                  </a:glow>
                </a:effectLst>
                <a:latin typeface="Agency FB" panose="020B0503020202020204" pitchFamily="34" charset="0"/>
              </a:rPr>
              <a:t>Computer Science</a:t>
            </a:r>
            <a:r>
              <a:rPr lang="en-US" dirty="0" smtClean="0">
                <a:latin typeface="Agency FB" panose="020B0503020202020204" pitchFamily="34" charset="0"/>
              </a:rPr>
              <a:t> </a:t>
            </a:r>
            <a:r>
              <a:rPr lang="en-US"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and</a:t>
            </a:r>
            <a:r>
              <a:rPr lang="en-US" dirty="0" smtClean="0">
                <a:latin typeface="Agency FB" panose="020B0503020202020204" pitchFamily="34" charset="0"/>
              </a:rPr>
              <a:t> </a:t>
            </a:r>
            <a:r>
              <a:rPr lang="en-US" dirty="0" smtClean="0">
                <a:ln w="15875">
                  <a:solidFill>
                    <a:schemeClr val="tx1"/>
                  </a:solidFill>
                </a:ln>
                <a:solidFill>
                  <a:srgbClr val="F89211"/>
                </a:solidFill>
                <a:effectLst>
                  <a:glow rad="228600">
                    <a:schemeClr val="accent1">
                      <a:satMod val="175000"/>
                      <a:alpha val="40000"/>
                    </a:schemeClr>
                  </a:glow>
                </a:effectLst>
                <a:latin typeface="Agency FB" panose="020B0503020202020204" pitchFamily="34" charset="0"/>
              </a:rPr>
              <a:t>Software Engineering is</a:t>
            </a:r>
            <a:r>
              <a:rPr lang="en-US"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a:t>
            </a:r>
            <a:r>
              <a:rPr lang="en-US" dirty="0" smtClean="0">
                <a:ln w="15875">
                  <a:solidFill>
                    <a:schemeClr val="tx1"/>
                  </a:solidFill>
                </a:ln>
                <a:effectLst>
                  <a:glow rad="228600">
                    <a:schemeClr val="accent1">
                      <a:satMod val="175000"/>
                      <a:alpha val="40000"/>
                    </a:schemeClr>
                  </a:glow>
                </a:effectLst>
                <a:latin typeface="Agency FB" panose="020B0503020202020204" pitchFamily="34" charset="0"/>
              </a:rPr>
              <a:t> </a:t>
            </a:r>
            <a:endParaRPr lang="en-US" dirty="0">
              <a:ln w="15875">
                <a:solidFill>
                  <a:schemeClr val="tx1"/>
                </a:solidFill>
              </a:ln>
              <a:effectLst>
                <a:glow rad="228600">
                  <a:schemeClr val="accent1">
                    <a:satMod val="175000"/>
                    <a:alpha val="40000"/>
                  </a:schemeClr>
                </a:glow>
              </a:effectLst>
              <a:latin typeface="Agency FB" panose="020B0503020202020204" pitchFamily="34" charset="0"/>
            </a:endParaRPr>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 y="1325563"/>
            <a:ext cx="8214851" cy="2578367"/>
          </a:xfrm>
        </p:spPr>
      </p:pic>
      <p:sp>
        <p:nvSpPr>
          <p:cNvPr id="4" name="Content Placeholder 3"/>
          <p:cNvSpPr>
            <a:spLocks noGrp="1"/>
          </p:cNvSpPr>
          <p:nvPr>
            <p:ph sz="half" idx="2"/>
          </p:nvPr>
        </p:nvSpPr>
        <p:spPr>
          <a:xfrm>
            <a:off x="8214852" y="1325564"/>
            <a:ext cx="3977147" cy="5532436"/>
          </a:xfrm>
        </p:spPr>
        <p:txBody>
          <a:bodyPr>
            <a:noAutofit/>
          </a:bodyPr>
          <a:lstStyle/>
          <a:p>
            <a:r>
              <a:rPr lang="en-US" sz="2600" b="1"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If you are still interested in these fields of study, the breakdown can’t get any more simpler than this. You must choose wisely as this is your money and future.</a:t>
            </a:r>
          </a:p>
          <a:p>
            <a:r>
              <a:rPr lang="en-US" sz="2600" b="1"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You may see that there is a significant difference between the two. If you are comfortable and proficient in math, I would look into the Computer Science field. If you prefer working in groups on large projects while learning on the job, look into Software Engineering.</a:t>
            </a:r>
            <a:endParaRPr lang="en-US" sz="2600" b="1" dirty="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endParaRPr>
          </a:p>
        </p:txBody>
      </p:sp>
      <p:sp>
        <p:nvSpPr>
          <p:cNvPr id="7" name="TextBox 6"/>
          <p:cNvSpPr txBox="1"/>
          <p:nvPr/>
        </p:nvSpPr>
        <p:spPr>
          <a:xfrm>
            <a:off x="-66368" y="3811012"/>
            <a:ext cx="8554065" cy="3046988"/>
          </a:xfrm>
          <a:prstGeom prst="rect">
            <a:avLst/>
          </a:prstGeom>
          <a:noFill/>
        </p:spPr>
        <p:txBody>
          <a:bodyPr wrap="square" rtlCol="0">
            <a:spAutoFit/>
          </a:bodyPr>
          <a:lstStyle/>
          <a:p>
            <a:r>
              <a:rPr lang="en-US" sz="2400" b="1" dirty="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Computer Scientists build in order to learn. Scientists focus on understanding, designing, and developing programs and computers. At its core, Computer Science concentrates on data, data transformation, and algorithms.</a:t>
            </a:r>
          </a:p>
          <a:p>
            <a:endParaRPr lang="en-US" sz="2400" b="1"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endParaRPr>
          </a:p>
          <a:p>
            <a:r>
              <a:rPr lang="en-US" sz="2400" b="1"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Software </a:t>
            </a:r>
            <a:r>
              <a:rPr lang="en-US" sz="2400" b="1" dirty="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Engineers learn in order to </a:t>
            </a:r>
            <a:r>
              <a:rPr lang="en-US" sz="2400" b="1"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build. Engineers deal with </a:t>
            </a:r>
            <a:r>
              <a:rPr lang="en-US" sz="2400" b="1" dirty="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building and maintaining software systems. It is more software-oriented and has a greater emphasis on large software </a:t>
            </a:r>
            <a:r>
              <a:rPr lang="en-US" sz="2400" b="1" dirty="0" smtClean="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applications and the entire </a:t>
            </a:r>
            <a:r>
              <a:rPr lang="en-US" sz="2400" b="1" dirty="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rPr>
              <a:t>software development process, from idea to final product. </a:t>
            </a:r>
            <a:endParaRPr lang="en-US" sz="2400" b="1" dirty="0">
              <a:ln w="15875">
                <a:solidFill>
                  <a:schemeClr val="tx1"/>
                </a:solidFill>
              </a:ln>
              <a:solidFill>
                <a:schemeClr val="bg1"/>
              </a:solidFill>
              <a:effectLst>
                <a:glow rad="228600">
                  <a:schemeClr val="accent1">
                    <a:satMod val="175000"/>
                    <a:alpha val="40000"/>
                  </a:schemeClr>
                </a:glow>
              </a:effectLst>
              <a:latin typeface="Agency FB" panose="020B0503020202020204" pitchFamily="34" charset="0"/>
            </a:endParaRPr>
          </a:p>
        </p:txBody>
      </p:sp>
    </p:spTree>
    <p:extLst>
      <p:ext uri="{BB962C8B-B14F-4D97-AF65-F5344CB8AC3E}">
        <p14:creationId xmlns:p14="http://schemas.microsoft.com/office/powerpoint/2010/main" val="6730611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8736" y="-75841"/>
            <a:ext cx="9001432" cy="1325563"/>
          </a:xfrm>
          <a:scene3d>
            <a:camera prst="orthographicFront"/>
            <a:lightRig rig="threePt" dir="t"/>
          </a:scene3d>
          <a:sp3d>
            <a:bevelT prst="slope"/>
          </a:sp3d>
        </p:spPr>
        <p:txBody>
          <a:bodyPr/>
          <a:lstStyle/>
          <a:p>
            <a:r>
              <a:rPr lang="en-US" dirty="0" smtClean="0">
                <a:latin typeface="Urdu Typesetting" panose="03020402040406030203" pitchFamily="66" charset="-78"/>
                <a:cs typeface="Urdu Typesetting" panose="03020402040406030203" pitchFamily="66" charset="-78"/>
              </a:rPr>
              <a:t>                                                   </a:t>
            </a:r>
            <a:r>
              <a:rPr lang="en-US" i="1" dirty="0" smtClean="0">
                <a:ln w="15875">
                  <a:solidFill>
                    <a:schemeClr val="tx1"/>
                  </a:solidFill>
                </a:ln>
                <a:solidFill>
                  <a:schemeClr val="bg1"/>
                </a:solidFill>
                <a:effectLst>
                  <a:glow rad="228600">
                    <a:schemeClr val="accent1">
                      <a:satMod val="175000"/>
                      <a:alpha val="40000"/>
                    </a:schemeClr>
                  </a:glow>
                </a:effectLst>
                <a:latin typeface="Urdu Typesetting" panose="03020402040406030203" pitchFamily="66" charset="-78"/>
                <a:cs typeface="Urdu Typesetting" panose="03020402040406030203" pitchFamily="66" charset="-78"/>
              </a:rPr>
              <a:t>And in conclusion…</a:t>
            </a:r>
            <a:endParaRPr lang="en-US" i="1" dirty="0">
              <a:ln w="15875">
                <a:solidFill>
                  <a:schemeClr val="tx1"/>
                </a:solidFill>
              </a:ln>
              <a:solidFill>
                <a:schemeClr val="bg1"/>
              </a:solidFill>
              <a:effectLst>
                <a:glow rad="228600">
                  <a:schemeClr val="accent1">
                    <a:satMod val="175000"/>
                    <a:alpha val="40000"/>
                  </a:schemeClr>
                </a:glow>
              </a:effectLst>
              <a:latin typeface="Urdu Typesetting" panose="03020402040406030203" pitchFamily="66" charset="-78"/>
              <a:cs typeface="Urdu Typesetting" panose="03020402040406030203" pitchFamily="66" charset="-78"/>
            </a:endParaRPr>
          </a:p>
        </p:txBody>
      </p:sp>
      <p:sp>
        <p:nvSpPr>
          <p:cNvPr id="5" name="Content Placeholder 4"/>
          <p:cNvSpPr>
            <a:spLocks noGrp="1"/>
          </p:cNvSpPr>
          <p:nvPr>
            <p:ph idx="1"/>
          </p:nvPr>
        </p:nvSpPr>
        <p:spPr>
          <a:xfrm>
            <a:off x="0" y="700548"/>
            <a:ext cx="12192000" cy="6061587"/>
          </a:xfrm>
        </p:spPr>
        <p:txBody>
          <a:bodyPr>
            <a:normAutofit fontScale="92500" lnSpcReduction="20000"/>
          </a:bodyPr>
          <a:lstStyle/>
          <a:p>
            <a:pPr marL="0" indent="0">
              <a:buNone/>
            </a:pPr>
            <a:endParaRPr lang="en-US" sz="2400" b="1" dirty="0" smtClean="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smtClean="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smtClean="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smtClean="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a:ln w="15875">
                <a:solidFill>
                  <a:schemeClr val="tx1"/>
                </a:solidFill>
              </a:ln>
              <a:solidFill>
                <a:schemeClr val="bg1"/>
              </a:solidFill>
              <a:effectLst>
                <a:glow rad="228600">
                  <a:schemeClr val="accent1">
                    <a:satMod val="175000"/>
                    <a:alpha val="40000"/>
                  </a:schemeClr>
                </a:glow>
              </a:effectLst>
            </a:endParaRPr>
          </a:p>
          <a:p>
            <a:pPr marL="0" indent="0">
              <a:buNone/>
            </a:pPr>
            <a:endParaRPr lang="en-US" sz="2400" b="1" dirty="0" smtClean="0">
              <a:ln w="15875">
                <a:solidFill>
                  <a:schemeClr val="tx1"/>
                </a:solidFill>
              </a:ln>
              <a:solidFill>
                <a:schemeClr val="bg1"/>
              </a:solidFill>
              <a:effectLst>
                <a:glow rad="228600">
                  <a:schemeClr val="accent1">
                    <a:satMod val="175000"/>
                    <a:alpha val="40000"/>
                  </a:schemeClr>
                </a:glow>
              </a:effectLst>
            </a:endParaRPr>
          </a:p>
          <a:p>
            <a:pPr marL="0" indent="0">
              <a:buNone/>
            </a:pPr>
            <a:r>
              <a:rPr lang="en-US" b="1" dirty="0" smtClean="0">
                <a:ln w="15875">
                  <a:solidFill>
                    <a:schemeClr val="tx1"/>
                  </a:solidFill>
                </a:ln>
                <a:solidFill>
                  <a:schemeClr val="bg1"/>
                </a:solidFill>
                <a:effectLst>
                  <a:glow rad="228600">
                    <a:schemeClr val="accent1">
                      <a:satMod val="175000"/>
                      <a:alpha val="40000"/>
                    </a:schemeClr>
                  </a:glow>
                </a:effectLst>
              </a:rPr>
              <a:t>I have learned that planning your future is essential for lifetime happiness and success. You have to thoroughly plan and set milestones for yourself. Do what you love, you don’t want any ordinary job, you want a career that you want to show up for everyday. </a:t>
            </a:r>
          </a:p>
          <a:p>
            <a:pPr marL="0" indent="0">
              <a:buNone/>
            </a:pPr>
            <a:r>
              <a:rPr lang="en-US" b="1" dirty="0">
                <a:ln w="15875">
                  <a:solidFill>
                    <a:schemeClr val="tx1"/>
                  </a:solidFill>
                </a:ln>
                <a:solidFill>
                  <a:schemeClr val="bg1"/>
                </a:solidFill>
                <a:effectLst>
                  <a:glow rad="228600">
                    <a:schemeClr val="accent1">
                      <a:satMod val="175000"/>
                      <a:alpha val="40000"/>
                    </a:schemeClr>
                  </a:glow>
                </a:effectLst>
              </a:rPr>
              <a:t> </a:t>
            </a:r>
            <a:r>
              <a:rPr lang="en-US" b="1" dirty="0" smtClean="0">
                <a:ln w="15875">
                  <a:solidFill>
                    <a:schemeClr val="tx1"/>
                  </a:solidFill>
                </a:ln>
                <a:solidFill>
                  <a:schemeClr val="bg1"/>
                </a:solidFill>
                <a:effectLst>
                  <a:glow rad="228600">
                    <a:schemeClr val="accent1">
                      <a:satMod val="175000"/>
                      <a:alpha val="40000"/>
                    </a:schemeClr>
                  </a:glow>
                </a:effectLst>
              </a:rPr>
              <a:t>                                                                                     So no </a:t>
            </a:r>
            <a:r>
              <a:rPr lang="en-US" b="1" dirty="0" err="1" smtClean="0">
                <a:ln w="15875">
                  <a:solidFill>
                    <a:schemeClr val="tx1"/>
                  </a:solidFill>
                </a:ln>
                <a:solidFill>
                  <a:schemeClr val="bg1"/>
                </a:solidFill>
                <a:effectLst>
                  <a:glow rad="228600">
                    <a:schemeClr val="accent1">
                      <a:satMod val="175000"/>
                      <a:alpha val="40000"/>
                    </a:schemeClr>
                  </a:glow>
                </a:effectLst>
              </a:rPr>
              <a:t>más</a:t>
            </a:r>
            <a:r>
              <a:rPr lang="en-US" b="1" dirty="0" smtClean="0">
                <a:ln w="15875">
                  <a:solidFill>
                    <a:schemeClr val="tx1"/>
                  </a:solidFill>
                </a:ln>
                <a:solidFill>
                  <a:schemeClr val="bg1"/>
                </a:solidFill>
                <a:effectLst>
                  <a:glow rad="228600">
                    <a:schemeClr val="accent1">
                      <a:satMod val="175000"/>
                      <a:alpha val="40000"/>
                    </a:schemeClr>
                  </a:glow>
                </a:effectLst>
              </a:rPr>
              <a:t> for this guy                                                </a:t>
            </a:r>
            <a:endParaRPr lang="en-US" b="1" dirty="0">
              <a:ln w="15875">
                <a:solidFill>
                  <a:schemeClr val="tx1"/>
                </a:solidFill>
              </a:ln>
              <a:solidFill>
                <a:schemeClr val="bg1"/>
              </a:solidFill>
              <a:effectLst>
                <a:glow rad="228600">
                  <a:schemeClr val="accent1">
                    <a:satMod val="175000"/>
                    <a:alpha val="40000"/>
                  </a:schemeClr>
                </a:glow>
              </a:effectLst>
            </a:endParaRPr>
          </a:p>
          <a:p>
            <a:pPr marL="0" indent="0">
              <a:buNone/>
            </a:pPr>
            <a:endParaRPr lang="en-US" b="1" dirty="0" smtClean="0">
              <a:ln w="15875">
                <a:solidFill>
                  <a:schemeClr val="tx1"/>
                </a:solidFill>
              </a:ln>
              <a:solidFill>
                <a:schemeClr val="bg1"/>
              </a:solidFill>
              <a:effectLst>
                <a:glow rad="228600">
                  <a:schemeClr val="accent1">
                    <a:satMod val="175000"/>
                    <a:alpha val="40000"/>
                  </a:schemeClr>
                </a:glow>
              </a:effectLst>
            </a:endParaRPr>
          </a:p>
          <a:p>
            <a:pPr marL="0" indent="0">
              <a:buNone/>
            </a:pPr>
            <a:r>
              <a:rPr lang="en-US" b="1" dirty="0" smtClean="0">
                <a:ln w="15875">
                  <a:solidFill>
                    <a:schemeClr val="tx1"/>
                  </a:solidFill>
                </a:ln>
                <a:solidFill>
                  <a:schemeClr val="bg1"/>
                </a:solidFill>
                <a:effectLst>
                  <a:glow rad="228600">
                    <a:schemeClr val="accent1">
                      <a:satMod val="175000"/>
                      <a:alpha val="40000"/>
                    </a:schemeClr>
                  </a:glow>
                </a:effectLst>
              </a:rPr>
              <a:t>Along with that, for my new found career, I discovered the differences between being an engineer and scientist within the computer tech field. I even found information on how to gain advantages over candidates for employment. </a:t>
            </a:r>
            <a:endParaRPr lang="en-US" b="1" dirty="0">
              <a:ln w="15875">
                <a:solidFill>
                  <a:schemeClr val="tx1"/>
                </a:solidFill>
              </a:ln>
              <a:solidFill>
                <a:schemeClr val="bg1"/>
              </a:solidFill>
              <a:effectLst>
                <a:glow rad="228600">
                  <a:schemeClr val="accent1">
                    <a:satMod val="175000"/>
                    <a:alpha val="40000"/>
                  </a:schemeClr>
                </a:glow>
              </a:effectLst>
            </a:endParaRPr>
          </a:p>
        </p:txBody>
      </p:sp>
      <p:sp>
        <p:nvSpPr>
          <p:cNvPr id="7" name="Rectangle 2"/>
          <p:cNvSpPr>
            <a:spLocks noChangeArrowheads="1"/>
          </p:cNvSpPr>
          <p:nvPr/>
        </p:nvSpPr>
        <p:spPr bwMode="auto">
          <a:xfrm>
            <a:off x="152400" y="288666"/>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0183" y="4554173"/>
            <a:ext cx="1598079" cy="1409506"/>
          </a:xfrm>
          <a:prstGeom prst="rect">
            <a:avLst/>
          </a:prstGeom>
        </p:spPr>
      </p:pic>
      <p:sp>
        <p:nvSpPr>
          <p:cNvPr id="9" name="Isosceles Triangle 8"/>
          <p:cNvSpPr/>
          <p:nvPr/>
        </p:nvSpPr>
        <p:spPr>
          <a:xfrm rot="5400000">
            <a:off x="9746221" y="4967646"/>
            <a:ext cx="199103" cy="243348"/>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383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8"/>
                                        </p:tgtEl>
                                      </p:cBhvr>
                                    </p:animEffect>
                                    <p:anim calcmode="lin" valueType="num">
                                      <p:cBhvr>
                                        <p:cTn id="7" dur="2000"/>
                                        <p:tgtEl>
                                          <p:spTgt spid="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8"/>
                                        </p:tgtEl>
                                        <p:attrNameLst>
                                          <p:attrName>ppt_h</p:attrName>
                                        </p:attrNameLst>
                                      </p:cBhvr>
                                      <p:tavLst>
                                        <p:tav tm="0">
                                          <p:val>
                                            <p:strVal val="ppt_h"/>
                                          </p:val>
                                        </p:tav>
                                        <p:tav tm="100000">
                                          <p:val>
                                            <p:strVal val="ppt_h"/>
                                          </p:val>
                                        </p:tav>
                                      </p:tavLst>
                                    </p:anim>
                                    <p:set>
                                      <p:cBhvr>
                                        <p:cTn id="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1"/>
            <a:ext cx="10515600" cy="6858000"/>
          </a:xfrm>
        </p:spPr>
        <p:txBody>
          <a:bodyPr>
            <a:normAutofit fontScale="90000"/>
            <a:scene3d>
              <a:camera prst="orthographicFront"/>
              <a:lightRig rig="threePt" dir="t"/>
            </a:scene3d>
            <a:sp3d extrusionH="57150">
              <a:bevelT w="38100" h="38100" prst="slope"/>
            </a:sp3d>
          </a:bodyPr>
          <a:lstStyle/>
          <a:p>
            <a:pPr algn="ctr"/>
            <a:r>
              <a:rPr lang="en-US" sz="2400" b="1" i="1" u="sng"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Works </a:t>
            </a:r>
            <a:r>
              <a:rPr lang="en-US" sz="2400" b="1" i="1" u="sng" dirty="0">
                <a:ln w="12700">
                  <a:solidFill>
                    <a:schemeClr val="tx1"/>
                  </a:solidFill>
                </a:ln>
                <a:solidFill>
                  <a:schemeClr val="bg1"/>
                </a:solidFill>
                <a:effectLst>
                  <a:glow rad="228600">
                    <a:schemeClr val="bg1">
                      <a:alpha val="40000"/>
                    </a:schemeClr>
                  </a:glow>
                </a:effectLst>
                <a:latin typeface="Arial Black" panose="020B0A04020102020204" pitchFamily="34" charset="0"/>
              </a:rPr>
              <a:t>Cited </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a:r>
            <a:b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
            </a:r>
            <a:b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err="1" smtClean="0">
                <a:ln w="12700">
                  <a:solidFill>
                    <a:schemeClr val="tx1"/>
                  </a:solidFill>
                </a:ln>
                <a:solidFill>
                  <a:schemeClr val="bg1"/>
                </a:solidFill>
                <a:effectLst>
                  <a:glow rad="228600">
                    <a:schemeClr val="bg1">
                      <a:alpha val="40000"/>
                    </a:schemeClr>
                  </a:glow>
                </a:effectLst>
                <a:latin typeface="Arial Black" panose="020B0A04020102020204" pitchFamily="34" charset="0"/>
              </a:rPr>
              <a:t>Akhauri</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Amitabh. "Demand for Software Engineers in the Manufacturing Sector to Rise - The Economic Times." The Economic Times. Economic Times, 8 Jan. 2014. Web. 23 Jan. 2015. </a:t>
            </a:r>
            <a:b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
            </a:r>
            <a:b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Erickson</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Jon. "Hacking, 2nd Edition." Google Books. </a:t>
            </a:r>
            <a:r>
              <a:rPr lang="en-US" sz="2400" b="1" i="1" dirty="0" err="1">
                <a:ln w="12700">
                  <a:solidFill>
                    <a:schemeClr val="tx1"/>
                  </a:solidFill>
                </a:ln>
                <a:solidFill>
                  <a:schemeClr val="bg1"/>
                </a:solidFill>
                <a:effectLst>
                  <a:glow rad="228600">
                    <a:schemeClr val="bg1">
                      <a:alpha val="40000"/>
                    </a:schemeClr>
                  </a:glow>
                </a:effectLst>
                <a:latin typeface="Arial Black" panose="020B0A04020102020204" pitchFamily="34" charset="0"/>
              </a:rPr>
              <a:t>N.p</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Feb. 2008. Web. 23 Jan. 2015. </a:t>
            </a:r>
            <a:b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
            </a:r>
            <a:b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err="1" smtClean="0">
                <a:ln w="12700">
                  <a:solidFill>
                    <a:schemeClr val="tx1"/>
                  </a:solidFill>
                </a:ln>
                <a:solidFill>
                  <a:schemeClr val="bg1"/>
                </a:solidFill>
                <a:effectLst>
                  <a:glow rad="228600">
                    <a:schemeClr val="bg1">
                      <a:alpha val="40000"/>
                    </a:schemeClr>
                  </a:glow>
                </a:effectLst>
                <a:latin typeface="Arial Black" panose="020B0A04020102020204" pitchFamily="34" charset="0"/>
              </a:rPr>
              <a:t>Guzdial</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Mark, and Philip </a:t>
            </a:r>
            <a:r>
              <a:rPr lang="en-US" sz="2400" b="1" i="1" dirty="0" err="1">
                <a:ln w="12700">
                  <a:solidFill>
                    <a:schemeClr val="tx1"/>
                  </a:solidFill>
                </a:ln>
                <a:solidFill>
                  <a:schemeClr val="bg1"/>
                </a:solidFill>
                <a:effectLst>
                  <a:glow rad="228600">
                    <a:schemeClr val="bg1">
                      <a:alpha val="40000"/>
                    </a:schemeClr>
                  </a:glow>
                </a:effectLst>
                <a:latin typeface="Arial Black" panose="020B0A04020102020204" pitchFamily="34" charset="0"/>
              </a:rPr>
              <a:t>Guo</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"The Difficulty of Teaching Programming Languages, and the Benefits of Hands-on Learning." Communications of the ACM 57.7 (2014): 10. Web. 23 Jan. 2015. </a:t>
            </a:r>
            <a:b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
            </a:r>
            <a:b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Lutz</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Michael J., J. Fernando </a:t>
            </a:r>
            <a:r>
              <a:rPr lang="en-US" sz="2400" b="1" i="1" dirty="0" err="1">
                <a:ln w="12700">
                  <a:solidFill>
                    <a:schemeClr val="tx1"/>
                  </a:solidFill>
                </a:ln>
                <a:solidFill>
                  <a:schemeClr val="bg1"/>
                </a:solidFill>
                <a:effectLst>
                  <a:glow rad="228600">
                    <a:schemeClr val="bg1">
                      <a:alpha val="40000"/>
                    </a:schemeClr>
                  </a:glow>
                </a:effectLst>
                <a:latin typeface="Arial Black" panose="020B0A04020102020204" pitchFamily="34" charset="0"/>
              </a:rPr>
              <a:t>Naveda</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and James R. </a:t>
            </a:r>
            <a:r>
              <a:rPr lang="en-US" sz="2400" b="1" i="1" dirty="0" err="1">
                <a:ln w="12700">
                  <a:solidFill>
                    <a:schemeClr val="tx1"/>
                  </a:solidFill>
                </a:ln>
                <a:solidFill>
                  <a:schemeClr val="bg1"/>
                </a:solidFill>
                <a:effectLst>
                  <a:glow rad="228600">
                    <a:schemeClr val="bg1">
                      <a:alpha val="40000"/>
                    </a:schemeClr>
                  </a:glow>
                </a:effectLst>
                <a:latin typeface="Arial Black" panose="020B0A04020102020204" pitchFamily="34" charset="0"/>
              </a:rPr>
              <a:t>Vallino</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"Undergraduate Software Engineering." Communications of the ACM 57.8 (2014): 52. Web. 23 Jan. 2015. </a:t>
            </a:r>
            <a:b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t/>
            </a:r>
            <a:br>
              <a:rPr lang="en-US" sz="2400" b="1" i="1" dirty="0" smtClean="0">
                <a:ln w="12700">
                  <a:solidFill>
                    <a:schemeClr val="tx1"/>
                  </a:solidFill>
                </a:ln>
                <a:solidFill>
                  <a:schemeClr val="bg1"/>
                </a:solidFill>
                <a:effectLst>
                  <a:glow rad="228600">
                    <a:schemeClr val="bg1">
                      <a:alpha val="40000"/>
                    </a:schemeClr>
                  </a:glow>
                </a:effectLst>
                <a:latin typeface="Arial Black" panose="020B0A04020102020204" pitchFamily="34" charset="0"/>
              </a:rPr>
            </a:br>
            <a:r>
              <a:rPr lang="en-US" sz="2400" b="1" i="1" dirty="0" err="1" smtClean="0">
                <a:ln w="12700">
                  <a:solidFill>
                    <a:schemeClr val="tx1"/>
                  </a:solidFill>
                </a:ln>
                <a:solidFill>
                  <a:schemeClr val="bg1"/>
                </a:solidFill>
                <a:effectLst>
                  <a:glow rad="228600">
                    <a:schemeClr val="bg1">
                      <a:alpha val="40000"/>
                    </a:schemeClr>
                  </a:glow>
                </a:effectLst>
                <a:latin typeface="Arial Black" panose="020B0A04020102020204" pitchFamily="34" charset="0"/>
              </a:rPr>
              <a:t>Tamburri</a:t>
            </a:r>
            <a:r>
              <a:rPr lang="en-US" sz="2400" b="1" i="1" dirty="0">
                <a:ln w="12700">
                  <a:solidFill>
                    <a:schemeClr val="tx1"/>
                  </a:solidFill>
                </a:ln>
                <a:solidFill>
                  <a:schemeClr val="bg1"/>
                </a:solidFill>
                <a:effectLst>
                  <a:glow rad="228600">
                    <a:schemeClr val="bg1">
                      <a:alpha val="40000"/>
                    </a:schemeClr>
                  </a:glow>
                </a:effectLst>
                <a:latin typeface="Arial Black" panose="020B0A04020102020204" pitchFamily="34" charset="0"/>
              </a:rPr>
              <a:t>, Damian A., Patricia Lago, and Hans VAN VLIET. "Organizational Social Structures for Software Engineering." ACM Computing Surveys 46.1 (2013): 3. Web. 23 Jan. 2015. </a:t>
            </a:r>
            <a:r>
              <a:rPr lang="en-US" dirty="0">
                <a:ln w="12700">
                  <a:solidFill>
                    <a:schemeClr val="tx1"/>
                  </a:solidFill>
                </a:ln>
                <a:effectLst>
                  <a:glow rad="228600">
                    <a:schemeClr val="bg1">
                      <a:alpha val="40000"/>
                    </a:schemeClr>
                  </a:glow>
                </a:effectLst>
              </a:rPr>
              <a:t/>
            </a:r>
            <a:br>
              <a:rPr lang="en-US" dirty="0">
                <a:ln w="12700">
                  <a:solidFill>
                    <a:schemeClr val="tx1"/>
                  </a:solidFill>
                </a:ln>
                <a:effectLst>
                  <a:glow rad="228600">
                    <a:schemeClr val="bg1">
                      <a:alpha val="40000"/>
                    </a:schemeClr>
                  </a:glow>
                </a:effectLst>
              </a:rPr>
            </a:br>
            <a:endParaRPr lang="en-US" dirty="0">
              <a:ln w="12700">
                <a:solidFill>
                  <a:schemeClr val="tx1"/>
                </a:solidFill>
              </a:ln>
              <a:effectLst>
                <a:glow rad="228600">
                  <a:schemeClr val="bg1">
                    <a:alpha val="40000"/>
                  </a:schemeClr>
                </a:glow>
              </a:effectLst>
            </a:endParaRPr>
          </a:p>
        </p:txBody>
      </p:sp>
    </p:spTree>
    <p:extLst>
      <p:ext uri="{BB962C8B-B14F-4D97-AF65-F5344CB8AC3E}">
        <p14:creationId xmlns:p14="http://schemas.microsoft.com/office/powerpoint/2010/main" val="1505012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184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04363EC27F8D47A16CE61A0FA38E86" ma:contentTypeVersion="1" ma:contentTypeDescription="Create a new document." ma:contentTypeScope="" ma:versionID="d31253e019f63665669853e627c60e39">
  <xsd:schema xmlns:xsd="http://www.w3.org/2001/XMLSchema" xmlns:xs="http://www.w3.org/2001/XMLSchema" xmlns:p="http://schemas.microsoft.com/office/2006/metadata/properties" xmlns:ns3="540cea7e-c539-488d-9aa6-add942d59cfe" targetNamespace="http://schemas.microsoft.com/office/2006/metadata/properties" ma:root="true" ma:fieldsID="6c6b6132ab05b5556bd01b3498750a92" ns3:_="">
    <xsd:import namespace="540cea7e-c539-488d-9aa6-add942d59cfe"/>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0cea7e-c539-488d-9aa6-add942d59cf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00D24D-E06C-4BD5-94F5-9381A9AC48EB}">
  <ds:schemaRefs>
    <ds:schemaRef ds:uri="http://schemas.microsoft.com/sharepoint/v3/contenttype/forms"/>
  </ds:schemaRefs>
</ds:datastoreItem>
</file>

<file path=customXml/itemProps2.xml><?xml version="1.0" encoding="utf-8"?>
<ds:datastoreItem xmlns:ds="http://schemas.openxmlformats.org/officeDocument/2006/customXml" ds:itemID="{BB3C24EE-9915-404E-B11E-EB4CDEF40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0cea7e-c539-488d-9aa6-add942d59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B71118-E941-47DE-ADB9-8B6A4F7EAD4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288</TotalTime>
  <Words>875</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SimHei</vt:lpstr>
      <vt:lpstr>Agency FB</vt:lpstr>
      <vt:lpstr>Arial</vt:lpstr>
      <vt:lpstr>Arial Black</vt:lpstr>
      <vt:lpstr>Calibri</vt:lpstr>
      <vt:lpstr>Calibri Light</vt:lpstr>
      <vt:lpstr>Century Gothic</vt:lpstr>
      <vt:lpstr>Gill Sans MT Condensed</vt:lpstr>
      <vt:lpstr>Impact</vt:lpstr>
      <vt:lpstr>JasmineUPC</vt:lpstr>
      <vt:lpstr>Times New Roman</vt:lpstr>
      <vt:lpstr>Tw Cen MT Condensed</vt:lpstr>
      <vt:lpstr>Urdu Typesetting</vt:lpstr>
      <vt:lpstr>Wingdings</vt:lpstr>
      <vt:lpstr>Office Theme</vt:lpstr>
      <vt:lpstr>To Discover or Create,  Software Engineering vs. Computer Science</vt:lpstr>
      <vt:lpstr>I’m confused on the difference between being a computer scientist or software engineer, which field is the best for me?</vt:lpstr>
      <vt:lpstr>Narrative Song Lyrics</vt:lpstr>
      <vt:lpstr>MEMESMEMESMEMESMEMESMEMESMEMESMEMESMEMESMEMESMEMESMEMESMEMESMEMESMEMESMEMESMEMESMEMEMES</vt:lpstr>
      <vt:lpstr>Reddit Post</vt:lpstr>
      <vt:lpstr>Okay… So I still don’t know what the difference between Computer Science and Software Engineering is… </vt:lpstr>
      <vt:lpstr>                                                   And in conclusion…</vt:lpstr>
      <vt:lpstr>Works Cited   Akhauri, Amitabh. "Demand for Software Engineers in the Manufacturing Sector to Rise - The Economic Times." The Economic Times. Economic Times, 8 Jan. 2014. Web. 23 Jan. 2015.   Erickson, Jon. "Hacking, 2nd Edition." Google Books. N.p., Feb. 2008. Web. 23 Jan. 2015.   Guzdial, Mark, and Philip Guo. "The Difficulty of Teaching Programming Languages, and the Benefits of Hands-on Learning." Communications of the ACM 57.7 (2014): 10. Web. 23 Jan. 2015.   Lutz, Michael J., J. Fernando Naveda, and James R. Vallino. "Undergraduate Software Engineering." Communications of the ACM 57.8 (2014): 52. Web. 23 Jan. 2015.   Tamburri, Damian A., Patricia Lago, and Hans VAN VLIET. "Organizational Social Structures for Software Engineering." ACM Computing Surveys 46.1 (2013): 3. Web. 23 Jan. 2015.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35</cp:revision>
  <dcterms:created xsi:type="dcterms:W3CDTF">2012-07-27T01:16:44Z</dcterms:created>
  <dcterms:modified xsi:type="dcterms:W3CDTF">2015-02-05T06:31:41Z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0x010100D304363EC27F8D47A16CE61A0FA38E86</vt:lpwstr>
  </property>
</Properties>
</file>