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rone/drone"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Pause for quick intro about speaker.</a:t>
            </a:r>
          </a:p>
        </p:txBody>
      </p:sp>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To ensure broad adoption across the entire web hosting market, UX was a dominant focus: it had to be easy for users pick and choose, ad-hoc, to build, then deploy their stack. </a:t>
            </a:r>
          </a:p>
          <a:p>
            <a:pPr lvl="0" rtl="0">
              <a:spcBef>
                <a:spcPts val="0"/>
              </a:spcBef>
              <a:buNone/>
            </a:pPr>
            <a:r>
              <a:t/>
            </a:r>
            <a:endParaRPr sz="1000"/>
          </a:p>
          <a:p>
            <a:pPr lvl="0" rtl="0">
              <a:spcBef>
                <a:spcPts val="0"/>
              </a:spcBef>
              <a:buNone/>
            </a:pPr>
            <a:r>
              <a:rPr lang="en" sz="1000"/>
              <a:t>Projects == a bucket of isolation for your containers. </a:t>
            </a:r>
          </a:p>
          <a:p>
            <a:pPr lvl="0" rtl="0">
              <a:spcBef>
                <a:spcPts val="0"/>
              </a:spcBef>
              <a:buNone/>
            </a:pPr>
            <a:r>
              <a:rPr lang="en" sz="1000"/>
              <a:t>Usual suspects == Wordpress, Apache, MySQL</a:t>
            </a:r>
          </a:p>
          <a:p>
            <a:pPr lvl="0" rtl="0">
              <a:spcBef>
                <a:spcPts val="0"/>
              </a:spcBef>
              <a:buNone/>
            </a:pPr>
            <a:r>
              <a:rPr lang="en" sz="1000"/>
              <a:t>Stacks are things like nginx + postgres</a:t>
            </a:r>
          </a:p>
          <a:p>
            <a:pPr lvl="0" rtl="0">
              <a:spcBef>
                <a:spcPts val="0"/>
              </a:spcBef>
              <a:buNone/>
            </a:pPr>
            <a:r>
              <a:rPr lang="en" sz="1000"/>
              <a:t>Components are things like redis, elk, etc. </a:t>
            </a:r>
          </a:p>
          <a:p>
            <a:pPr lvl="0" rtl="0">
              <a:spcBef>
                <a:spcPts val="0"/>
              </a:spcBef>
              <a:buNone/>
            </a:pPr>
            <a:r>
              <a:rPr lang="en" sz="1000"/>
              <a:t>Scripting Language == Speak towards how this now enables users trapped in the traditional model of web hosting to easily migrate into a highly scalable Docker based CaaS platform powered by leading components in the space. </a:t>
            </a:r>
          </a:p>
        </p:txBody>
      </p:sp>
      <p:sp>
        <p:nvSpPr>
          <p:cNvPr id="197" name="Shape 1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rgbClr val="000000"/>
              </a:buClr>
              <a:buNone/>
            </a:pPr>
            <a:r>
              <a:t/>
            </a:r>
            <a:endParaRPr sz="1000">
              <a:solidFill>
                <a:schemeClr val="dk1"/>
              </a:solidFill>
            </a:endParaRPr>
          </a:p>
          <a:p>
            <a:pPr lvl="0" rtl="0">
              <a:spcBef>
                <a:spcPts val="0"/>
              </a:spcBef>
              <a:buClr>
                <a:srgbClr val="000000"/>
              </a:buClr>
              <a:buSzPct val="110000"/>
              <a:buNone/>
            </a:pPr>
            <a:r>
              <a:rPr lang="en" sz="1000">
                <a:solidFill>
                  <a:schemeClr val="dk1"/>
                </a:solidFill>
              </a:rPr>
              <a:t>1&amp;1 Manages Upgrades, Environment:</a:t>
            </a:r>
          </a:p>
          <a:p>
            <a:pPr lvl="0" rtl="0">
              <a:spcBef>
                <a:spcPts val="0"/>
              </a:spcBef>
              <a:buClr>
                <a:srgbClr val="000000"/>
              </a:buClr>
              <a:buNone/>
            </a:pPr>
            <a:r>
              <a:t/>
            </a:r>
            <a:endParaRPr sz="1000">
              <a:solidFill>
                <a:schemeClr val="dk1"/>
              </a:solidFill>
            </a:endParaRPr>
          </a:p>
          <a:p>
            <a:pPr indent="-292100" lvl="0" marL="457200" rtl="0">
              <a:spcBef>
                <a:spcPts val="0"/>
              </a:spcBef>
              <a:buClr>
                <a:schemeClr val="dk1"/>
              </a:buClr>
              <a:buSzPct val="100000"/>
            </a:pPr>
            <a:r>
              <a:rPr lang="en" sz="1000">
                <a:solidFill>
                  <a:schemeClr val="dk1"/>
                </a:solidFill>
              </a:rPr>
              <a:t>Management of processes for security (patching web servers, databases, and ensuring upgradability)</a:t>
            </a:r>
          </a:p>
          <a:p>
            <a:pPr lvl="0" rtl="0">
              <a:spcBef>
                <a:spcPts val="0"/>
              </a:spcBef>
              <a:buClr>
                <a:srgbClr val="000000"/>
              </a:buClr>
              <a:buNone/>
            </a:pPr>
            <a:r>
              <a:t/>
            </a:r>
            <a:endParaRPr sz="1000">
              <a:solidFill>
                <a:schemeClr val="dk1"/>
              </a:solidFill>
            </a:endParaRPr>
          </a:p>
          <a:p>
            <a:pPr lvl="0" rtl="0">
              <a:spcBef>
                <a:spcPts val="0"/>
              </a:spcBef>
              <a:buClr>
                <a:srgbClr val="000000"/>
              </a:buClr>
              <a:buSzPct val="110000"/>
              <a:buNone/>
            </a:pPr>
            <a:r>
              <a:rPr lang="en" sz="1000">
                <a:solidFill>
                  <a:schemeClr val="dk1"/>
                </a:solidFill>
              </a:rPr>
              <a:t>Network isolation is done using vxlan (SDN / network overlay)</a:t>
            </a:r>
          </a:p>
          <a:p>
            <a:pPr lvl="0" rtl="0">
              <a:spcBef>
                <a:spcPts val="0"/>
              </a:spcBef>
              <a:buClr>
                <a:srgbClr val="000000"/>
              </a:buClr>
              <a:buNone/>
            </a:pPr>
            <a:r>
              <a:t/>
            </a:r>
            <a:endParaRPr sz="1000">
              <a:solidFill>
                <a:schemeClr val="dk1"/>
              </a:solidFill>
            </a:endParaRPr>
          </a:p>
          <a:p>
            <a:pPr lvl="0" rtl="0">
              <a:spcBef>
                <a:spcPts val="0"/>
              </a:spcBef>
              <a:buClr>
                <a:srgbClr val="000000"/>
              </a:buClr>
              <a:buSzPct val="110000"/>
              <a:buNone/>
            </a:pPr>
            <a:r>
              <a:rPr lang="en" sz="1000">
                <a:solidFill>
                  <a:schemeClr val="dk1"/>
                </a:solidFill>
              </a:rPr>
              <a:t>We mount Gluster volumes into Kubernetes using Kubernetes Flexvolume.  Subdirectories of these volumes are then mounted into containers and further protected using standard Linux file permissions (each project runs as its own distinct linux user).</a:t>
            </a:r>
          </a:p>
          <a:p>
            <a:pPr lvl="0" rtl="0">
              <a:spcBef>
                <a:spcPts val="0"/>
              </a:spcBef>
              <a:buClr>
                <a:srgbClr val="000000"/>
              </a:buClr>
              <a:buNone/>
            </a:pPr>
            <a:r>
              <a:t/>
            </a:r>
            <a:endParaRPr sz="1000">
              <a:solidFill>
                <a:schemeClr val="dk1"/>
              </a:solidFill>
            </a:endParaRPr>
          </a:p>
          <a:p>
            <a:pPr indent="-292100" lvl="0" marL="457200" rtl="0">
              <a:spcBef>
                <a:spcPts val="0"/>
              </a:spcBef>
              <a:buClr>
                <a:schemeClr val="dk1"/>
              </a:buClr>
            </a:pPr>
            <a:r>
              <a:t/>
            </a:r>
            <a:endParaRPr sz="1000">
              <a:solidFill>
                <a:schemeClr val="dk1"/>
              </a:solidFill>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Current customers will have: </a:t>
            </a:r>
          </a:p>
          <a:p>
            <a:pPr lvl="0" rtl="0">
              <a:spcBef>
                <a:spcPts val="0"/>
              </a:spcBef>
              <a:buNone/>
            </a:pPr>
            <a:r>
              <a:t/>
            </a:r>
            <a:endParaRPr sz="1000"/>
          </a:p>
          <a:p>
            <a:pPr indent="-292100" lvl="0" marL="457200" rtl="0">
              <a:spcBef>
                <a:spcPts val="0"/>
              </a:spcBef>
              <a:buSzPct val="100000"/>
            </a:pPr>
            <a:r>
              <a:rPr lang="en" sz="1000"/>
              <a:t>Established tool chain</a:t>
            </a:r>
          </a:p>
          <a:p>
            <a:pPr indent="-292100" lvl="0" marL="457200" rtl="0">
              <a:spcBef>
                <a:spcPts val="0"/>
              </a:spcBef>
              <a:buSzPct val="100000"/>
            </a:pPr>
            <a:r>
              <a:rPr lang="en" sz="1000"/>
              <a:t>Less-technical staff (Agencies)</a:t>
            </a:r>
          </a:p>
          <a:p>
            <a:pPr lvl="0" rtl="0">
              <a:spcBef>
                <a:spcPts val="0"/>
              </a:spcBef>
              <a:buNone/>
            </a:pPr>
            <a:r>
              <a:t/>
            </a:r>
            <a:endParaRPr sz="1000"/>
          </a:p>
          <a:p>
            <a:pPr lvl="0" rtl="0">
              <a:spcBef>
                <a:spcPts val="0"/>
              </a:spcBef>
              <a:buNone/>
            </a:pPr>
            <a:r>
              <a:t/>
            </a:r>
            <a:endParaRPr sz="1000"/>
          </a:p>
        </p:txBody>
      </p:sp>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Clr>
                <a:schemeClr val="dk1"/>
              </a:buClr>
              <a:buSzPct val="110000"/>
              <a:buFont typeface="Arial"/>
              <a:buNone/>
            </a:pPr>
            <a:r>
              <a:rPr lang="en" sz="1000">
                <a:solidFill>
                  <a:schemeClr val="dk1"/>
                </a:solidFill>
              </a:rPr>
              <a:t>Resource scheduling - This can be defined as memory, disk, cpu, etc. </a:t>
            </a:r>
          </a:p>
          <a:p>
            <a:pPr lvl="0">
              <a:spcBef>
                <a:spcPts val="0"/>
              </a:spcBef>
              <a:buClr>
                <a:schemeClr val="dk1"/>
              </a:buClr>
              <a:buSzPct val="110000"/>
              <a:buFont typeface="Arial"/>
              <a:buNone/>
            </a:pPr>
            <a:r>
              <a:rPr lang="en" sz="1000">
                <a:solidFill>
                  <a:schemeClr val="dk1"/>
                </a:solidFill>
              </a:rPr>
              <a:t>When a node fails containers are automatically rescheduled elsewhere in the cluster. </a:t>
            </a:r>
          </a:p>
          <a:p>
            <a:pPr lvl="0">
              <a:spcBef>
                <a:spcPts val="0"/>
              </a:spcBef>
              <a:buClr>
                <a:schemeClr val="dk1"/>
              </a:buClr>
              <a:buSzPct val="110000"/>
              <a:buFont typeface="Arial"/>
              <a:buNone/>
            </a:pPr>
            <a:r>
              <a:rPr lang="en" sz="1000">
                <a:solidFill>
                  <a:schemeClr val="dk1"/>
                </a:solidFill>
              </a:rPr>
              <a:t>Component scaling == customers can ask for more replicas for different components and the platform will service that request. This allows users to quickly scale their infrastructure. 1&amp;1 manages all physical components.</a:t>
            </a:r>
          </a:p>
          <a:p>
            <a:pPr lvl="0">
              <a:spcBef>
                <a:spcPts val="0"/>
              </a:spcBef>
              <a:buClr>
                <a:schemeClr val="dk1"/>
              </a:buClr>
              <a:buFont typeface="Arial"/>
              <a:buNone/>
            </a:pPr>
            <a:r>
              <a:t/>
            </a:r>
            <a:endParaRPr sz="1000">
              <a:solidFill>
                <a:schemeClr val="dk1"/>
              </a:solidFill>
            </a:endParaRPr>
          </a:p>
          <a:p>
            <a:pPr lvl="0">
              <a:spcBef>
                <a:spcPts val="0"/>
              </a:spcBef>
              <a:buClr>
                <a:schemeClr val="dk1"/>
              </a:buClr>
              <a:buFont typeface="Arial"/>
              <a:buNone/>
            </a:pPr>
            <a:r>
              <a:t/>
            </a:r>
            <a:endParaRPr sz="1000">
              <a:solidFill>
                <a:schemeClr val="dk1"/>
              </a:solidFill>
            </a:endParaRPr>
          </a:p>
          <a:p>
            <a:pPr lvl="0">
              <a:spcBef>
                <a:spcPts val="0"/>
              </a:spcBef>
              <a:buClr>
                <a:schemeClr val="dk1"/>
              </a:buClr>
              <a:buSzPct val="110000"/>
              <a:buFont typeface="Arial"/>
              <a:buNone/>
            </a:pPr>
            <a:r>
              <a:rPr lang="en" sz="1000">
                <a:solidFill>
                  <a:schemeClr val="dk1"/>
                </a:solidFill>
              </a:rPr>
              <a:t>They're in separate pods. So NGINX will run in one pod (that we might horizontally scale in future) and MariaDB will be in another. And yes, the scaling is just increasing the replicas.</a:t>
            </a:r>
          </a:p>
          <a:p>
            <a:pPr lvl="0" rtl="0">
              <a:spcBef>
                <a:spcPts val="0"/>
              </a:spcBef>
              <a:buNone/>
            </a:pPr>
            <a:r>
              <a:t/>
            </a:r>
            <a:endParaRPr sz="1000">
              <a:solidFill>
                <a:schemeClr val="dk1"/>
              </a:solidFill>
            </a:endParaRPr>
          </a:p>
        </p:txBody>
      </p:sp>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Resource scheduling - This can be defined as memory, disk, cpu, etc. </a:t>
            </a:r>
          </a:p>
          <a:p>
            <a:pPr lvl="0" rtl="0">
              <a:spcBef>
                <a:spcPts val="0"/>
              </a:spcBef>
              <a:buNone/>
            </a:pPr>
            <a:r>
              <a:rPr lang="en" sz="1000"/>
              <a:t>When a node fails containers are automatically rescheduled elsewhere in the cluster. </a:t>
            </a:r>
          </a:p>
          <a:p>
            <a:pPr lvl="0" rtl="0">
              <a:spcBef>
                <a:spcPts val="0"/>
              </a:spcBef>
              <a:buNone/>
            </a:pPr>
            <a:r>
              <a:rPr lang="en" sz="1000"/>
              <a:t>Component scaling == customers can ask for more replicas for different components and the platform will service that request. This allows users to quickly scale their infrastructure. 1&amp;1 manages all physical components.</a:t>
            </a:r>
          </a:p>
          <a:p>
            <a:pPr lvl="0" rtl="0">
              <a:spcBef>
                <a:spcPts val="0"/>
              </a:spcBef>
              <a:buNone/>
            </a:pPr>
            <a:r>
              <a:t/>
            </a:r>
            <a:endParaRPr sz="1000"/>
          </a:p>
          <a:p>
            <a:pPr lvl="0" rtl="0">
              <a:spcBef>
                <a:spcPts val="0"/>
              </a:spcBef>
              <a:buNone/>
            </a:pPr>
            <a:r>
              <a:rPr lang="en" sz="1000"/>
              <a:t>In the new environment, we need to provide container lifecycle management - upgrading container with new versions as they become available</a:t>
            </a:r>
          </a:p>
          <a:p>
            <a:pPr lvl="0" rtl="0">
              <a:spcBef>
                <a:spcPts val="0"/>
              </a:spcBef>
              <a:buNone/>
            </a:pPr>
            <a:r>
              <a:t/>
            </a:r>
            <a:endParaRPr sz="1000"/>
          </a:p>
          <a:p>
            <a:pPr lvl="0" rtl="0">
              <a:spcBef>
                <a:spcPts val="0"/>
              </a:spcBef>
              <a:buNone/>
            </a:pPr>
            <a:r>
              <a:rPr lang="en" sz="1000"/>
              <a:t>As we are managing the service on behalf of many 3rd parties we must avoid breaking changes at all costs</a:t>
            </a:r>
          </a:p>
          <a:p>
            <a:pPr lvl="0" rtl="0">
              <a:spcBef>
                <a:spcPts val="0"/>
              </a:spcBef>
              <a:buNone/>
            </a:pPr>
            <a:r>
              <a:rPr lang="en" sz="1000"/>
              <a:t>Each Docker image is deployed thousands of times - a mistake is costly</a:t>
            </a:r>
          </a:p>
          <a:p>
            <a:pPr lvl="0" rtl="0">
              <a:spcBef>
                <a:spcPts val="0"/>
              </a:spcBef>
              <a:buNone/>
            </a:pPr>
            <a:r>
              <a:rPr lang="en" sz="1000"/>
              <a:t>It’s insufficient just to check a Docker image doesn’t have breaking changes - we also have to test it interacts with applications in an expected way</a:t>
            </a:r>
          </a:p>
          <a:p>
            <a:pPr lvl="0" rtl="0">
              <a:spcBef>
                <a:spcPts val="0"/>
              </a:spcBef>
              <a:buNone/>
            </a:pPr>
            <a:r>
              <a:t/>
            </a:r>
            <a:endParaRPr sz="1000"/>
          </a:p>
          <a:p>
            <a:pPr lvl="0" rtl="0">
              <a:spcBef>
                <a:spcPts val="0"/>
              </a:spcBef>
              <a:buNone/>
            </a:pPr>
            <a:r>
              <a:rPr lang="en" sz="1000"/>
              <a:t>The new Docker image is pre-loaded onto the server, the 'old' container is stopped and the 'new' one started in its place. The persistent storage from the old container is mounted to the new.</a:t>
            </a:r>
          </a:p>
          <a:p>
            <a:pPr lvl="0" rtl="0">
              <a:spcBef>
                <a:spcPts val="0"/>
              </a:spcBef>
              <a:buNone/>
            </a:pPr>
            <a:r>
              <a:t/>
            </a:r>
            <a:endParaRPr sz="1000"/>
          </a:p>
          <a:p>
            <a:pPr lvl="0" rtl="0">
              <a:spcBef>
                <a:spcPts val="0"/>
              </a:spcBef>
              <a:buNone/>
            </a:pPr>
            <a:r>
              <a:rPr lang="en" sz="1000"/>
              <a:t>Containers are designed to be ephemeral - but this is not the environment classic websites are written to use, nor something that suits databases.</a:t>
            </a:r>
          </a:p>
          <a:p>
            <a:pPr lvl="0" rtl="0">
              <a:spcBef>
                <a:spcPts val="0"/>
              </a:spcBef>
              <a:buNone/>
            </a:pPr>
            <a:r>
              <a:rPr lang="en" sz="1000"/>
              <a:t>We test upgrade of each Docker Image, with persistent storage created by the previous iteration - also testing any data migration</a:t>
            </a:r>
          </a:p>
        </p:txBody>
      </p:sp>
      <p:sp>
        <p:nvSpPr>
          <p:cNvPr id="246" name="Shape 2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Resource scheduling - This can be defined as memory, disk, cpu, etc. </a:t>
            </a:r>
          </a:p>
          <a:p>
            <a:pPr lvl="0" rtl="0">
              <a:spcBef>
                <a:spcPts val="0"/>
              </a:spcBef>
              <a:buNone/>
            </a:pPr>
            <a:r>
              <a:rPr lang="en" sz="1000"/>
              <a:t>When a node fails containers are automatically rescheduled elsewhere in the cluster. </a:t>
            </a:r>
          </a:p>
          <a:p>
            <a:pPr lvl="0" rtl="0">
              <a:spcBef>
                <a:spcPts val="0"/>
              </a:spcBef>
              <a:buNone/>
            </a:pPr>
            <a:r>
              <a:rPr lang="en" sz="1000"/>
              <a:t>Component scaling == customers can ask for more replicas for different components and the platform will service that request. This allows users to quickly scale their infrastructure. 1&amp;1 manages all physical components.</a:t>
            </a:r>
          </a:p>
          <a:p>
            <a:pPr lvl="0" rtl="0">
              <a:spcBef>
                <a:spcPts val="0"/>
              </a:spcBef>
              <a:buNone/>
            </a:pPr>
            <a:r>
              <a:t/>
            </a:r>
            <a:endParaRPr sz="1000"/>
          </a:p>
          <a:p>
            <a:pPr lvl="0" rtl="0">
              <a:spcBef>
                <a:spcPts val="0"/>
              </a:spcBef>
              <a:buNone/>
            </a:pPr>
            <a:r>
              <a:rPr lang="en" sz="1000"/>
              <a:t>In the new environment, we need to provide container lifecycle management - upgrading container with new versions as they become available</a:t>
            </a:r>
          </a:p>
          <a:p>
            <a:pPr lvl="0" rtl="0">
              <a:spcBef>
                <a:spcPts val="0"/>
              </a:spcBef>
              <a:buNone/>
            </a:pPr>
            <a:r>
              <a:t/>
            </a:r>
            <a:endParaRPr sz="1000"/>
          </a:p>
          <a:p>
            <a:pPr lvl="0" rtl="0">
              <a:spcBef>
                <a:spcPts val="0"/>
              </a:spcBef>
              <a:buNone/>
            </a:pPr>
            <a:r>
              <a:rPr lang="en" sz="1000"/>
              <a:t>As we are managing the service on behalf of many 3rd parties we must avoid breaking changes at all costs</a:t>
            </a:r>
          </a:p>
          <a:p>
            <a:pPr lvl="0" rtl="0">
              <a:spcBef>
                <a:spcPts val="0"/>
              </a:spcBef>
              <a:buNone/>
            </a:pPr>
            <a:r>
              <a:rPr lang="en" sz="1000"/>
              <a:t>Each Docker image is deployed thousands of times - a mistake is costly</a:t>
            </a:r>
          </a:p>
          <a:p>
            <a:pPr lvl="0" rtl="0">
              <a:spcBef>
                <a:spcPts val="0"/>
              </a:spcBef>
              <a:buNone/>
            </a:pPr>
            <a:r>
              <a:rPr lang="en" sz="1000"/>
              <a:t>It’s insufficient just to check a Docker image doesn’t have breaking changes - we also have to test it interacts with applications in an expected way</a:t>
            </a:r>
          </a:p>
          <a:p>
            <a:pPr lvl="0" rtl="0">
              <a:spcBef>
                <a:spcPts val="0"/>
              </a:spcBef>
              <a:buNone/>
            </a:pPr>
            <a:r>
              <a:t/>
            </a:r>
            <a:endParaRPr sz="1000"/>
          </a:p>
          <a:p>
            <a:pPr lvl="0" rtl="0">
              <a:spcBef>
                <a:spcPts val="0"/>
              </a:spcBef>
              <a:buNone/>
            </a:pPr>
            <a:r>
              <a:rPr lang="en" sz="1000"/>
              <a:t>The new Docker image is pre-loaded onto the server, the 'old' container is stopped and the 'new' one started in its place. The persistent storage from the old container is mounted to the new.</a:t>
            </a:r>
          </a:p>
        </p:txBody>
      </p:sp>
      <p:sp>
        <p:nvSpPr>
          <p:cNvPr id="255" name="Shape 2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Dependency mapping Docker images to application environments, which can then be triggered to re-test themselves</a:t>
            </a:r>
          </a:p>
          <a:p>
            <a:pPr lvl="0" rtl="0">
              <a:spcBef>
                <a:spcPts val="0"/>
              </a:spcBef>
              <a:buNone/>
            </a:pPr>
            <a:r>
              <a:t/>
            </a:r>
            <a:endParaRPr sz="1000"/>
          </a:p>
          <a:p>
            <a:pPr lvl="0" rtl="0">
              <a:spcBef>
                <a:spcPts val="0"/>
              </a:spcBef>
              <a:buNone/>
            </a:pPr>
            <a:r>
              <a:rPr lang="en" sz="1000"/>
              <a:t>Watching for 3rd party updates / URLs</a:t>
            </a:r>
          </a:p>
          <a:p>
            <a:pPr lvl="0" rtl="0">
              <a:spcBef>
                <a:spcPts val="0"/>
              </a:spcBef>
              <a:buNone/>
            </a:pPr>
            <a:r>
              <a:t/>
            </a:r>
            <a:endParaRPr sz="1000"/>
          </a:p>
          <a:p>
            <a:pPr lvl="0" rtl="0">
              <a:spcBef>
                <a:spcPts val="0"/>
              </a:spcBef>
              <a:buNone/>
            </a:pPr>
            <a:r>
              <a:rPr lang="en" sz="1000"/>
              <a:t>Watching for repository changes involves using apt or yum to retrieve latest OS packages; we then do a checksum to see if anything changed since the last time it was done.</a:t>
            </a:r>
          </a:p>
          <a:p>
            <a:pPr lvl="0" rtl="0">
              <a:spcBef>
                <a:spcPts val="0"/>
              </a:spcBef>
              <a:buNone/>
            </a:pPr>
            <a:r>
              <a:t/>
            </a:r>
            <a:endParaRPr sz="1000"/>
          </a:p>
          <a:p>
            <a:pPr lvl="0" rtl="0">
              <a:spcBef>
                <a:spcPts val="0"/>
              </a:spcBef>
              <a:buNone/>
            </a:pPr>
            <a:r>
              <a:rPr lang="en" sz="1000"/>
              <a:t>Watching for 3rd party updates usually involves polling a URL at regular intervals (e.g. every 24 hours) to see if a new binary is available.</a:t>
            </a:r>
          </a:p>
          <a:p>
            <a:pPr lvl="0" rtl="0">
              <a:spcBef>
                <a:spcPts val="0"/>
              </a:spcBef>
              <a:buNone/>
            </a:pPr>
            <a:r>
              <a:t/>
            </a:r>
            <a:endParaRPr sz="1000"/>
          </a:p>
          <a:p>
            <a:pPr lvl="0" rtl="0">
              <a:spcBef>
                <a:spcPts val="0"/>
              </a:spcBef>
              <a:buNone/>
            </a:pPr>
            <a:r>
              <a:rPr lang="en" sz="1000"/>
              <a:t>We rebuild docker images (that typically use apt or yum) frequently and run a filesystem check to see what’s changed. If we think it has, we push it through the test cycle again.</a:t>
            </a:r>
          </a:p>
          <a:p>
            <a:pPr lvl="0" rtl="0">
              <a:spcBef>
                <a:spcPts val="0"/>
              </a:spcBef>
              <a:buNone/>
            </a:pPr>
            <a:r>
              <a:t/>
            </a:r>
            <a:endParaRPr sz="1000"/>
          </a:p>
          <a:p>
            <a:pPr lvl="0" rtl="0">
              <a:spcBef>
                <a:spcPts val="0"/>
              </a:spcBef>
              <a:buNone/>
            </a:pPr>
            <a:r>
              <a:rPr lang="en" sz="1000"/>
              <a:t>Applications are combinations of docker images - if a docker image that’s used by an application is updated then the application itself is re-tested too</a:t>
            </a:r>
          </a:p>
          <a:p>
            <a:pPr lvl="0" rtl="0">
              <a:spcBef>
                <a:spcPts val="0"/>
              </a:spcBef>
              <a:buNone/>
            </a:pPr>
            <a:r>
              <a:t/>
            </a:r>
            <a:endParaRPr sz="1000"/>
          </a:p>
        </p:txBody>
      </p:sp>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10000"/>
              <a:buFont typeface="Arial"/>
              <a:buNone/>
            </a:pPr>
            <a:r>
              <a:rPr lang="en" sz="1000"/>
              <a:t>Left-hand side (in green) is the Library segment of the system.  This segment is responsible for holding the catalogue of applications available to the customer.  Applications are made up of arrangements of Docker containers.  Changes to these applications are either:</a:t>
            </a:r>
          </a:p>
          <a:p>
            <a:pPr lvl="0">
              <a:spcBef>
                <a:spcPts val="0"/>
              </a:spcBef>
              <a:buClr>
                <a:schemeClr val="dk1"/>
              </a:buClr>
              <a:buSzPct val="110000"/>
              <a:buFont typeface="Arial"/>
              <a:buNone/>
            </a:pPr>
            <a:r>
              <a:t/>
            </a:r>
            <a:endParaRPr sz="1000"/>
          </a:p>
          <a:p>
            <a:pPr indent="-292100" lvl="0" marL="457200">
              <a:spcBef>
                <a:spcPts val="0"/>
              </a:spcBef>
              <a:buSzPct val="100000"/>
              <a:buAutoNum type="arabicParenR"/>
            </a:pPr>
            <a:r>
              <a:rPr lang="en" sz="1000"/>
              <a:t>Changes to Dockerfiles</a:t>
            </a:r>
          </a:p>
          <a:p>
            <a:pPr indent="-292100" lvl="0" marL="457200">
              <a:spcBef>
                <a:spcPts val="0"/>
              </a:spcBef>
              <a:buSzPct val="100000"/>
              <a:buAutoNum type="arabicParenR"/>
            </a:pPr>
            <a:r>
              <a:rPr lang="en" sz="1000"/>
              <a:t>Changes to Application templates (how the Docker containers hang together)</a:t>
            </a:r>
          </a:p>
          <a:p>
            <a:pPr indent="-292100" lvl="0" marL="457200">
              <a:spcBef>
                <a:spcPts val="0"/>
              </a:spcBef>
              <a:buSzPct val="100000"/>
              <a:buAutoNum type="arabicParenR"/>
            </a:pPr>
            <a:r>
              <a:rPr lang="en" sz="1000"/>
              <a:t>Changes to the OS packages or other external files referenced by the Dockerfiles</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Any of these changes will trigger tests to be run (committed in Git alongside the Dockerfile, or alongside the application template in the application library, if they are integration tests).  Assuming the tests pass, the appropriate Dockerfile or application template will be tagged in a way that makes it available for deployment to a project within a cluster (i.e. for customer use).</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The tests are written for Drone - an open source project which easily allows tests to be run within Docker containers.</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On the right hand side (in grey) we have the in-house software stack that we use to serve up the user interface, to handle authentication and business logic and to manage all of our clusters in all of our datacenters (in the US, Spain, Germany and the UK).</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The hosting clusters (of which there are many) run the software shown on the following slide.</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FreeIPA handles all user management within a cluster including Linux users, SSH authentication</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Within the cluster we run certain services on behalf of the customer - including centralised SSH access (which we proxy into a container connected to the customer’s persistent storage)</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Drone - </a:t>
            </a:r>
            <a:r>
              <a:rPr lang="en" sz="1000" u="sng">
                <a:solidFill>
                  <a:schemeClr val="hlink"/>
                </a:solidFill>
                <a:hlinkClick r:id="rId2"/>
              </a:rPr>
              <a:t>https://github.com/drone/drone</a:t>
            </a:r>
          </a:p>
          <a:p>
            <a:pPr lvl="0" rtl="0">
              <a:spcBef>
                <a:spcPts val="0"/>
              </a:spcBef>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10000"/>
              <a:buFont typeface="Arial"/>
              <a:buNone/>
            </a:pPr>
            <a:r>
              <a:rPr lang="en" sz="1000"/>
              <a:t>A cluster is made up of Nodes (up to 1000 at the moment)</a:t>
            </a:r>
          </a:p>
          <a:p>
            <a:pPr lvl="0">
              <a:spcBef>
                <a:spcPts val="0"/>
              </a:spcBef>
              <a:buClr>
                <a:schemeClr val="dk1"/>
              </a:buClr>
              <a:buSzPct val="110000"/>
              <a:buFont typeface="Arial"/>
              <a:buNone/>
            </a:pPr>
            <a:r>
              <a:rPr lang="en" sz="1000"/>
              <a:t>These Nodes are built in the same way (using Ansible to build them automatically)</a:t>
            </a:r>
          </a:p>
          <a:p>
            <a:pPr lvl="0">
              <a:spcBef>
                <a:spcPts val="0"/>
              </a:spcBef>
              <a:buClr>
                <a:schemeClr val="dk1"/>
              </a:buClr>
              <a:buSzPct val="110000"/>
              <a:buFont typeface="Arial"/>
              <a:buNone/>
            </a:pPr>
            <a:r>
              <a:rPr lang="en" sz="1000"/>
              <a:t>Some nodes are used as Master nodes (all equivalent) - these Masters run management services, a local Docker registry, metrics services and, most importantly, the load balancers that serve traffic to the rest of the cluster.</a:t>
            </a:r>
          </a:p>
          <a:p>
            <a:pPr lvl="0">
              <a:spcBef>
                <a:spcPts val="0"/>
              </a:spcBef>
              <a:buClr>
                <a:schemeClr val="dk1"/>
              </a:buClr>
              <a:buSzPct val="110000"/>
              <a:buFont typeface="Arial"/>
              <a:buNone/>
            </a:pPr>
            <a:r>
              <a:rPr lang="en" sz="1000"/>
              <a:t>The rest of the nodes are used to run customers’ services.  </a:t>
            </a:r>
          </a:p>
          <a:p>
            <a:pPr lvl="0">
              <a:spcBef>
                <a:spcPts val="0"/>
              </a:spcBef>
              <a:buClr>
                <a:schemeClr val="dk1"/>
              </a:buClr>
              <a:buSzPct val="110000"/>
              <a:buFont typeface="Arial"/>
              <a:buNone/>
            </a:pPr>
            <a:r>
              <a:rPr lang="en" sz="1000"/>
              <a:t>All nodes run containers.  If the containers need persistent storage, this is provided by a ClusterFS cluster mounted on each of the Nodes.</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The important thing to get your head around is the traffic flow for web traffic. This travels from the external network through to one of the master nodes.  From here if it passed through to HA Proxy (in a container).  This HA Proxy instance then passes the request(s) through to the right customer node (across the Node Transport Network).  </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The Open VSwitch Bridge determines whether traffic needs to be encapsulated and passed onto the Node Transport Network, or whether it’s destined for the Internet, in which case it gets passed through the DNAT.</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rPr lang="en" sz="1000"/>
              <a:t>All traffic that needs to travel between containers is VX-lan tagged and passed through the Node Transport Network (orange).</a:t>
            </a:r>
          </a:p>
          <a:p>
            <a:pPr lvl="0">
              <a:spcBef>
                <a:spcPts val="0"/>
              </a:spcBef>
              <a:buClr>
                <a:schemeClr val="dk1"/>
              </a:buClr>
              <a:buSzPct val="110000"/>
              <a:buFont typeface="Arial"/>
              <a:buNone/>
            </a:pPr>
            <a:r>
              <a:rPr lang="en" sz="1000"/>
              <a:t>The VX-LAN tag is specific to the project in question, so no two customer projects can see each others network traffic (it’s as if each project has its own VLAN).</a:t>
            </a:r>
          </a:p>
          <a:p>
            <a:pPr lvl="0">
              <a:spcBef>
                <a:spcPts val="0"/>
              </a:spcBef>
              <a:buClr>
                <a:schemeClr val="dk1"/>
              </a:buClr>
              <a:buSzPct val="110000"/>
              <a:buFont typeface="Arial"/>
              <a:buNone/>
            </a:pPr>
            <a:r>
              <a:rPr lang="en" sz="1000"/>
              <a:t>If any of the customers containers need to talk to the Internet (e.g. to access some other web service), they do so through the DNAT for managed services.</a:t>
            </a:r>
          </a:p>
          <a:p>
            <a:pPr lvl="0">
              <a:spcBef>
                <a:spcPts val="0"/>
              </a:spcBef>
              <a:buClr>
                <a:schemeClr val="dk1"/>
              </a:buClr>
              <a:buSzPct val="110000"/>
              <a:buFont typeface="Arial"/>
              <a:buNone/>
            </a:pPr>
            <a:r>
              <a:rPr lang="en" sz="1000"/>
              <a:t>No direct inbound access is possible to customer containers - everything goes through the HAProxy instance on one of the masters (or the equivalent IP/port-based router)</a:t>
            </a:r>
          </a:p>
          <a:p>
            <a:pPr lvl="0">
              <a:spcBef>
                <a:spcPts val="0"/>
              </a:spcBef>
              <a:buClr>
                <a:schemeClr val="dk1"/>
              </a:buClr>
              <a:buSzPct val="110000"/>
              <a:buFont typeface="Arial"/>
              <a:buNone/>
            </a:pPr>
            <a:r>
              <a:t/>
            </a:r>
            <a:endParaRPr sz="1000"/>
          </a:p>
          <a:p>
            <a:pPr lvl="0">
              <a:spcBef>
                <a:spcPts val="0"/>
              </a:spcBef>
              <a:buClr>
                <a:schemeClr val="dk1"/>
              </a:buClr>
              <a:buSzPct val="110000"/>
              <a:buFont typeface="Arial"/>
              <a:buNone/>
            </a:pPr>
            <a:r>
              <a:t/>
            </a:r>
            <a:endParaRPr sz="1000"/>
          </a:p>
          <a:p>
            <a:pPr lvl="0" rtl="0">
              <a:spcBef>
                <a:spcPts val="0"/>
              </a:spcBef>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 sz="1000"/>
              <a:t>Pause here and provide a description of 1&amp;1.</a:t>
            </a:r>
          </a:p>
          <a:p>
            <a:pPr lvl="0">
              <a:spcBef>
                <a:spcPts val="0"/>
              </a:spcBef>
              <a:buNone/>
            </a:pPr>
            <a:r>
              <a:t/>
            </a:r>
            <a:endParaRPr sz="1000"/>
          </a:p>
          <a:p>
            <a:pPr lvl="0">
              <a:spcBef>
                <a:spcPts val="0"/>
              </a:spcBef>
              <a:buNone/>
            </a:pPr>
            <a:r>
              <a:rPr lang="en" sz="1000"/>
              <a:t>1&amp;1 is one of the world’s leading Web hosting providers. 1&amp;1 currently offers a wide range of Web hosting products, including email solutions and high-end servers in 10 different countries including Germany, Spain, Great Britain and the United States.</a:t>
            </a:r>
          </a:p>
          <a:p>
            <a:pPr lvl="0">
              <a:spcBef>
                <a:spcPts val="0"/>
              </a:spcBef>
              <a:buNone/>
            </a:pPr>
            <a:r>
              <a:t/>
            </a:r>
            <a:endParaRPr sz="1000"/>
          </a:p>
          <a:p>
            <a:pPr indent="-292100" lvl="0" marL="457200">
              <a:spcBef>
                <a:spcPts val="0"/>
              </a:spcBef>
              <a:buSzPct val="100000"/>
              <a:buChar char="-"/>
            </a:pPr>
            <a:r>
              <a:rPr lang="en" sz="1000"/>
              <a:t>Audience may remember them from their 2-years of web hosting for free campaign in the U.S., shaking up the U.S. web hosting market. </a:t>
            </a:r>
          </a:p>
          <a:p>
            <a:pPr lvl="0">
              <a:spcBef>
                <a:spcPts val="0"/>
              </a:spcBef>
              <a:buNone/>
            </a:pPr>
            <a:r>
              <a:t/>
            </a:r>
            <a:endParaRPr sz="1000"/>
          </a:p>
          <a:p>
            <a:pPr indent="-292100" lvl="0" marL="457200" rtl="0">
              <a:spcBef>
                <a:spcPts val="0"/>
              </a:spcBef>
              <a:buSzPct val="100000"/>
              <a:buChar char="-"/>
            </a:pPr>
            <a:r>
              <a:rPr lang="en" sz="1000"/>
              <a:t>Positions itself as a one-stop Internet shop -- domain registration, web hosting, site creation, etc.</a:t>
            </a:r>
          </a:p>
          <a:p>
            <a:pPr indent="-292100" lvl="0" marL="457200" rtl="0">
              <a:spcBef>
                <a:spcPts val="0"/>
              </a:spcBef>
              <a:buSzPct val="100000"/>
              <a:buChar char="-"/>
            </a:pPr>
            <a:r>
              <a:rPr lang="en" sz="1000"/>
              <a:t>Cloud Server offering</a:t>
            </a:r>
          </a:p>
          <a:p>
            <a:pPr indent="-292100" lvl="0" marL="457200" rtl="0">
              <a:spcBef>
                <a:spcPts val="0"/>
              </a:spcBef>
              <a:buSzPct val="100000"/>
              <a:buChar char="-"/>
            </a:pPr>
            <a:r>
              <a:rPr lang="en" sz="1000"/>
              <a:t>Dedicated Server</a:t>
            </a:r>
          </a:p>
          <a:p>
            <a:pPr indent="-292100" lvl="0" marL="457200" rtl="0">
              <a:spcBef>
                <a:spcPts val="0"/>
              </a:spcBef>
              <a:buSzPct val="100000"/>
              <a:buChar char="-"/>
            </a:pPr>
            <a:r>
              <a:rPr lang="en" sz="1000"/>
              <a:t>Application deployment via Bitnami</a:t>
            </a:r>
          </a:p>
        </p:txBody>
      </p:sp>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292100" lvl="0" marL="457200" rtl="0">
              <a:spcBef>
                <a:spcPts val="0"/>
              </a:spcBef>
              <a:buSzPct val="100000"/>
              <a:buChar char="●"/>
            </a:pPr>
            <a:r>
              <a:rPr lang="en" sz="1000"/>
              <a:t>We need to name the booth: Stop by Booth #G5. </a:t>
            </a:r>
          </a:p>
          <a:p>
            <a:pPr indent="-292100" lvl="0" marL="457200" rtl="0">
              <a:spcBef>
                <a:spcPts val="0"/>
              </a:spcBef>
              <a:buSzPct val="100000"/>
              <a:buChar char="●"/>
            </a:pPr>
            <a:r>
              <a:rPr lang="en" sz="1000"/>
              <a:t>Mention ContainerDays EU</a:t>
            </a:r>
          </a:p>
          <a:p>
            <a:pPr indent="-292100" lvl="1" marL="914400" rtl="0">
              <a:spcBef>
                <a:spcPts val="0"/>
              </a:spcBef>
              <a:buSzPct val="100000"/>
              <a:buChar char="○"/>
            </a:pPr>
            <a:r>
              <a:rPr lang="en" sz="1000"/>
              <a:t>Please mention the raffle (win a trip to the container days - 2 persons - 4* hotel, event tickets, airfare). Every participant will receive 100$ credit to test the new product, goes live on 4th of July</a:t>
            </a:r>
          </a:p>
        </p:txBody>
      </p:sp>
      <p:sp>
        <p:nvSpPr>
          <p:cNvPr id="301" name="Shape 3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Stack being things like LAMP, etc. </a:t>
            </a:r>
          </a:p>
          <a:p>
            <a:pPr lvl="0" rtl="0">
              <a:spcBef>
                <a:spcPts val="0"/>
              </a:spcBef>
              <a:buNone/>
            </a:pPr>
            <a:r>
              <a:rPr lang="en" sz="1000"/>
              <a:t>Very scalable single-purpose servers for Apache, MySQL and other core technologies</a:t>
            </a:r>
          </a:p>
          <a:p>
            <a:pPr lvl="0" rtl="0">
              <a:spcBef>
                <a:spcPts val="0"/>
              </a:spcBef>
              <a:buNone/>
            </a:pPr>
            <a:r>
              <a:rPr lang="en" sz="1000"/>
              <a:t>Care has been taken to securely support multi-tenancy within each shared process</a:t>
            </a:r>
          </a:p>
          <a:p>
            <a:pPr lvl="0" rtl="0">
              <a:spcBef>
                <a:spcPts val="0"/>
              </a:spcBef>
              <a:buNone/>
            </a:pPr>
            <a:r>
              <a:t/>
            </a:r>
            <a:endParaRPr sz="1000"/>
          </a:p>
          <a:p>
            <a:pPr lvl="0" rtl="0">
              <a:spcBef>
                <a:spcPts val="0"/>
              </a:spcBef>
              <a:buNone/>
            </a:pPr>
            <a:r>
              <a:rPr lang="en" sz="1000"/>
              <a:t>datacenters:</a:t>
            </a:r>
          </a:p>
          <a:p>
            <a:pPr indent="-292100" lvl="0" marL="457200" rtl="0">
              <a:spcBef>
                <a:spcPts val="0"/>
              </a:spcBef>
              <a:buSzPct val="100000"/>
              <a:buChar char="●"/>
            </a:pPr>
            <a:r>
              <a:rPr lang="en" sz="1000"/>
              <a:t>Germany (2)</a:t>
            </a:r>
          </a:p>
          <a:p>
            <a:pPr indent="-292100" lvl="0" marL="457200" rtl="0">
              <a:spcBef>
                <a:spcPts val="0"/>
              </a:spcBef>
              <a:buSzPct val="100000"/>
              <a:buChar char="●"/>
            </a:pPr>
            <a:r>
              <a:rPr lang="en" sz="1000"/>
              <a:t>USA (2)</a:t>
            </a:r>
          </a:p>
          <a:p>
            <a:pPr indent="-292100" lvl="0" marL="457200" rtl="0">
              <a:spcBef>
                <a:spcPts val="0"/>
              </a:spcBef>
              <a:buSzPct val="100000"/>
              <a:buChar char="●"/>
            </a:pPr>
            <a:r>
              <a:rPr lang="en" sz="1000"/>
              <a:t>France (1)</a:t>
            </a:r>
          </a:p>
          <a:p>
            <a:pPr indent="-292100" lvl="0" marL="457200" rtl="0">
              <a:spcBef>
                <a:spcPts val="0"/>
              </a:spcBef>
              <a:buSzPct val="100000"/>
              <a:buChar char="●"/>
            </a:pPr>
            <a:r>
              <a:rPr lang="en" sz="1000"/>
              <a:t>Spain (1)</a:t>
            </a:r>
          </a:p>
          <a:p>
            <a:pPr indent="-292100" lvl="0" marL="457200" rtl="0">
              <a:spcBef>
                <a:spcPts val="0"/>
              </a:spcBef>
              <a:buSzPct val="100000"/>
              <a:buChar char="●"/>
            </a:pPr>
            <a:r>
              <a:rPr lang="en" sz="1000"/>
              <a:t>UK (1)</a:t>
            </a:r>
          </a:p>
          <a:p>
            <a:pPr lvl="0" rtl="0">
              <a:spcBef>
                <a:spcPts val="0"/>
              </a:spcBef>
              <a:buNone/>
            </a:pPr>
            <a:r>
              <a:t/>
            </a:r>
            <a:endParaRPr sz="1000"/>
          </a:p>
          <a:p>
            <a:pPr lvl="0" rtl="0">
              <a:spcBef>
                <a:spcPts val="0"/>
              </a:spcBef>
              <a:buClr>
                <a:schemeClr val="dk1"/>
              </a:buClr>
              <a:buSzPct val="110000"/>
              <a:buFont typeface="Arial"/>
              <a:buNone/>
            </a:pPr>
            <a:r>
              <a:rPr lang="en" sz="1000"/>
              <a:t>The objective is to allow customers to maintain their workflow from shared hosting environments. They upload their PHP files to a managed environment where the files are run. They don't do any server or environment management.</a:t>
            </a:r>
          </a:p>
        </p:txBody>
      </p:sp>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Rigid, monolithic stacks </a:t>
            </a:r>
          </a:p>
          <a:p>
            <a:pPr lvl="0" rtl="0">
              <a:spcBef>
                <a:spcPts val="0"/>
              </a:spcBef>
              <a:buNone/>
            </a:pPr>
            <a:r>
              <a:t/>
            </a:r>
            <a:endParaRPr sz="1000"/>
          </a:p>
          <a:p>
            <a:pPr lvl="0" rtl="0">
              <a:spcBef>
                <a:spcPts val="0"/>
              </a:spcBef>
              <a:buClr>
                <a:schemeClr val="dk1"/>
              </a:buClr>
              <a:buSzPct val="110000"/>
              <a:buFont typeface="Arial"/>
              <a:buNone/>
            </a:pPr>
            <a:r>
              <a:rPr lang="en" sz="1000"/>
              <a:t>Update issues</a:t>
            </a:r>
          </a:p>
          <a:p>
            <a:pPr lvl="0" rtl="0">
              <a:spcBef>
                <a:spcPts val="0"/>
              </a:spcBef>
              <a:buClr>
                <a:schemeClr val="dk1"/>
              </a:buClr>
              <a:buSzPct val="110000"/>
              <a:buFont typeface="Arial"/>
              <a:buNone/>
            </a:pPr>
            <a:r>
              <a:rPr lang="en" sz="1000"/>
              <a:t>·         „one stack fits all“</a:t>
            </a:r>
          </a:p>
          <a:p>
            <a:pPr lvl="0" rtl="0">
              <a:spcBef>
                <a:spcPts val="0"/>
              </a:spcBef>
              <a:buClr>
                <a:schemeClr val="dk1"/>
              </a:buClr>
              <a:buSzPct val="110000"/>
              <a:buFont typeface="Arial"/>
              <a:buNone/>
            </a:pPr>
            <a:r>
              <a:rPr lang="en" sz="1000"/>
              <a:t>·         challenges for innovative additions - This reduced feature set 1&amp;1 could offer their customers over time.</a:t>
            </a:r>
          </a:p>
          <a:p>
            <a:pPr lvl="0" rtl="0">
              <a:spcBef>
                <a:spcPts val="0"/>
              </a:spcBef>
              <a:buClr>
                <a:schemeClr val="dk1"/>
              </a:buClr>
              <a:buSzPct val="110000"/>
              <a:buFont typeface="Arial"/>
              <a:buNone/>
            </a:pPr>
            <a:r>
              <a:rPr lang="en" sz="1000"/>
              <a:t>·         complete updates of stack, even when components change</a:t>
            </a:r>
          </a:p>
          <a:p>
            <a:pPr lvl="0" rtl="0">
              <a:spcBef>
                <a:spcPts val="0"/>
              </a:spcBef>
              <a:buClr>
                <a:schemeClr val="dk1"/>
              </a:buClr>
              <a:buSzPct val="110000"/>
              <a:buFont typeface="Arial"/>
              <a:buNone/>
            </a:pPr>
            <a:r>
              <a:rPr lang="en" sz="1000"/>
              <a:t>·         takes a lot of efforts to maintain different Linux kernels (with Dedicated Managed)</a:t>
            </a:r>
          </a:p>
          <a:p>
            <a:pPr lvl="0" rtl="0">
              <a:spcBef>
                <a:spcPts val="0"/>
              </a:spcBef>
              <a:buNone/>
            </a:pPr>
            <a:r>
              <a:t/>
            </a:r>
            <a:endParaRPr sz="1000"/>
          </a:p>
        </p:txBody>
      </p:sp>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sz="1000"/>
          </a:p>
          <a:p>
            <a:pPr lvl="0" rtl="0">
              <a:spcBef>
                <a:spcPts val="0"/>
              </a:spcBef>
              <a:buNone/>
            </a:pPr>
            <a:r>
              <a:rPr lang="en" sz="1000"/>
              <a:t>Apache is installed once on a server and VHOSTS are set up in different Linux user contexts for all the different websites. MySQL is again only installed once, with websites configured for different MySQL users.</a:t>
            </a:r>
          </a:p>
          <a:p>
            <a:pPr lvl="0" rtl="0">
              <a:spcBef>
                <a:spcPts val="0"/>
              </a:spcBef>
              <a:buNone/>
            </a:pPr>
            <a:r>
              <a:t/>
            </a:r>
            <a:endParaRPr sz="1000"/>
          </a:p>
          <a:p>
            <a:pPr lvl="0" rtl="0">
              <a:spcBef>
                <a:spcPts val="0"/>
              </a:spcBef>
              <a:buNone/>
            </a:pPr>
            <a:r>
              <a:rPr lang="en" sz="1000"/>
              <a:t>Single DB Solution == MySQL</a:t>
            </a:r>
          </a:p>
          <a:p>
            <a:pPr lvl="0" rtl="0">
              <a:spcBef>
                <a:spcPts val="0"/>
              </a:spcBef>
              <a:buNone/>
            </a:pPr>
            <a:r>
              <a:rPr lang="en" sz="1000"/>
              <a:t>Single Web Server Solution == Apache</a:t>
            </a:r>
          </a:p>
          <a:p>
            <a:pPr lvl="0" rtl="0">
              <a:spcBef>
                <a:spcPts val="0"/>
              </a:spcBef>
              <a:buNone/>
            </a:pPr>
            <a:r>
              <a:t/>
            </a:r>
            <a:endParaRPr sz="1000"/>
          </a:p>
          <a:p>
            <a:pPr indent="-292100" lvl="0" marL="457200" rtl="0">
              <a:spcBef>
                <a:spcPts val="0"/>
              </a:spcBef>
              <a:buClr>
                <a:srgbClr val="000000"/>
              </a:buClr>
              <a:buSzPct val="100000"/>
              <a:buChar char="●"/>
            </a:pPr>
            <a:r>
              <a:rPr lang="en" sz="1000"/>
              <a:t>MySQL performance is shared by all DBs</a:t>
            </a:r>
          </a:p>
          <a:p>
            <a:pPr indent="-292100" lvl="0" marL="457200" rtl="0">
              <a:spcBef>
                <a:spcPts val="0"/>
              </a:spcBef>
              <a:buClr>
                <a:srgbClr val="000000"/>
              </a:buClr>
              <a:buSzPct val="100000"/>
              <a:buChar char="●"/>
            </a:pPr>
            <a:r>
              <a:rPr lang="en" sz="1000"/>
              <a:t>Apache is configured for all sites' requirements - no variation is supported (e.g. there isn't a 'rails environment' and a 'PHP 7 environment' - there is one environment that tries to do a reasonable job across all languages)</a:t>
            </a:r>
          </a:p>
          <a:p>
            <a:pPr indent="-292100" lvl="0" marL="457200" rtl="0">
              <a:spcBef>
                <a:spcPts val="0"/>
              </a:spcBef>
              <a:buClr>
                <a:srgbClr val="000000"/>
              </a:buClr>
              <a:buSzPct val="100000"/>
              <a:buChar char="●"/>
            </a:pPr>
            <a:r>
              <a:rPr lang="en" sz="1000"/>
              <a:t>The whole server is a single failure domain.  Additionally when the OS is patched, the whole server might need to be rebooted.</a:t>
            </a:r>
          </a:p>
          <a:p>
            <a:pPr indent="-292100" lvl="0" marL="457200" rtl="0">
              <a:spcBef>
                <a:spcPts val="0"/>
              </a:spcBef>
              <a:buClr>
                <a:srgbClr val="000000"/>
              </a:buClr>
              <a:buSzPct val="100000"/>
              <a:buChar char="●"/>
            </a:pPr>
            <a:r>
              <a:rPr lang="en" sz="1000"/>
              <a:t>Security must be maintained by MySQL and Apache processes and Linux user context - reducing the services we can offer to those that natively support multi-tenancy (i.e. multiple Linux user contexts that are not allowed to see each others settings etc.)</a:t>
            </a:r>
          </a:p>
          <a:p>
            <a:pPr indent="-292100" lvl="0" marL="457200" rtl="0">
              <a:lnSpc>
                <a:spcPct val="131111"/>
              </a:lnSpc>
              <a:spcBef>
                <a:spcPts val="0"/>
              </a:spcBef>
              <a:buClr>
                <a:srgbClr val="000000"/>
              </a:buClr>
              <a:buSzPct val="100000"/>
              <a:buChar char="●"/>
            </a:pPr>
            <a:r>
              <a:rPr lang="en" sz="1000"/>
              <a:t>Host Failure results in a customer app outage.</a:t>
            </a:r>
          </a:p>
          <a:p>
            <a:pPr indent="-292100" lvl="0" marL="457200" rtl="0">
              <a:lnSpc>
                <a:spcPct val="131111"/>
              </a:lnSpc>
              <a:spcBef>
                <a:spcPts val="0"/>
              </a:spcBef>
              <a:buClr>
                <a:srgbClr val="000000"/>
              </a:buClr>
              <a:buSzPct val="100000"/>
              <a:buChar char="●"/>
            </a:pPr>
            <a:r>
              <a:rPr lang="en" sz="1000"/>
              <a:t>Host Update results in a customer app outage.</a:t>
            </a:r>
          </a:p>
          <a:p>
            <a:pPr indent="-292100" lvl="0" marL="457200" rtl="0">
              <a:spcBef>
                <a:spcPts val="0"/>
              </a:spcBef>
              <a:buClr>
                <a:schemeClr val="dk1"/>
              </a:buClr>
              <a:buChar char="●"/>
            </a:pPr>
            <a:r>
              <a:t/>
            </a:r>
            <a:endParaRPr sz="1000">
              <a:solidFill>
                <a:schemeClr val="dk1"/>
              </a:solidFill>
            </a:endParaRPr>
          </a:p>
          <a:p>
            <a:pPr lvl="0" rtl="0">
              <a:spcBef>
                <a:spcPts val="0"/>
              </a:spcBef>
              <a:buClr>
                <a:schemeClr val="dk1"/>
              </a:buClr>
              <a:buFont typeface="Arial"/>
              <a:buNone/>
            </a:pPr>
            <a:r>
              <a:t/>
            </a:r>
            <a:endParaRPr sz="1000">
              <a:solidFill>
                <a:schemeClr val="dk1"/>
              </a:solidFill>
            </a:endParaRPr>
          </a:p>
          <a:p>
            <a:pPr lvl="0" rtl="0">
              <a:spcBef>
                <a:spcPts val="0"/>
              </a:spcBef>
              <a:buNone/>
            </a:pPr>
            <a:r>
              <a:t/>
            </a:r>
            <a:endParaRPr sz="1000"/>
          </a:p>
        </p:txBody>
      </p:sp>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SPOF == Single Points of Failure</a:t>
            </a:r>
          </a:p>
          <a:p>
            <a:pPr lvl="0" rtl="0">
              <a:spcBef>
                <a:spcPts val="0"/>
              </a:spcBef>
              <a:buNone/>
            </a:pPr>
            <a:r>
              <a:rPr lang="en" sz="1000"/>
              <a:t>Richer Components = Caches, Queues, and other services.  == e.g. redis.</a:t>
            </a:r>
          </a:p>
          <a:p>
            <a:pPr lvl="0" rtl="0">
              <a:spcBef>
                <a:spcPts val="0"/>
              </a:spcBef>
              <a:buNone/>
            </a:pPr>
            <a:r>
              <a:rPr lang="en" sz="1000"/>
              <a:t>Product Diversification. No more McDonaldization. Customers can assemble their own components. </a:t>
            </a:r>
          </a:p>
        </p:txBody>
      </p:sp>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000"/>
              <a:t>Customers can mix and match: different combinations of web servers (nginx, apache) can be selected and combined with different combinations of database solutions (mariadb, mysql, etc.)</a:t>
            </a:r>
          </a:p>
          <a:p>
            <a:pPr lvl="0" rtl="0">
              <a:lnSpc>
                <a:spcPct val="115000"/>
              </a:lnSpc>
              <a:spcBef>
                <a:spcPts val="0"/>
              </a:spcBef>
              <a:spcAft>
                <a:spcPts val="1600"/>
              </a:spcAft>
              <a:buClr>
                <a:schemeClr val="dk1"/>
              </a:buClr>
              <a:buSzPct val="110000"/>
              <a:buFont typeface="Arial"/>
              <a:buNone/>
            </a:pPr>
            <a:r>
              <a:rPr lang="en" sz="1000">
                <a:solidFill>
                  <a:schemeClr val="dk1"/>
                </a:solidFill>
              </a:rPr>
              <a:t>Other components, such as caches, supplemental databases, queues and other tools can be assembled by the customer on a case-by-case basis.</a:t>
            </a:r>
          </a:p>
        </p:txBody>
      </p:sp>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2" name="Shape 52"/>
        <p:cNvGrpSpPr/>
        <p:nvPr/>
      </p:nvGrpSpPr>
      <p:grpSpPr>
        <a:xfrm>
          <a:off x="0" y="0"/>
          <a:ext cx="0" cy="0"/>
          <a:chOff x="0" y="0"/>
          <a:chExt cx="0" cy="0"/>
        </a:xfrm>
      </p:grpSpPr>
      <p:sp>
        <p:nvSpPr>
          <p:cNvPr id="53" name="Shape 53"/>
          <p:cNvSpPr txBox="1"/>
          <p:nvPr>
            <p:ph type="ctrTitle"/>
          </p:nvPr>
        </p:nvSpPr>
        <p:spPr>
          <a:xfrm>
            <a:off x="685800" y="1597819"/>
            <a:ext cx="7772400" cy="1102500"/>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4" name="Shape 54"/>
          <p:cNvSpPr txBox="1"/>
          <p:nvPr>
            <p:ph idx="1" type="subTitle"/>
          </p:nvPr>
        </p:nvSpPr>
        <p:spPr>
          <a:xfrm>
            <a:off x="1371600" y="2914650"/>
            <a:ext cx="6400800" cy="13143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55" name="Shape 55"/>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4767262"/>
            <a:ext cx="2133600" cy="27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i="0" lang="en"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8" name="Shape 58"/>
        <p:cNvGrpSpPr/>
        <p:nvPr/>
      </p:nvGrpSpPr>
      <p:grpSpPr>
        <a:xfrm>
          <a:off x="0" y="0"/>
          <a:ext cx="0" cy="0"/>
          <a:chOff x="0" y="0"/>
          <a:chExt cx="0" cy="0"/>
        </a:xfrm>
      </p:grpSpPr>
      <p:sp>
        <p:nvSpPr>
          <p:cNvPr id="59" name="Shape 59"/>
          <p:cNvSpPr txBox="1"/>
          <p:nvPr>
            <p:ph type="title"/>
          </p:nvPr>
        </p:nvSpPr>
        <p:spPr>
          <a:xfrm>
            <a:off x="457200" y="205979"/>
            <a:ext cx="8229600" cy="857400"/>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0" name="Shape 60"/>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6553200" y="4767262"/>
            <a:ext cx="2133600" cy="27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chemeClr val="dk1"/>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4" name="Shape 64"/>
        <p:cNvGrpSpPr/>
        <p:nvPr/>
      </p:nvGrpSpPr>
      <p:grpSpPr>
        <a:xfrm>
          <a:off x="0" y="0"/>
          <a:ext cx="0" cy="0"/>
          <a:chOff x="0" y="0"/>
          <a:chExt cx="0" cy="0"/>
        </a:xfrm>
      </p:grpSpPr>
      <p:sp>
        <p:nvSpPr>
          <p:cNvPr id="65" name="Shape 65"/>
          <p:cNvSpPr txBox="1"/>
          <p:nvPr>
            <p:ph type="title"/>
          </p:nvPr>
        </p:nvSpPr>
        <p:spPr>
          <a:xfrm>
            <a:off x="722312" y="3305176"/>
            <a:ext cx="7772400" cy="10215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6" name="Shape 66"/>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67" name="Shape 67"/>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6553200" y="4767262"/>
            <a:ext cx="2133600" cy="27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chemeClr val="dk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457200" y="205979"/>
            <a:ext cx="8229600" cy="857400"/>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2" name="Shape 72"/>
          <p:cNvSpPr txBox="1"/>
          <p:nvPr>
            <p:ph idx="1" type="body"/>
          </p:nvPr>
        </p:nvSpPr>
        <p:spPr>
          <a:xfrm>
            <a:off x="457200" y="1200150"/>
            <a:ext cx="4038600" cy="3394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2" type="body"/>
          </p:nvPr>
        </p:nvSpPr>
        <p:spPr>
          <a:xfrm>
            <a:off x="4648200" y="1200150"/>
            <a:ext cx="4038600" cy="3394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6553200" y="4767262"/>
            <a:ext cx="2133600" cy="27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chemeClr val="dk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77" name="Shape 77"/>
        <p:cNvGrpSpPr/>
        <p:nvPr/>
      </p:nvGrpSpPr>
      <p:grpSpPr>
        <a:xfrm>
          <a:off x="0" y="0"/>
          <a:ext cx="0" cy="0"/>
          <a:chOff x="0" y="0"/>
          <a:chExt cx="0" cy="0"/>
        </a:xfrm>
      </p:grpSpPr>
      <p:sp>
        <p:nvSpPr>
          <p:cNvPr id="78" name="Shape 78"/>
          <p:cNvSpPr txBox="1"/>
          <p:nvPr>
            <p:ph type="title"/>
          </p:nvPr>
        </p:nvSpPr>
        <p:spPr>
          <a:xfrm>
            <a:off x="457200" y="205979"/>
            <a:ext cx="8229600" cy="857400"/>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9" name="Shape 79"/>
          <p:cNvSpPr txBox="1"/>
          <p:nvPr>
            <p:ph idx="1" type="body"/>
          </p:nvPr>
        </p:nvSpPr>
        <p:spPr>
          <a:xfrm>
            <a:off x="457200" y="1151334"/>
            <a:ext cx="4040100"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0" name="Shape 80"/>
          <p:cNvSpPr txBox="1"/>
          <p:nvPr>
            <p:ph idx="2" type="body"/>
          </p:nvPr>
        </p:nvSpPr>
        <p:spPr>
          <a:xfrm>
            <a:off x="457200" y="1631155"/>
            <a:ext cx="4040100"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1" name="Shape 81"/>
          <p:cNvSpPr txBox="1"/>
          <p:nvPr>
            <p:ph idx="3" type="body"/>
          </p:nvPr>
        </p:nvSpPr>
        <p:spPr>
          <a:xfrm>
            <a:off x="4645026" y="1151334"/>
            <a:ext cx="4041899"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2" name="Shape 82"/>
          <p:cNvSpPr txBox="1"/>
          <p:nvPr>
            <p:ph idx="4" type="body"/>
          </p:nvPr>
        </p:nvSpPr>
        <p:spPr>
          <a:xfrm>
            <a:off x="4645026" y="1631155"/>
            <a:ext cx="4041899"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6553200" y="4767262"/>
            <a:ext cx="2133600" cy="27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chemeClr val="dk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6" name="Shape 86"/>
        <p:cNvGrpSpPr/>
        <p:nvPr/>
      </p:nvGrpSpPr>
      <p:grpSpPr>
        <a:xfrm>
          <a:off x="0" y="0"/>
          <a:ext cx="0" cy="0"/>
          <a:chOff x="0" y="0"/>
          <a:chExt cx="0" cy="0"/>
        </a:xfrm>
      </p:grpSpPr>
      <p:sp>
        <p:nvSpPr>
          <p:cNvPr id="87" name="Shape 87"/>
          <p:cNvSpPr txBox="1"/>
          <p:nvPr>
            <p:ph type="title"/>
          </p:nvPr>
        </p:nvSpPr>
        <p:spPr>
          <a:xfrm>
            <a:off x="457200" y="205979"/>
            <a:ext cx="8229600" cy="857400"/>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8" name="Shape 88"/>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2" type="sldNum"/>
          </p:nvPr>
        </p:nvSpPr>
        <p:spPr>
          <a:xfrm>
            <a:off x="6553200" y="4767262"/>
            <a:ext cx="2133600" cy="27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chemeClr val="dk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1" name="Shape 91"/>
        <p:cNvGrpSpPr/>
        <p:nvPr/>
      </p:nvGrpSpPr>
      <p:grpSpPr>
        <a:xfrm>
          <a:off x="0" y="0"/>
          <a:ext cx="0" cy="0"/>
          <a:chOff x="0" y="0"/>
          <a:chExt cx="0" cy="0"/>
        </a:xfrm>
      </p:grpSpPr>
      <p:sp>
        <p:nvSpPr>
          <p:cNvPr id="92" name="Shape 92"/>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553200" y="4767262"/>
            <a:ext cx="2133600" cy="27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chemeClr val="dk1"/>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457200" y="204787"/>
            <a:ext cx="3008400" cy="8715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7" name="Shape 97"/>
          <p:cNvSpPr txBox="1"/>
          <p:nvPr>
            <p:ph idx="1" type="body"/>
          </p:nvPr>
        </p:nvSpPr>
        <p:spPr>
          <a:xfrm>
            <a:off x="3575050" y="204788"/>
            <a:ext cx="5111700" cy="43899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8" name="Shape 98"/>
          <p:cNvSpPr txBox="1"/>
          <p:nvPr>
            <p:ph idx="2" type="body"/>
          </p:nvPr>
        </p:nvSpPr>
        <p:spPr>
          <a:xfrm>
            <a:off x="457200" y="1076325"/>
            <a:ext cx="3008400" cy="35184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99" name="Shape 99"/>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1" name="Shape 101"/>
          <p:cNvSpPr txBox="1"/>
          <p:nvPr>
            <p:ph idx="12" type="sldNum"/>
          </p:nvPr>
        </p:nvSpPr>
        <p:spPr>
          <a:xfrm>
            <a:off x="6553200" y="4767262"/>
            <a:ext cx="2133600" cy="27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2" name="Shape 102"/>
        <p:cNvGrpSpPr/>
        <p:nvPr/>
      </p:nvGrpSpPr>
      <p:grpSpPr>
        <a:xfrm>
          <a:off x="0" y="0"/>
          <a:ext cx="0" cy="0"/>
          <a:chOff x="0" y="0"/>
          <a:chExt cx="0" cy="0"/>
        </a:xfrm>
      </p:grpSpPr>
      <p:sp>
        <p:nvSpPr>
          <p:cNvPr id="103" name="Shape 103"/>
          <p:cNvSpPr txBox="1"/>
          <p:nvPr>
            <p:ph type="title"/>
          </p:nvPr>
        </p:nvSpPr>
        <p:spPr>
          <a:xfrm>
            <a:off x="1792288" y="3600450"/>
            <a:ext cx="5486400" cy="4251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4" name="Shape 104"/>
          <p:cNvSpPr/>
          <p:nvPr>
            <p:ph idx="2" type="pic"/>
          </p:nvPr>
        </p:nvSpPr>
        <p:spPr>
          <a:xfrm>
            <a:off x="1792288" y="459581"/>
            <a:ext cx="5486400" cy="30861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05" name="Shape 105"/>
          <p:cNvSpPr txBox="1"/>
          <p:nvPr>
            <p:ph idx="1" type="body"/>
          </p:nvPr>
        </p:nvSpPr>
        <p:spPr>
          <a:xfrm>
            <a:off x="1792288" y="4025503"/>
            <a:ext cx="5486400" cy="6036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06" name="Shape 106"/>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2" type="sldNum"/>
          </p:nvPr>
        </p:nvSpPr>
        <p:spPr>
          <a:xfrm>
            <a:off x="6553200" y="4767262"/>
            <a:ext cx="2133600" cy="27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pic>
        <p:nvPicPr>
          <p:cNvPr descr="PPT Setup-5.jpg" id="51" name="Shape 51"/>
          <p:cNvPicPr preferRelativeResize="0"/>
          <p:nvPr/>
        </p:nvPicPr>
        <p:blipFill rotWithShape="1">
          <a:blip r:embed="rId1">
            <a:alphaModFix/>
          </a:blip>
          <a:srcRect b="0" l="0" r="0" t="0"/>
          <a:stretch/>
        </p:blipFill>
        <p:spPr>
          <a:xfrm>
            <a:off x="8120" y="0"/>
            <a:ext cx="91359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3.png"/><Relationship Id="rId4" Type="http://schemas.openxmlformats.org/officeDocument/2006/relationships/image" Target="../media/image02.jpg"/><Relationship Id="rId5"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3.png"/><Relationship Id="rId4" Type="http://schemas.openxmlformats.org/officeDocument/2006/relationships/image" Target="../media/image02.jp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3.png"/><Relationship Id="rId4" Type="http://schemas.openxmlformats.org/officeDocument/2006/relationships/image" Target="../media/image02.jpg"/><Relationship Id="rId5"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3.png"/><Relationship Id="rId4" Type="http://schemas.openxmlformats.org/officeDocument/2006/relationships/image" Target="../media/image0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3.png"/><Relationship Id="rId4" Type="http://schemas.openxmlformats.org/officeDocument/2006/relationships/image" Target="../media/image0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3.png"/><Relationship Id="rId4"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3.png"/><Relationship Id="rId4" Type="http://schemas.openxmlformats.org/officeDocument/2006/relationships/image" Target="../media/image02.jpg"/><Relationship Id="rId5"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02.jpg"/><Relationship Id="rId4" Type="http://schemas.openxmlformats.org/officeDocument/2006/relationships/image" Target="../media/image0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2.jpg"/><Relationship Id="rId4"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2.jpg"/><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2.jpg"/><Relationship Id="rId4"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2.jpg"/><Relationship Id="rId4" Type="http://schemas.openxmlformats.org/officeDocument/2006/relationships/image" Target="../media/image03.png"/><Relationship Id="rId5"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3.png"/><Relationship Id="rId4" Type="http://schemas.openxmlformats.org/officeDocument/2006/relationships/image" Target="../media/image02.jpg"/><Relationship Id="rId5"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pic>
        <p:nvPicPr>
          <p:cNvPr id="113" name="Shape 113"/>
          <p:cNvPicPr preferRelativeResize="0"/>
          <p:nvPr/>
        </p:nvPicPr>
        <p:blipFill rotWithShape="1">
          <a:blip r:embed="rId3">
            <a:alphaModFix/>
          </a:blip>
          <a:srcRect b="9461" l="0" r="0" t="21979"/>
          <a:stretch/>
        </p:blipFill>
        <p:spPr>
          <a:xfrm>
            <a:off x="-696750" y="0"/>
            <a:ext cx="6332124" cy="7717605"/>
          </a:xfrm>
          <a:prstGeom prst="rect">
            <a:avLst/>
          </a:prstGeom>
          <a:noFill/>
          <a:ln>
            <a:noFill/>
          </a:ln>
        </p:spPr>
      </p:pic>
      <p:pic>
        <p:nvPicPr>
          <p:cNvPr descr="01-Frame.png" id="114" name="Shape 114"/>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15" name="Shape 115"/>
          <p:cNvSpPr txBox="1"/>
          <p:nvPr/>
        </p:nvSpPr>
        <p:spPr>
          <a:xfrm>
            <a:off x="4941450" y="1666200"/>
            <a:ext cx="4202400" cy="79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 sz="2100">
                <a:solidFill>
                  <a:srgbClr val="2299FF"/>
                </a:solidFill>
              </a:rPr>
              <a:t>Application Deployment and Management at Scale with 1&amp;1</a:t>
            </a:r>
          </a:p>
        </p:txBody>
      </p:sp>
      <p:sp>
        <p:nvSpPr>
          <p:cNvPr id="116" name="Shape 116"/>
          <p:cNvSpPr txBox="1"/>
          <p:nvPr/>
        </p:nvSpPr>
        <p:spPr>
          <a:xfrm>
            <a:off x="4910675" y="2388050"/>
            <a:ext cx="3990300" cy="1077000"/>
          </a:xfrm>
          <a:prstGeom prst="rect">
            <a:avLst/>
          </a:prstGeom>
          <a:noFill/>
          <a:ln>
            <a:noFill/>
          </a:ln>
        </p:spPr>
        <p:txBody>
          <a:bodyPr anchorCtr="0" anchor="t" bIns="45700" lIns="91425" rIns="91425" tIns="45700">
            <a:noAutofit/>
          </a:bodyPr>
          <a:lstStyle/>
          <a:p>
            <a:pPr indent="0" lvl="0" marL="0" marR="0" rtl="0" algn="l">
              <a:lnSpc>
                <a:spcPct val="108333"/>
              </a:lnSpc>
              <a:spcBef>
                <a:spcPts val="0"/>
              </a:spcBef>
              <a:buSzPct val="25000"/>
              <a:buNone/>
            </a:pPr>
            <a:r>
              <a:rPr b="1" lang="en" sz="4800">
                <a:solidFill>
                  <a:schemeClr val="lt1"/>
                </a:solidFill>
              </a:rPr>
              <a:t>Matt Baldwin</a:t>
            </a:r>
          </a:p>
        </p:txBody>
      </p:sp>
      <p:sp>
        <p:nvSpPr>
          <p:cNvPr id="117" name="Shape 117"/>
          <p:cNvSpPr txBox="1"/>
          <p:nvPr/>
        </p:nvSpPr>
        <p:spPr>
          <a:xfrm>
            <a:off x="4941449" y="3394383"/>
            <a:ext cx="2331300" cy="685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 sz="1800">
                <a:solidFill>
                  <a:srgbClr val="FFFFFF"/>
                </a:solidFill>
              </a:rPr>
              <a:t>CEO</a:t>
            </a:r>
          </a:p>
          <a:p>
            <a:pPr indent="0" lvl="0" marL="0" marR="0" rtl="0" algn="l">
              <a:spcBef>
                <a:spcPts val="0"/>
              </a:spcBef>
              <a:buSzPct val="25000"/>
              <a:buNone/>
            </a:pPr>
            <a:r>
              <a:rPr b="1" lang="en" sz="1800">
                <a:solidFill>
                  <a:srgbClr val="FFFFFF"/>
                </a:solidFill>
              </a:rPr>
              <a:t>@stackpointcloud</a:t>
            </a:r>
          </a:p>
        </p:txBody>
      </p:sp>
      <p:sp>
        <p:nvSpPr>
          <p:cNvPr id="118" name="Shape 118"/>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PORTRAIT AND SEND BEHIND FOREGROUND GRAPHIC FOR CROP)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pic>
        <p:nvPicPr>
          <p:cNvPr descr="PPT Setup-5.png" id="199" name="Shape 199"/>
          <p:cNvPicPr preferRelativeResize="0"/>
          <p:nvPr/>
        </p:nvPicPr>
        <p:blipFill rotWithShape="1">
          <a:blip r:embed="rId3">
            <a:alphaModFix/>
          </a:blip>
          <a:srcRect b="0" l="0" r="0" t="0"/>
          <a:stretch/>
        </p:blipFill>
        <p:spPr>
          <a:xfrm>
            <a:off x="0" y="4248150"/>
            <a:ext cx="9144000" cy="911400"/>
          </a:xfrm>
          <a:prstGeom prst="rect">
            <a:avLst/>
          </a:prstGeom>
          <a:noFill/>
          <a:ln>
            <a:noFill/>
          </a:ln>
        </p:spPr>
      </p:pic>
      <p:pic>
        <p:nvPicPr>
          <p:cNvPr descr="PPT Setup-5.jpg" id="200" name="Shape 200"/>
          <p:cNvPicPr preferRelativeResize="0"/>
          <p:nvPr/>
        </p:nvPicPr>
        <p:blipFill rotWithShape="1">
          <a:blip r:embed="rId4">
            <a:alphaModFix/>
          </a:blip>
          <a:srcRect b="0" l="0" r="0" t="0"/>
          <a:stretch/>
        </p:blipFill>
        <p:spPr>
          <a:xfrm>
            <a:off x="8120" y="0"/>
            <a:ext cx="9135900" cy="5143500"/>
          </a:xfrm>
          <a:prstGeom prst="rect">
            <a:avLst/>
          </a:prstGeom>
          <a:noFill/>
          <a:ln>
            <a:noFill/>
          </a:ln>
        </p:spPr>
      </p:pic>
      <p:sp>
        <p:nvSpPr>
          <p:cNvPr id="201" name="Shape 201"/>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202" name="Shape 202"/>
          <p:cNvSpPr txBox="1"/>
          <p:nvPr/>
        </p:nvSpPr>
        <p:spPr>
          <a:xfrm>
            <a:off x="281700" y="186450"/>
            <a:ext cx="56982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Provide Choice</a:t>
            </a:r>
          </a:p>
        </p:txBody>
      </p:sp>
      <p:sp>
        <p:nvSpPr>
          <p:cNvPr id="203" name="Shape 203"/>
          <p:cNvSpPr txBox="1"/>
          <p:nvPr/>
        </p:nvSpPr>
        <p:spPr>
          <a:xfrm>
            <a:off x="281700" y="1072500"/>
            <a:ext cx="4348800" cy="3114600"/>
          </a:xfrm>
          <a:prstGeom prst="rect">
            <a:avLst/>
          </a:prstGeom>
          <a:noFill/>
          <a:ln>
            <a:noFill/>
          </a:ln>
        </p:spPr>
        <p:txBody>
          <a:bodyPr anchorCtr="0" anchor="t" bIns="45700" lIns="91425" rIns="91425" tIns="45700">
            <a:noAutofit/>
          </a:bodyPr>
          <a:lstStyle/>
          <a:p>
            <a:pPr lvl="0" rtl="0">
              <a:lnSpc>
                <a:spcPct val="115000"/>
              </a:lnSpc>
              <a:spcBef>
                <a:spcPts val="0"/>
              </a:spcBef>
              <a:spcAft>
                <a:spcPts val="1600"/>
              </a:spcAft>
              <a:buSzPct val="61111"/>
              <a:buNone/>
            </a:pPr>
            <a:r>
              <a:rPr lang="en" sz="1800"/>
              <a:t>Containers allow us to quickly add curated components: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Customers create projects.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Application stacks are either assembled or pre-built.</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Usual suspects are supported.</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Support scripting languages in use across all sites we host.</a:t>
            </a: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pic>
        <p:nvPicPr>
          <p:cNvPr id="204" name="Shape 204"/>
          <p:cNvPicPr preferRelativeResize="0"/>
          <p:nvPr/>
        </p:nvPicPr>
        <p:blipFill>
          <a:blip r:embed="rId5">
            <a:alphaModFix/>
          </a:blip>
          <a:stretch>
            <a:fillRect/>
          </a:stretch>
        </p:blipFill>
        <p:spPr>
          <a:xfrm>
            <a:off x="4765474" y="297249"/>
            <a:ext cx="4071400" cy="376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pic>
        <p:nvPicPr>
          <p:cNvPr descr="PPT Setup-5.png" id="209" name="Shape 209"/>
          <p:cNvPicPr preferRelativeResize="0"/>
          <p:nvPr/>
        </p:nvPicPr>
        <p:blipFill rotWithShape="1">
          <a:blip r:embed="rId3">
            <a:alphaModFix/>
          </a:blip>
          <a:srcRect b="0" l="0" r="0" t="0"/>
          <a:stretch/>
        </p:blipFill>
        <p:spPr>
          <a:xfrm>
            <a:off x="0" y="4248150"/>
            <a:ext cx="9144000" cy="911400"/>
          </a:xfrm>
          <a:prstGeom prst="rect">
            <a:avLst/>
          </a:prstGeom>
          <a:noFill/>
          <a:ln>
            <a:noFill/>
          </a:ln>
        </p:spPr>
      </p:pic>
      <p:pic>
        <p:nvPicPr>
          <p:cNvPr descr="PPT Setup-5.jpg" id="210" name="Shape 210"/>
          <p:cNvPicPr preferRelativeResize="0"/>
          <p:nvPr/>
        </p:nvPicPr>
        <p:blipFill rotWithShape="1">
          <a:blip r:embed="rId4">
            <a:alphaModFix/>
          </a:blip>
          <a:srcRect b="0" l="0" r="0" t="0"/>
          <a:stretch/>
        </p:blipFill>
        <p:spPr>
          <a:xfrm>
            <a:off x="8120" y="0"/>
            <a:ext cx="9135900" cy="5143500"/>
          </a:xfrm>
          <a:prstGeom prst="rect">
            <a:avLst/>
          </a:prstGeom>
          <a:noFill/>
          <a:ln>
            <a:noFill/>
          </a:ln>
        </p:spPr>
      </p:pic>
      <p:sp>
        <p:nvSpPr>
          <p:cNvPr id="211" name="Shape 211"/>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212" name="Shape 212"/>
          <p:cNvSpPr txBox="1"/>
          <p:nvPr/>
        </p:nvSpPr>
        <p:spPr>
          <a:xfrm>
            <a:off x="281700" y="1072500"/>
            <a:ext cx="4348800" cy="3114600"/>
          </a:xfrm>
          <a:prstGeom prst="rect">
            <a:avLst/>
          </a:prstGeom>
          <a:noFill/>
          <a:ln>
            <a:noFill/>
          </a:ln>
        </p:spPr>
        <p:txBody>
          <a:bodyPr anchorCtr="0" anchor="t" bIns="45700" lIns="91425" rIns="91425" tIns="45700">
            <a:noAutofit/>
          </a:bodyPr>
          <a:lstStyle/>
          <a:p>
            <a:pPr lvl="0" rtl="0">
              <a:lnSpc>
                <a:spcPct val="115000"/>
              </a:lnSpc>
              <a:spcBef>
                <a:spcPts val="0"/>
              </a:spcBef>
              <a:spcAft>
                <a:spcPts val="1600"/>
              </a:spcAft>
              <a:buSzPct val="61111"/>
              <a:buNone/>
            </a:pPr>
            <a:r>
              <a:rPr lang="en" sz="1800">
                <a:solidFill>
                  <a:srgbClr val="3F3F3F"/>
                </a:solidFill>
              </a:rPr>
              <a:t>The traditional model forced us to multi-tenant the system via permissions, users, groups, and so on. Now:</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User projects are deployed to their own dedicated resources.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Strongly isolated networks.</a:t>
            </a:r>
          </a:p>
          <a:p>
            <a:pPr indent="-285750" lvl="0" marL="285750" rtl="0">
              <a:lnSpc>
                <a:spcPct val="131111"/>
              </a:lnSpc>
              <a:spcBef>
                <a:spcPts val="0"/>
              </a:spcBef>
              <a:buClr>
                <a:srgbClr val="FB003F"/>
              </a:buClr>
              <a:buSzPct val="100000"/>
              <a:buFont typeface="Arial"/>
              <a:buChar char="•"/>
            </a:pPr>
            <a:r>
              <a:rPr b="1" lang="en" sz="1800">
                <a:solidFill>
                  <a:srgbClr val="2299FF"/>
                </a:solidFill>
              </a:rPr>
              <a:t>Strongly isolated storage.</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1&amp;1 Manages Upgrades, Environment.</a:t>
            </a:r>
          </a:p>
          <a:p>
            <a:pPr lvl="0" marR="0" rtl="0" algn="l">
              <a:lnSpc>
                <a:spcPct val="131111"/>
              </a:lnSpc>
              <a:spcBef>
                <a:spcPts val="0"/>
              </a:spcBef>
              <a:buNone/>
            </a:pPr>
            <a:r>
              <a:t/>
            </a:r>
            <a:endParaRPr sz="1800">
              <a:solidFill>
                <a:srgbClr val="3F3F3F"/>
              </a:solidFill>
              <a:latin typeface="Arial"/>
              <a:ea typeface="Arial"/>
              <a:cs typeface="Arial"/>
              <a:sym typeface="Arial"/>
            </a:endParaRPr>
          </a:p>
        </p:txBody>
      </p:sp>
      <p:sp>
        <p:nvSpPr>
          <p:cNvPr id="213" name="Shape 213"/>
          <p:cNvSpPr txBox="1"/>
          <p:nvPr/>
        </p:nvSpPr>
        <p:spPr>
          <a:xfrm>
            <a:off x="281700" y="186450"/>
            <a:ext cx="73911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Better Isolation</a:t>
            </a:r>
          </a:p>
        </p:txBody>
      </p:sp>
      <p:pic>
        <p:nvPicPr>
          <p:cNvPr id="214" name="Shape 214"/>
          <p:cNvPicPr preferRelativeResize="0"/>
          <p:nvPr/>
        </p:nvPicPr>
        <p:blipFill>
          <a:blip r:embed="rId5">
            <a:alphaModFix/>
          </a:blip>
          <a:stretch>
            <a:fillRect/>
          </a:stretch>
        </p:blipFill>
        <p:spPr>
          <a:xfrm>
            <a:off x="4621000" y="169708"/>
            <a:ext cx="4348800" cy="37668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pic>
        <p:nvPicPr>
          <p:cNvPr descr="PPT Setup-5.png" id="219" name="Shape 219"/>
          <p:cNvPicPr preferRelativeResize="0"/>
          <p:nvPr/>
        </p:nvPicPr>
        <p:blipFill rotWithShape="1">
          <a:blip r:embed="rId3">
            <a:alphaModFix/>
          </a:blip>
          <a:srcRect b="0" l="0" r="0" t="0"/>
          <a:stretch/>
        </p:blipFill>
        <p:spPr>
          <a:xfrm>
            <a:off x="0" y="4248150"/>
            <a:ext cx="9144000" cy="911400"/>
          </a:xfrm>
          <a:prstGeom prst="rect">
            <a:avLst/>
          </a:prstGeom>
          <a:noFill/>
          <a:ln>
            <a:noFill/>
          </a:ln>
        </p:spPr>
      </p:pic>
      <p:pic>
        <p:nvPicPr>
          <p:cNvPr descr="PPT Setup-5.jpg" id="220" name="Shape 220"/>
          <p:cNvPicPr preferRelativeResize="0"/>
          <p:nvPr/>
        </p:nvPicPr>
        <p:blipFill rotWithShape="1">
          <a:blip r:embed="rId4">
            <a:alphaModFix/>
          </a:blip>
          <a:srcRect b="0" l="0" r="0" t="0"/>
          <a:stretch/>
        </p:blipFill>
        <p:spPr>
          <a:xfrm>
            <a:off x="8120" y="0"/>
            <a:ext cx="9135900" cy="5143500"/>
          </a:xfrm>
          <a:prstGeom prst="rect">
            <a:avLst/>
          </a:prstGeom>
          <a:noFill/>
          <a:ln>
            <a:noFill/>
          </a:ln>
        </p:spPr>
      </p:pic>
      <p:sp>
        <p:nvSpPr>
          <p:cNvPr id="221" name="Shape 221"/>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222" name="Shape 222"/>
          <p:cNvSpPr txBox="1"/>
          <p:nvPr/>
        </p:nvSpPr>
        <p:spPr>
          <a:xfrm>
            <a:off x="281700" y="1072500"/>
            <a:ext cx="4348800" cy="3114600"/>
          </a:xfrm>
          <a:prstGeom prst="rect">
            <a:avLst/>
          </a:prstGeom>
          <a:noFill/>
          <a:ln>
            <a:noFill/>
          </a:ln>
        </p:spPr>
        <p:txBody>
          <a:bodyPr anchorCtr="0" anchor="t" bIns="45700" lIns="91425" rIns="91425" tIns="45700">
            <a:noAutofit/>
          </a:bodyPr>
          <a:lstStyle/>
          <a:p>
            <a:pPr lvl="0" rtl="0">
              <a:lnSpc>
                <a:spcPct val="115000"/>
              </a:lnSpc>
              <a:spcBef>
                <a:spcPts val="0"/>
              </a:spcBef>
              <a:spcAft>
                <a:spcPts val="1600"/>
              </a:spcAft>
              <a:buSzPct val="61111"/>
              <a:buNone/>
            </a:pPr>
            <a:r>
              <a:rPr lang="en" sz="1800">
                <a:solidFill>
                  <a:srgbClr val="3F3F3F"/>
                </a:solidFill>
              </a:rPr>
              <a:t>Our own management overhead decreases as usability and choice increases for our users.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Upgrading components has no downtime.</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Users have more knobs -- regions, frameworks, kernel versions.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Nodes management is now invisible.</a:t>
            </a:r>
          </a:p>
          <a:p>
            <a:pPr lvl="0" marR="0" rtl="0" algn="l">
              <a:lnSpc>
                <a:spcPct val="131111"/>
              </a:lnSpc>
              <a:spcBef>
                <a:spcPts val="0"/>
              </a:spcBef>
              <a:buNone/>
            </a:pPr>
            <a:r>
              <a:t/>
            </a:r>
            <a:endParaRPr sz="1800">
              <a:solidFill>
                <a:srgbClr val="3F3F3F"/>
              </a:solidFill>
              <a:latin typeface="Arial"/>
              <a:ea typeface="Arial"/>
              <a:cs typeface="Arial"/>
              <a:sym typeface="Arial"/>
            </a:endParaRPr>
          </a:p>
        </p:txBody>
      </p:sp>
      <p:sp>
        <p:nvSpPr>
          <p:cNvPr id="223" name="Shape 223"/>
          <p:cNvSpPr txBox="1"/>
          <p:nvPr/>
        </p:nvSpPr>
        <p:spPr>
          <a:xfrm>
            <a:off x="281700" y="186450"/>
            <a:ext cx="73911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Better Management</a:t>
            </a:r>
          </a:p>
        </p:txBody>
      </p:sp>
      <p:pic>
        <p:nvPicPr>
          <p:cNvPr id="224" name="Shape 224"/>
          <p:cNvPicPr preferRelativeResize="0"/>
          <p:nvPr/>
        </p:nvPicPr>
        <p:blipFill>
          <a:blip r:embed="rId5">
            <a:alphaModFix/>
          </a:blip>
          <a:stretch>
            <a:fillRect/>
          </a:stretch>
        </p:blipFill>
        <p:spPr>
          <a:xfrm>
            <a:off x="5012874" y="640624"/>
            <a:ext cx="4047375" cy="353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pic>
        <p:nvPicPr>
          <p:cNvPr descr="PPT Setup-5.png" id="229" name="Shape 229"/>
          <p:cNvPicPr preferRelativeResize="0"/>
          <p:nvPr/>
        </p:nvPicPr>
        <p:blipFill rotWithShape="1">
          <a:blip r:embed="rId3">
            <a:alphaModFix/>
          </a:blip>
          <a:srcRect b="0" l="0" r="0" t="0"/>
          <a:stretch/>
        </p:blipFill>
        <p:spPr>
          <a:xfrm>
            <a:off x="0" y="4248150"/>
            <a:ext cx="9144000" cy="911400"/>
          </a:xfrm>
          <a:prstGeom prst="rect">
            <a:avLst/>
          </a:prstGeom>
          <a:noFill/>
          <a:ln>
            <a:noFill/>
          </a:ln>
        </p:spPr>
      </p:pic>
      <p:pic>
        <p:nvPicPr>
          <p:cNvPr descr="PPT Setup-5.jpg" id="230" name="Shape 230"/>
          <p:cNvPicPr preferRelativeResize="0"/>
          <p:nvPr/>
        </p:nvPicPr>
        <p:blipFill rotWithShape="1">
          <a:blip r:embed="rId4">
            <a:alphaModFix/>
          </a:blip>
          <a:srcRect b="0" l="0" r="0" t="0"/>
          <a:stretch/>
        </p:blipFill>
        <p:spPr>
          <a:xfrm>
            <a:off x="8120" y="0"/>
            <a:ext cx="9135900" cy="5143500"/>
          </a:xfrm>
          <a:prstGeom prst="rect">
            <a:avLst/>
          </a:prstGeom>
          <a:noFill/>
          <a:ln>
            <a:noFill/>
          </a:ln>
        </p:spPr>
      </p:pic>
      <p:sp>
        <p:nvSpPr>
          <p:cNvPr id="231" name="Shape 231"/>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232" name="Shape 232"/>
          <p:cNvSpPr txBox="1"/>
          <p:nvPr/>
        </p:nvSpPr>
        <p:spPr>
          <a:xfrm>
            <a:off x="281700" y="186450"/>
            <a:ext cx="56982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Eliminate Failure Points</a:t>
            </a:r>
          </a:p>
        </p:txBody>
      </p:sp>
      <p:sp>
        <p:nvSpPr>
          <p:cNvPr id="233" name="Shape 233"/>
          <p:cNvSpPr txBox="1"/>
          <p:nvPr/>
        </p:nvSpPr>
        <p:spPr>
          <a:xfrm>
            <a:off x="281700" y="1072500"/>
            <a:ext cx="4348800" cy="3114600"/>
          </a:xfrm>
          <a:prstGeom prst="rect">
            <a:avLst/>
          </a:prstGeom>
          <a:noFill/>
          <a:ln>
            <a:noFill/>
          </a:ln>
        </p:spPr>
        <p:txBody>
          <a:bodyPr anchorCtr="0" anchor="t" bIns="45700" lIns="91425" rIns="91425" tIns="45700">
            <a:noAutofit/>
          </a:bodyPr>
          <a:lstStyle/>
          <a:p>
            <a:pPr lvl="0" rtl="0">
              <a:lnSpc>
                <a:spcPct val="115000"/>
              </a:lnSpc>
              <a:spcBef>
                <a:spcPts val="0"/>
              </a:spcBef>
              <a:spcAft>
                <a:spcPts val="1600"/>
              </a:spcAft>
              <a:buSzPct val="61111"/>
              <a:buNone/>
            </a:pPr>
            <a:r>
              <a:rPr lang="en" sz="1800"/>
              <a:t>Treat hosts as fungible.</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Servers are cluster members.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Containers are scheduled to nodes. </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Containers go to where resources are available.</a:t>
            </a:r>
          </a:p>
          <a:p>
            <a:pPr indent="-285750" lvl="0" marL="285750" rtl="0">
              <a:lnSpc>
                <a:spcPct val="131111"/>
              </a:lnSpc>
              <a:spcBef>
                <a:spcPts val="0"/>
              </a:spcBef>
              <a:buClr>
                <a:srgbClr val="FB003F"/>
              </a:buClr>
              <a:buSzPct val="100000"/>
              <a:buFont typeface="Arial"/>
              <a:buChar char="•"/>
            </a:pPr>
            <a:r>
              <a:rPr b="1" lang="en" sz="1800">
                <a:solidFill>
                  <a:srgbClr val="2299FF"/>
                </a:solidFill>
              </a:rPr>
              <a:t>Components can be scaled independently of each other.</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Dynamic Cluster Routing</a:t>
            </a:r>
          </a:p>
          <a:p>
            <a:pPr lvl="0" marR="0" rtl="0" algn="l">
              <a:lnSpc>
                <a:spcPct val="131111"/>
              </a:lnSpc>
              <a:spcBef>
                <a:spcPts val="0"/>
              </a:spcBef>
              <a:buNone/>
            </a:pPr>
            <a:r>
              <a:t/>
            </a:r>
            <a:endParaRPr b="1" sz="1800">
              <a:solidFill>
                <a:srgbClr val="2299FF"/>
              </a:solidFill>
            </a:endParaRP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sp>
        <p:nvSpPr>
          <p:cNvPr id="234" name="Shape 234"/>
          <p:cNvSpPr/>
          <p:nvPr/>
        </p:nvSpPr>
        <p:spPr>
          <a:xfrm>
            <a:off x="5259000" y="2592000"/>
            <a:ext cx="720900" cy="685200"/>
          </a:xfrm>
          <a:prstGeom prst="rect">
            <a:avLst/>
          </a:prstGeom>
          <a:solidFill>
            <a:srgbClr val="B2F9EE"/>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node 01</a:t>
            </a:r>
          </a:p>
        </p:txBody>
      </p:sp>
      <p:sp>
        <p:nvSpPr>
          <p:cNvPr id="235" name="Shape 235"/>
          <p:cNvSpPr/>
          <p:nvPr/>
        </p:nvSpPr>
        <p:spPr>
          <a:xfrm>
            <a:off x="6105500" y="2592000"/>
            <a:ext cx="720900" cy="685200"/>
          </a:xfrm>
          <a:prstGeom prst="rect">
            <a:avLst/>
          </a:prstGeom>
          <a:solidFill>
            <a:srgbClr val="B2F9EE"/>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node 02</a:t>
            </a:r>
          </a:p>
        </p:txBody>
      </p:sp>
      <p:sp>
        <p:nvSpPr>
          <p:cNvPr id="236" name="Shape 236"/>
          <p:cNvSpPr/>
          <p:nvPr/>
        </p:nvSpPr>
        <p:spPr>
          <a:xfrm>
            <a:off x="7798500" y="2592000"/>
            <a:ext cx="720900" cy="685200"/>
          </a:xfrm>
          <a:prstGeom prst="rect">
            <a:avLst/>
          </a:prstGeom>
          <a:solidFill>
            <a:srgbClr val="B2F9EE"/>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node </a:t>
            </a:r>
            <a:r>
              <a:rPr i="1" lang="en" sz="1000"/>
              <a:t>n</a:t>
            </a:r>
          </a:p>
        </p:txBody>
      </p:sp>
      <p:sp>
        <p:nvSpPr>
          <p:cNvPr id="237" name="Shape 237"/>
          <p:cNvSpPr/>
          <p:nvPr/>
        </p:nvSpPr>
        <p:spPr>
          <a:xfrm>
            <a:off x="6952000" y="2592000"/>
            <a:ext cx="720900" cy="685200"/>
          </a:xfrm>
          <a:prstGeom prst="rect">
            <a:avLst/>
          </a:prstGeom>
          <a:solidFill>
            <a:srgbClr val="B2F9EE"/>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node 03</a:t>
            </a:r>
          </a:p>
        </p:txBody>
      </p:sp>
      <p:sp>
        <p:nvSpPr>
          <p:cNvPr id="238" name="Shape 238"/>
          <p:cNvSpPr/>
          <p:nvPr/>
        </p:nvSpPr>
        <p:spPr>
          <a:xfrm>
            <a:off x="5259000" y="1024825"/>
            <a:ext cx="3260400" cy="646200"/>
          </a:xfrm>
          <a:prstGeom prst="rect">
            <a:avLst/>
          </a:prstGeom>
          <a:solidFill>
            <a:srgbClr val="3371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Kubernetes</a:t>
            </a:r>
          </a:p>
        </p:txBody>
      </p:sp>
      <p:sp>
        <p:nvSpPr>
          <p:cNvPr id="239" name="Shape 239"/>
          <p:cNvSpPr/>
          <p:nvPr/>
        </p:nvSpPr>
        <p:spPr>
          <a:xfrm>
            <a:off x="5259000" y="1810900"/>
            <a:ext cx="720900" cy="685200"/>
          </a:xfrm>
          <a:prstGeom prst="rect">
            <a:avLst/>
          </a:prstGeom>
          <a:solidFill>
            <a:srgbClr val="0296C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Docker</a:t>
            </a:r>
          </a:p>
        </p:txBody>
      </p:sp>
      <p:sp>
        <p:nvSpPr>
          <p:cNvPr id="240" name="Shape 240"/>
          <p:cNvSpPr/>
          <p:nvPr/>
        </p:nvSpPr>
        <p:spPr>
          <a:xfrm>
            <a:off x="6105500" y="1810900"/>
            <a:ext cx="720900" cy="685200"/>
          </a:xfrm>
          <a:prstGeom prst="rect">
            <a:avLst/>
          </a:prstGeom>
          <a:solidFill>
            <a:srgbClr val="0296C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Docker</a:t>
            </a:r>
          </a:p>
        </p:txBody>
      </p:sp>
      <p:sp>
        <p:nvSpPr>
          <p:cNvPr id="241" name="Shape 241"/>
          <p:cNvSpPr/>
          <p:nvPr/>
        </p:nvSpPr>
        <p:spPr>
          <a:xfrm>
            <a:off x="7798500" y="1763925"/>
            <a:ext cx="720900" cy="685200"/>
          </a:xfrm>
          <a:prstGeom prst="rect">
            <a:avLst/>
          </a:prstGeom>
          <a:solidFill>
            <a:srgbClr val="0296C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Docker</a:t>
            </a:r>
          </a:p>
        </p:txBody>
      </p:sp>
      <p:sp>
        <p:nvSpPr>
          <p:cNvPr id="242" name="Shape 242"/>
          <p:cNvSpPr/>
          <p:nvPr/>
        </p:nvSpPr>
        <p:spPr>
          <a:xfrm>
            <a:off x="6952000" y="1763925"/>
            <a:ext cx="720900" cy="685200"/>
          </a:xfrm>
          <a:prstGeom prst="rect">
            <a:avLst/>
          </a:prstGeom>
          <a:solidFill>
            <a:srgbClr val="0296C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Docker</a:t>
            </a:r>
          </a:p>
        </p:txBody>
      </p:sp>
      <p:sp>
        <p:nvSpPr>
          <p:cNvPr id="243" name="Shape 243"/>
          <p:cNvSpPr/>
          <p:nvPr/>
        </p:nvSpPr>
        <p:spPr>
          <a:xfrm>
            <a:off x="5259000" y="3373100"/>
            <a:ext cx="3260400" cy="646200"/>
          </a:xfrm>
          <a:prstGeom prst="rect">
            <a:avLst/>
          </a:prstGeom>
          <a:solidFill>
            <a:srgbClr val="003D8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5F5F5"/>
                </a:solidFill>
              </a:rPr>
              <a:t>1&amp;1 Cloud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pic>
        <p:nvPicPr>
          <p:cNvPr descr="PPT Setup-5.png" id="248" name="Shape 248"/>
          <p:cNvPicPr preferRelativeResize="0"/>
          <p:nvPr/>
        </p:nvPicPr>
        <p:blipFill rotWithShape="1">
          <a:blip r:embed="rId3">
            <a:alphaModFix/>
          </a:blip>
          <a:srcRect b="0" l="0" r="0" t="0"/>
          <a:stretch/>
        </p:blipFill>
        <p:spPr>
          <a:xfrm>
            <a:off x="0" y="4248150"/>
            <a:ext cx="9144000" cy="911400"/>
          </a:xfrm>
          <a:prstGeom prst="rect">
            <a:avLst/>
          </a:prstGeom>
          <a:noFill/>
          <a:ln>
            <a:noFill/>
          </a:ln>
        </p:spPr>
      </p:pic>
      <p:pic>
        <p:nvPicPr>
          <p:cNvPr descr="PPT Setup-5.jpg" id="249" name="Shape 249"/>
          <p:cNvPicPr preferRelativeResize="0"/>
          <p:nvPr/>
        </p:nvPicPr>
        <p:blipFill rotWithShape="1">
          <a:blip r:embed="rId4">
            <a:alphaModFix/>
          </a:blip>
          <a:srcRect b="0" l="0" r="0" t="0"/>
          <a:stretch/>
        </p:blipFill>
        <p:spPr>
          <a:xfrm>
            <a:off x="8120" y="0"/>
            <a:ext cx="9135900" cy="5143500"/>
          </a:xfrm>
          <a:prstGeom prst="rect">
            <a:avLst/>
          </a:prstGeom>
          <a:noFill/>
          <a:ln>
            <a:noFill/>
          </a:ln>
        </p:spPr>
      </p:pic>
      <p:sp>
        <p:nvSpPr>
          <p:cNvPr id="250" name="Shape 250"/>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251" name="Shape 251"/>
          <p:cNvSpPr txBox="1"/>
          <p:nvPr/>
        </p:nvSpPr>
        <p:spPr>
          <a:xfrm>
            <a:off x="281700" y="186450"/>
            <a:ext cx="56982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Make Storage Easy</a:t>
            </a:r>
          </a:p>
        </p:txBody>
      </p:sp>
      <p:sp>
        <p:nvSpPr>
          <p:cNvPr id="252" name="Shape 252"/>
          <p:cNvSpPr txBox="1"/>
          <p:nvPr/>
        </p:nvSpPr>
        <p:spPr>
          <a:xfrm>
            <a:off x="281700" y="1007800"/>
            <a:ext cx="4348800" cy="3114600"/>
          </a:xfrm>
          <a:prstGeom prst="rect">
            <a:avLst/>
          </a:prstGeom>
          <a:noFill/>
          <a:ln>
            <a:noFill/>
          </a:ln>
        </p:spPr>
        <p:txBody>
          <a:bodyPr anchorCtr="0" anchor="t" bIns="45700" lIns="91425" rIns="91425" tIns="45700">
            <a:noAutofit/>
          </a:bodyPr>
          <a:lstStyle/>
          <a:p>
            <a:pPr lvl="0" rtl="0">
              <a:spcBef>
                <a:spcPts val="0"/>
              </a:spcBef>
              <a:buSzPct val="61111"/>
              <a:buNone/>
            </a:pPr>
            <a:r>
              <a:rPr lang="en" sz="1800"/>
              <a:t>Since we manage the app, we manage the storage:</a:t>
            </a:r>
          </a:p>
          <a:p>
            <a:pPr lvl="0" marR="0" rtl="0" algn="l">
              <a:lnSpc>
                <a:spcPct val="131111"/>
              </a:lnSpc>
              <a:spcBef>
                <a:spcPts val="0"/>
              </a:spcBef>
              <a:buNone/>
            </a:pPr>
            <a:r>
              <a:t/>
            </a:r>
            <a:endParaRPr b="1" sz="1800">
              <a:solidFill>
                <a:srgbClr val="2299FF"/>
              </a:solidFill>
            </a:endParaRP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During an upgrade we move the volume to the new container.</a:t>
            </a:r>
          </a:p>
          <a:p>
            <a:pPr indent="-285750" lvl="0" marL="285750" rtl="0">
              <a:lnSpc>
                <a:spcPct val="131111"/>
              </a:lnSpc>
              <a:spcBef>
                <a:spcPts val="0"/>
              </a:spcBef>
              <a:buClr>
                <a:srgbClr val="FB003F"/>
              </a:buClr>
              <a:buSzPct val="100000"/>
              <a:buFont typeface="Arial"/>
              <a:buChar char="•"/>
            </a:pPr>
            <a:r>
              <a:rPr b="1" lang="en" sz="1800">
                <a:solidFill>
                  <a:srgbClr val="2299FF"/>
                </a:solidFill>
              </a:rPr>
              <a:t>Docker images are tested and verified before user environments are updated.</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We perform and test the data migration. </a:t>
            </a:r>
          </a:p>
          <a:p>
            <a:pPr lvl="0" marR="0" rtl="0" algn="l">
              <a:lnSpc>
                <a:spcPct val="131111"/>
              </a:lnSpc>
              <a:spcBef>
                <a:spcPts val="0"/>
              </a:spcBef>
              <a:buNone/>
            </a:pPr>
            <a:r>
              <a:t/>
            </a:r>
            <a:endParaRPr b="1" sz="1800">
              <a:solidFill>
                <a:srgbClr val="2299FF"/>
              </a:solidFill>
            </a:endParaRP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pic>
        <p:nvPicPr>
          <p:cNvPr descr="PPT Setup-5.png" id="257" name="Shape 257"/>
          <p:cNvPicPr preferRelativeResize="0"/>
          <p:nvPr/>
        </p:nvPicPr>
        <p:blipFill rotWithShape="1">
          <a:blip r:embed="rId3">
            <a:alphaModFix/>
          </a:blip>
          <a:srcRect b="0" l="0" r="0" t="0"/>
          <a:stretch/>
        </p:blipFill>
        <p:spPr>
          <a:xfrm>
            <a:off x="0" y="4248150"/>
            <a:ext cx="9144000" cy="911400"/>
          </a:xfrm>
          <a:prstGeom prst="rect">
            <a:avLst/>
          </a:prstGeom>
          <a:noFill/>
          <a:ln>
            <a:noFill/>
          </a:ln>
        </p:spPr>
      </p:pic>
      <p:pic>
        <p:nvPicPr>
          <p:cNvPr descr="PPT Setup-5.jpg" id="258" name="Shape 258"/>
          <p:cNvPicPr preferRelativeResize="0"/>
          <p:nvPr/>
        </p:nvPicPr>
        <p:blipFill rotWithShape="1">
          <a:blip r:embed="rId4">
            <a:alphaModFix/>
          </a:blip>
          <a:srcRect b="0" l="0" r="0" t="0"/>
          <a:stretch/>
        </p:blipFill>
        <p:spPr>
          <a:xfrm>
            <a:off x="8120" y="0"/>
            <a:ext cx="9135900" cy="5143500"/>
          </a:xfrm>
          <a:prstGeom prst="rect">
            <a:avLst/>
          </a:prstGeom>
          <a:noFill/>
          <a:ln>
            <a:noFill/>
          </a:ln>
        </p:spPr>
      </p:pic>
      <p:sp>
        <p:nvSpPr>
          <p:cNvPr id="259" name="Shape 259"/>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260" name="Shape 260"/>
          <p:cNvSpPr txBox="1"/>
          <p:nvPr/>
        </p:nvSpPr>
        <p:spPr>
          <a:xfrm>
            <a:off x="281700" y="186450"/>
            <a:ext cx="56982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Lifecycle Management</a:t>
            </a:r>
          </a:p>
        </p:txBody>
      </p:sp>
      <p:sp>
        <p:nvSpPr>
          <p:cNvPr id="261" name="Shape 261"/>
          <p:cNvSpPr txBox="1"/>
          <p:nvPr/>
        </p:nvSpPr>
        <p:spPr>
          <a:xfrm>
            <a:off x="281700" y="1072500"/>
            <a:ext cx="4348800" cy="3114600"/>
          </a:xfrm>
          <a:prstGeom prst="rect">
            <a:avLst/>
          </a:prstGeom>
          <a:noFill/>
          <a:ln>
            <a:noFill/>
          </a:ln>
        </p:spPr>
        <p:txBody>
          <a:bodyPr anchorCtr="0" anchor="t" bIns="45700" lIns="91425" rIns="91425" tIns="45700">
            <a:noAutofit/>
          </a:bodyPr>
          <a:lstStyle/>
          <a:p>
            <a:pPr lvl="0" rtl="0">
              <a:spcBef>
                <a:spcPts val="0"/>
              </a:spcBef>
              <a:buSzPct val="61111"/>
              <a:buNone/>
            </a:pPr>
            <a:r>
              <a:rPr lang="en" sz="1800"/>
              <a:t>We manage the life of the application deployment for the customers:</a:t>
            </a:r>
          </a:p>
          <a:p>
            <a:pPr lvl="0" rtl="0">
              <a:spcBef>
                <a:spcPts val="0"/>
              </a:spcBef>
              <a:buNone/>
            </a:pPr>
            <a:r>
              <a:t/>
            </a:r>
            <a:endParaRPr sz="1800"/>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Containers are automatically upgraded when new versions ship.</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Customer content is mounted into their containers externally.</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Containers are validated via a bespoke test suite.</a:t>
            </a:r>
          </a:p>
          <a:p>
            <a:pPr lvl="0" marR="0" rtl="0" algn="l">
              <a:lnSpc>
                <a:spcPct val="131111"/>
              </a:lnSpc>
              <a:spcBef>
                <a:spcPts val="0"/>
              </a:spcBef>
              <a:buNone/>
            </a:pPr>
            <a:r>
              <a:t/>
            </a:r>
            <a:endParaRPr b="1" sz="1800">
              <a:solidFill>
                <a:srgbClr val="2299FF"/>
              </a:solidFill>
            </a:endParaRP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pic>
        <p:nvPicPr>
          <p:cNvPr descr="PPT Setup-5.png" id="266" name="Shape 266"/>
          <p:cNvPicPr preferRelativeResize="0"/>
          <p:nvPr/>
        </p:nvPicPr>
        <p:blipFill rotWithShape="1">
          <a:blip r:embed="rId3">
            <a:alphaModFix/>
          </a:blip>
          <a:srcRect b="0" l="0" r="0" t="0"/>
          <a:stretch/>
        </p:blipFill>
        <p:spPr>
          <a:xfrm>
            <a:off x="0" y="4248150"/>
            <a:ext cx="9144000" cy="911400"/>
          </a:xfrm>
          <a:prstGeom prst="rect">
            <a:avLst/>
          </a:prstGeom>
          <a:noFill/>
          <a:ln>
            <a:noFill/>
          </a:ln>
        </p:spPr>
      </p:pic>
      <p:pic>
        <p:nvPicPr>
          <p:cNvPr descr="PPT Setup-5.jpg" id="267" name="Shape 267"/>
          <p:cNvPicPr preferRelativeResize="0"/>
          <p:nvPr/>
        </p:nvPicPr>
        <p:blipFill rotWithShape="1">
          <a:blip r:embed="rId4">
            <a:alphaModFix/>
          </a:blip>
          <a:srcRect b="0" l="0" r="0" t="0"/>
          <a:stretch/>
        </p:blipFill>
        <p:spPr>
          <a:xfrm>
            <a:off x="8120" y="0"/>
            <a:ext cx="9135900" cy="5143500"/>
          </a:xfrm>
          <a:prstGeom prst="rect">
            <a:avLst/>
          </a:prstGeom>
          <a:noFill/>
          <a:ln>
            <a:noFill/>
          </a:ln>
        </p:spPr>
      </p:pic>
      <p:sp>
        <p:nvSpPr>
          <p:cNvPr id="268" name="Shape 268"/>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269" name="Shape 269"/>
          <p:cNvSpPr txBox="1"/>
          <p:nvPr/>
        </p:nvSpPr>
        <p:spPr>
          <a:xfrm>
            <a:off x="281700" y="186450"/>
            <a:ext cx="56982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Automate Proaction</a:t>
            </a:r>
          </a:p>
        </p:txBody>
      </p:sp>
      <p:sp>
        <p:nvSpPr>
          <p:cNvPr id="270" name="Shape 270"/>
          <p:cNvSpPr txBox="1"/>
          <p:nvPr/>
        </p:nvSpPr>
        <p:spPr>
          <a:xfrm>
            <a:off x="281700" y="996300"/>
            <a:ext cx="4348800" cy="3114600"/>
          </a:xfrm>
          <a:prstGeom prst="rect">
            <a:avLst/>
          </a:prstGeom>
          <a:noFill/>
          <a:ln>
            <a:noFill/>
          </a:ln>
        </p:spPr>
        <p:txBody>
          <a:bodyPr anchorCtr="0" anchor="t" bIns="45700" lIns="91425" rIns="91425" tIns="45700">
            <a:noAutofit/>
          </a:bodyPr>
          <a:lstStyle/>
          <a:p>
            <a:pPr lvl="0" rtl="0">
              <a:spcBef>
                <a:spcPts val="0"/>
              </a:spcBef>
              <a:buSzPct val="61111"/>
              <a:buNone/>
            </a:pPr>
            <a:r>
              <a:rPr lang="en" sz="1800"/>
              <a:t>Traditionally it was a manual process to update customer environments.</a:t>
            </a:r>
          </a:p>
          <a:p>
            <a:pPr lvl="0" rtl="0">
              <a:spcBef>
                <a:spcPts val="0"/>
              </a:spcBef>
              <a:buNone/>
            </a:pPr>
            <a:r>
              <a:t/>
            </a:r>
            <a:endParaRPr sz="1800"/>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We watch repositories for the latest, stable versions.</a:t>
            </a:r>
          </a:p>
          <a:p>
            <a:pPr indent="-285750" lvl="0" marL="285750" rtl="0">
              <a:lnSpc>
                <a:spcPct val="131111"/>
              </a:lnSpc>
              <a:spcBef>
                <a:spcPts val="0"/>
              </a:spcBef>
              <a:buClr>
                <a:srgbClr val="FB003F"/>
              </a:buClr>
              <a:buSzPct val="100000"/>
              <a:buFont typeface="Arial"/>
              <a:buChar char="•"/>
            </a:pPr>
            <a:r>
              <a:rPr b="1" lang="en" sz="1800">
                <a:solidFill>
                  <a:srgbClr val="2299FF"/>
                </a:solidFill>
              </a:rPr>
              <a:t>Map app environment dependencies.</a:t>
            </a:r>
          </a:p>
          <a:p>
            <a:pPr indent="-285750" lvl="0" marL="285750" rtl="0">
              <a:lnSpc>
                <a:spcPct val="131111"/>
              </a:lnSpc>
              <a:spcBef>
                <a:spcPts val="0"/>
              </a:spcBef>
              <a:buClr>
                <a:srgbClr val="FB003F"/>
              </a:buClr>
              <a:buSzPct val="100000"/>
              <a:buFont typeface="Arial"/>
              <a:buChar char="•"/>
            </a:pPr>
            <a:r>
              <a:rPr b="1" lang="en" sz="1800">
                <a:solidFill>
                  <a:srgbClr val="2299FF"/>
                </a:solidFill>
              </a:rPr>
              <a:t>Rebuild when a change is scheduled or spotted.</a:t>
            </a:r>
          </a:p>
          <a:p>
            <a:pPr lvl="0" marR="0" rtl="0" algn="l">
              <a:lnSpc>
                <a:spcPct val="131111"/>
              </a:lnSpc>
              <a:spcBef>
                <a:spcPts val="0"/>
              </a:spcBef>
              <a:buNone/>
            </a:pPr>
            <a:r>
              <a:t/>
            </a:r>
            <a:endParaRPr b="1" sz="1800">
              <a:solidFill>
                <a:srgbClr val="2299FF"/>
              </a:solidFill>
            </a:endParaRP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pic>
        <p:nvPicPr>
          <p:cNvPr id="271" name="Shape 271"/>
          <p:cNvPicPr preferRelativeResize="0"/>
          <p:nvPr/>
        </p:nvPicPr>
        <p:blipFill>
          <a:blip r:embed="rId5">
            <a:alphaModFix/>
          </a:blip>
          <a:stretch>
            <a:fillRect/>
          </a:stretch>
        </p:blipFill>
        <p:spPr>
          <a:xfrm>
            <a:off x="4499425" y="997299"/>
            <a:ext cx="4543275" cy="215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p:nvPr/>
        </p:nvSpPr>
        <p:spPr>
          <a:xfrm>
            <a:off x="6106500" y="1938025"/>
            <a:ext cx="1689900" cy="2136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CluCluster</a:t>
            </a:r>
          </a:p>
        </p:txBody>
      </p:sp>
      <p:sp>
        <p:nvSpPr>
          <p:cNvPr id="277" name="Shape 277"/>
          <p:cNvSpPr/>
          <p:nvPr/>
        </p:nvSpPr>
        <p:spPr>
          <a:xfrm>
            <a:off x="1024300" y="1911225"/>
            <a:ext cx="2637900" cy="7590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CI Stack</a:t>
            </a:r>
          </a:p>
          <a:p>
            <a:pPr lvl="0" rtl="0">
              <a:spcBef>
                <a:spcPts val="0"/>
              </a:spcBef>
              <a:buNone/>
            </a:pPr>
            <a:r>
              <a:rPr lang="en"/>
              <a:t>(Drone)</a:t>
            </a:r>
          </a:p>
        </p:txBody>
      </p:sp>
      <p:sp>
        <p:nvSpPr>
          <p:cNvPr id="278" name="Shape 278"/>
          <p:cNvSpPr/>
          <p:nvPr/>
        </p:nvSpPr>
        <p:spPr>
          <a:xfrm>
            <a:off x="4234800" y="250550"/>
            <a:ext cx="3561600" cy="759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User Interface</a:t>
            </a:r>
          </a:p>
        </p:txBody>
      </p:sp>
      <p:sp>
        <p:nvSpPr>
          <p:cNvPr id="279" name="Shape 279"/>
          <p:cNvSpPr/>
          <p:nvPr/>
        </p:nvSpPr>
        <p:spPr>
          <a:xfrm>
            <a:off x="4234800" y="1080900"/>
            <a:ext cx="3561600" cy="759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Multi-tenant API</a:t>
            </a:r>
          </a:p>
        </p:txBody>
      </p:sp>
      <p:sp>
        <p:nvSpPr>
          <p:cNvPr id="280" name="Shape 280"/>
          <p:cNvSpPr/>
          <p:nvPr/>
        </p:nvSpPr>
        <p:spPr>
          <a:xfrm>
            <a:off x="6192525" y="2370100"/>
            <a:ext cx="771000" cy="498600"/>
          </a:xfrm>
          <a:prstGeom prst="rect">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Openshift</a:t>
            </a:r>
          </a:p>
        </p:txBody>
      </p:sp>
      <p:sp>
        <p:nvSpPr>
          <p:cNvPr id="281" name="Shape 281"/>
          <p:cNvSpPr/>
          <p:nvPr/>
        </p:nvSpPr>
        <p:spPr>
          <a:xfrm>
            <a:off x="4234800" y="1938025"/>
            <a:ext cx="1778100" cy="759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Cluster Build / Lifecycle Tooling</a:t>
            </a:r>
          </a:p>
        </p:txBody>
      </p:sp>
      <p:sp>
        <p:nvSpPr>
          <p:cNvPr id="282" name="Shape 282"/>
          <p:cNvSpPr/>
          <p:nvPr/>
        </p:nvSpPr>
        <p:spPr>
          <a:xfrm>
            <a:off x="6192525" y="2915470"/>
            <a:ext cx="1498200" cy="498600"/>
          </a:xfrm>
          <a:prstGeom prst="rect">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Kubernetes</a:t>
            </a:r>
          </a:p>
        </p:txBody>
      </p:sp>
      <p:sp>
        <p:nvSpPr>
          <p:cNvPr id="283" name="Shape 283"/>
          <p:cNvSpPr/>
          <p:nvPr/>
        </p:nvSpPr>
        <p:spPr>
          <a:xfrm>
            <a:off x="1024300" y="250575"/>
            <a:ext cx="1377900" cy="15894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Application Library</a:t>
            </a:r>
          </a:p>
          <a:p>
            <a:pPr lvl="0" rtl="0">
              <a:spcBef>
                <a:spcPts val="0"/>
              </a:spcBef>
              <a:buNone/>
            </a:pPr>
            <a:r>
              <a:rPr lang="en"/>
              <a:t>(Git / </a:t>
            </a:r>
            <a:r>
              <a:rPr lang="en">
                <a:solidFill>
                  <a:schemeClr val="dk1"/>
                </a:solidFill>
              </a:rPr>
              <a:t>Gitlab)</a:t>
            </a:r>
          </a:p>
        </p:txBody>
      </p:sp>
      <p:sp>
        <p:nvSpPr>
          <p:cNvPr id="284" name="Shape 284"/>
          <p:cNvSpPr/>
          <p:nvPr/>
        </p:nvSpPr>
        <p:spPr>
          <a:xfrm>
            <a:off x="6192525" y="3460840"/>
            <a:ext cx="1498200" cy="4986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Gluster</a:t>
            </a:r>
          </a:p>
        </p:txBody>
      </p:sp>
      <p:sp>
        <p:nvSpPr>
          <p:cNvPr id="285" name="Shape 285"/>
          <p:cNvSpPr/>
          <p:nvPr/>
        </p:nvSpPr>
        <p:spPr>
          <a:xfrm>
            <a:off x="2483325" y="250500"/>
            <a:ext cx="1179000" cy="15894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Image</a:t>
            </a:r>
          </a:p>
          <a:p>
            <a:pPr lvl="0" rtl="0">
              <a:spcBef>
                <a:spcPts val="0"/>
              </a:spcBef>
              <a:buNone/>
            </a:pPr>
            <a:r>
              <a:rPr lang="en"/>
              <a:t>Repository</a:t>
            </a:r>
          </a:p>
          <a:p>
            <a:pPr lvl="0" rtl="0">
              <a:spcBef>
                <a:spcPts val="0"/>
              </a:spcBef>
              <a:buNone/>
            </a:pPr>
            <a:r>
              <a:rPr lang="en"/>
              <a:t>(</a:t>
            </a:r>
            <a:r>
              <a:rPr lang="en">
                <a:solidFill>
                  <a:schemeClr val="dk1"/>
                </a:solidFill>
              </a:rPr>
              <a:t>Dockerhub)</a:t>
            </a:r>
          </a:p>
        </p:txBody>
      </p:sp>
      <p:sp>
        <p:nvSpPr>
          <p:cNvPr id="286" name="Shape 286"/>
          <p:cNvSpPr txBox="1"/>
          <p:nvPr/>
        </p:nvSpPr>
        <p:spPr>
          <a:xfrm>
            <a:off x="6187550" y="1964800"/>
            <a:ext cx="1498200" cy="330300"/>
          </a:xfrm>
          <a:prstGeom prst="rect">
            <a:avLst/>
          </a:prstGeom>
          <a:noFill/>
          <a:ln>
            <a:noFill/>
          </a:ln>
        </p:spPr>
        <p:txBody>
          <a:bodyPr anchorCtr="0" anchor="t" bIns="91425" lIns="91425" rIns="91425" tIns="91425">
            <a:noAutofit/>
          </a:bodyPr>
          <a:lstStyle/>
          <a:p>
            <a:pPr lvl="0" rtl="0">
              <a:spcBef>
                <a:spcPts val="0"/>
              </a:spcBef>
              <a:buNone/>
            </a:pPr>
            <a:r>
              <a:rPr lang="en" sz="1000"/>
              <a:t>Hosting Cluster(s)</a:t>
            </a:r>
          </a:p>
        </p:txBody>
      </p:sp>
      <p:sp>
        <p:nvSpPr>
          <p:cNvPr id="287" name="Shape 287"/>
          <p:cNvSpPr/>
          <p:nvPr/>
        </p:nvSpPr>
        <p:spPr>
          <a:xfrm>
            <a:off x="7029950" y="2370000"/>
            <a:ext cx="660900" cy="498600"/>
          </a:xfrm>
          <a:prstGeom prst="rect">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FreeIPA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pic>
        <p:nvPicPr>
          <p:cNvPr id="292" name="Shape 292"/>
          <p:cNvPicPr preferRelativeResize="0"/>
          <p:nvPr/>
        </p:nvPicPr>
        <p:blipFill>
          <a:blip r:embed="rId3">
            <a:alphaModFix/>
          </a:blip>
          <a:stretch>
            <a:fillRect/>
          </a:stretch>
        </p:blipFill>
        <p:spPr>
          <a:xfrm>
            <a:off x="122275" y="0"/>
            <a:ext cx="5928900" cy="448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pic>
        <p:nvPicPr>
          <p:cNvPr descr="PPT Setup-3.jpg" id="297" name="Shape 297"/>
          <p:cNvPicPr preferRelativeResize="0"/>
          <p:nvPr/>
        </p:nvPicPr>
        <p:blipFill rotWithShape="1">
          <a:blip r:embed="rId3">
            <a:alphaModFix/>
          </a:blip>
          <a:srcRect b="0" l="0" r="0" t="0"/>
          <a:stretch/>
        </p:blipFill>
        <p:spPr>
          <a:xfrm>
            <a:off x="1" y="0"/>
            <a:ext cx="9144000" cy="5143500"/>
          </a:xfrm>
          <a:prstGeom prst="rect">
            <a:avLst/>
          </a:prstGeom>
          <a:noFill/>
          <a:ln>
            <a:noFill/>
          </a:ln>
        </p:spPr>
      </p:pic>
      <p:sp>
        <p:nvSpPr>
          <p:cNvPr id="298" name="Shape 298"/>
          <p:cNvSpPr txBox="1"/>
          <p:nvPr/>
        </p:nvSpPr>
        <p:spPr>
          <a:xfrm>
            <a:off x="2062784" y="1508359"/>
            <a:ext cx="4764300" cy="771300"/>
          </a:xfrm>
          <a:prstGeom prst="rect">
            <a:avLst/>
          </a:prstGeom>
          <a:noFill/>
          <a:ln>
            <a:noFill/>
          </a:ln>
        </p:spPr>
        <p:txBody>
          <a:bodyPr anchorCtr="0" anchor="t" bIns="45700" lIns="91425" rIns="91425" tIns="45700">
            <a:noAutofit/>
          </a:bodyPr>
          <a:lstStyle/>
          <a:p>
            <a:pPr indent="0" lvl="0" marL="0" marR="0" rtl="0" algn="l">
              <a:lnSpc>
                <a:spcPct val="108333"/>
              </a:lnSpc>
              <a:spcBef>
                <a:spcPts val="0"/>
              </a:spcBef>
              <a:buSzPct val="25000"/>
              <a:buNone/>
            </a:pPr>
            <a:r>
              <a:rPr b="1" lang="en" sz="4800">
                <a:solidFill>
                  <a:schemeClr val="lt1"/>
                </a:solidFill>
              </a:rPr>
              <a:t>Live 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pic>
        <p:nvPicPr>
          <p:cNvPr descr="PPT Setup-3.jpg" id="123" name="Shape 123"/>
          <p:cNvPicPr preferRelativeResize="0"/>
          <p:nvPr/>
        </p:nvPicPr>
        <p:blipFill rotWithShape="1">
          <a:blip r:embed="rId3">
            <a:alphaModFix/>
          </a:blip>
          <a:srcRect b="0" l="0" r="0" t="0"/>
          <a:stretch/>
        </p:blipFill>
        <p:spPr>
          <a:xfrm>
            <a:off x="1" y="0"/>
            <a:ext cx="9144000" cy="5143500"/>
          </a:xfrm>
          <a:prstGeom prst="rect">
            <a:avLst/>
          </a:prstGeom>
          <a:noFill/>
          <a:ln>
            <a:noFill/>
          </a:ln>
        </p:spPr>
      </p:pic>
      <p:sp>
        <p:nvSpPr>
          <p:cNvPr id="124" name="Shape 124"/>
          <p:cNvSpPr txBox="1"/>
          <p:nvPr/>
        </p:nvSpPr>
        <p:spPr>
          <a:xfrm>
            <a:off x="2062784" y="1508359"/>
            <a:ext cx="4764300" cy="771300"/>
          </a:xfrm>
          <a:prstGeom prst="rect">
            <a:avLst/>
          </a:prstGeom>
          <a:noFill/>
          <a:ln>
            <a:noFill/>
          </a:ln>
        </p:spPr>
        <p:txBody>
          <a:bodyPr anchorCtr="0" anchor="t" bIns="45700" lIns="91425" rIns="91425" tIns="45700">
            <a:noAutofit/>
          </a:bodyPr>
          <a:lstStyle/>
          <a:p>
            <a:pPr indent="0" lvl="0" marL="0" marR="0" rtl="0" algn="l">
              <a:lnSpc>
                <a:spcPct val="108333"/>
              </a:lnSpc>
              <a:spcBef>
                <a:spcPts val="0"/>
              </a:spcBef>
              <a:buSzPct val="25000"/>
              <a:buNone/>
            </a:pPr>
            <a:r>
              <a:rPr b="1" lang="en" sz="4800">
                <a:solidFill>
                  <a:schemeClr val="lt1"/>
                </a:solidFill>
              </a:rPr>
              <a:t>Who is 1&amp;1?</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pic>
        <p:nvPicPr>
          <p:cNvPr descr="PPT Setup-5.jpg" id="303" name="Shape 303"/>
          <p:cNvPicPr preferRelativeResize="0"/>
          <p:nvPr/>
        </p:nvPicPr>
        <p:blipFill rotWithShape="1">
          <a:blip r:embed="rId3">
            <a:alphaModFix/>
          </a:blip>
          <a:srcRect b="0" l="0" r="0" t="0"/>
          <a:stretch/>
        </p:blipFill>
        <p:spPr>
          <a:xfrm>
            <a:off x="8120" y="0"/>
            <a:ext cx="9135900" cy="5143500"/>
          </a:xfrm>
          <a:prstGeom prst="rect">
            <a:avLst/>
          </a:prstGeom>
          <a:noFill/>
          <a:ln>
            <a:noFill/>
          </a:ln>
        </p:spPr>
      </p:pic>
      <p:pic>
        <p:nvPicPr>
          <p:cNvPr descr="PPT Setup-5.png" id="304" name="Shape 304"/>
          <p:cNvPicPr preferRelativeResize="0"/>
          <p:nvPr/>
        </p:nvPicPr>
        <p:blipFill rotWithShape="1">
          <a:blip r:embed="rId4">
            <a:alphaModFix/>
          </a:blip>
          <a:srcRect b="0" l="0" r="0" t="0"/>
          <a:stretch/>
        </p:blipFill>
        <p:spPr>
          <a:xfrm>
            <a:off x="0" y="4248150"/>
            <a:ext cx="9144000" cy="911400"/>
          </a:xfrm>
          <a:prstGeom prst="rect">
            <a:avLst/>
          </a:prstGeom>
          <a:noFill/>
          <a:ln>
            <a:noFill/>
          </a:ln>
        </p:spPr>
      </p:pic>
      <p:sp>
        <p:nvSpPr>
          <p:cNvPr id="305" name="Shape 305"/>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306" name="Shape 306"/>
          <p:cNvSpPr txBox="1"/>
          <p:nvPr/>
        </p:nvSpPr>
        <p:spPr>
          <a:xfrm>
            <a:off x="281692" y="186450"/>
            <a:ext cx="79011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Help Us</a:t>
            </a:r>
          </a:p>
        </p:txBody>
      </p:sp>
      <p:sp>
        <p:nvSpPr>
          <p:cNvPr id="307" name="Shape 307"/>
          <p:cNvSpPr txBox="1"/>
          <p:nvPr/>
        </p:nvSpPr>
        <p:spPr>
          <a:xfrm>
            <a:off x="281709" y="1072490"/>
            <a:ext cx="4544400" cy="3114600"/>
          </a:xfrm>
          <a:prstGeom prst="rect">
            <a:avLst/>
          </a:prstGeom>
          <a:noFill/>
          <a:ln>
            <a:noFill/>
          </a:ln>
        </p:spPr>
        <p:txBody>
          <a:bodyPr anchorCtr="0" anchor="t" bIns="45700" lIns="91425" rIns="91425" tIns="45700">
            <a:noAutofit/>
          </a:bodyPr>
          <a:lstStyle/>
          <a:p>
            <a:pPr indent="-285750" lvl="0" marL="285750" marR="0" rtl="0" algn="l">
              <a:lnSpc>
                <a:spcPct val="131111"/>
              </a:lnSpc>
              <a:spcBef>
                <a:spcPts val="0"/>
              </a:spcBef>
              <a:spcAft>
                <a:spcPts val="0"/>
              </a:spcAft>
              <a:buClr>
                <a:srgbClr val="FB003F"/>
              </a:buClr>
              <a:buSzPct val="100000"/>
              <a:buFont typeface="Arial"/>
              <a:buChar char="•"/>
            </a:pPr>
            <a:r>
              <a:rPr b="1" lang="en" sz="1800">
                <a:solidFill>
                  <a:srgbClr val="2299FF"/>
                </a:solidFill>
              </a:rPr>
              <a:t>Chat with 1&amp;1 at Booth #G5</a:t>
            </a:r>
          </a:p>
          <a:p>
            <a:pPr indent="-285750" lvl="0" marL="285750" marR="0" rtl="0" algn="l">
              <a:lnSpc>
                <a:spcPct val="131111"/>
              </a:lnSpc>
              <a:spcBef>
                <a:spcPts val="0"/>
              </a:spcBef>
              <a:spcAft>
                <a:spcPts val="0"/>
              </a:spcAft>
              <a:buClr>
                <a:srgbClr val="FB003F"/>
              </a:buClr>
              <a:buSzPct val="100000"/>
              <a:buFont typeface="Arial"/>
              <a:buChar char="•"/>
            </a:pPr>
            <a:r>
              <a:rPr b="1" lang="en" sz="1800">
                <a:solidFill>
                  <a:srgbClr val="2299FF"/>
                </a:solidFill>
              </a:rPr>
              <a:t>Register for the Closed Beta and win a trip to join 1&amp;1 at ContainerDays EU in Hamburg</a:t>
            </a:r>
          </a:p>
          <a:p>
            <a:pPr indent="-285750" lvl="0" marL="285750" rtl="0">
              <a:lnSpc>
                <a:spcPct val="131111"/>
              </a:lnSpc>
              <a:spcBef>
                <a:spcPts val="0"/>
              </a:spcBef>
              <a:buClr>
                <a:srgbClr val="FB003F"/>
              </a:buClr>
              <a:buSzPct val="100000"/>
              <a:buFont typeface="Arial"/>
              <a:buChar char="•"/>
            </a:pPr>
            <a:r>
              <a:rPr b="1" lang="en" sz="1800">
                <a:solidFill>
                  <a:srgbClr val="2299FF"/>
                </a:solidFill>
              </a:rPr>
              <a:t>Email: baldwin@stackpoint.io</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Twitter: @baldwinmathew</a:t>
            </a: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pic>
        <p:nvPicPr>
          <p:cNvPr descr="PPT Setup-8.jpg" id="312" name="Shape 3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13" name="Shape 313"/>
          <p:cNvSpPr txBox="1"/>
          <p:nvPr/>
        </p:nvSpPr>
        <p:spPr>
          <a:xfrm>
            <a:off x="854361" y="1754663"/>
            <a:ext cx="4764300" cy="771300"/>
          </a:xfrm>
          <a:prstGeom prst="rect">
            <a:avLst/>
          </a:prstGeom>
          <a:noFill/>
          <a:ln>
            <a:noFill/>
          </a:ln>
        </p:spPr>
        <p:txBody>
          <a:bodyPr anchorCtr="0" anchor="t" bIns="45700" lIns="91425" rIns="91425" tIns="45700">
            <a:noAutofit/>
          </a:bodyPr>
          <a:lstStyle/>
          <a:p>
            <a:pPr indent="0" lvl="0" marL="0" marR="0" rtl="0" algn="l">
              <a:lnSpc>
                <a:spcPct val="108333"/>
              </a:lnSpc>
              <a:spcBef>
                <a:spcPts val="0"/>
              </a:spcBef>
              <a:buSzPct val="25000"/>
              <a:buNone/>
            </a:pPr>
            <a:r>
              <a:rPr b="1" lang="en" sz="4800">
                <a:solidFill>
                  <a:schemeClr val="lt1"/>
                </a:solidFill>
                <a:latin typeface="Arial"/>
                <a:ea typeface="Arial"/>
                <a:cs typeface="Arial"/>
                <a:sym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descr="PPT Setup-5.jpg" id="129" name="Shape 129"/>
          <p:cNvPicPr preferRelativeResize="0"/>
          <p:nvPr/>
        </p:nvPicPr>
        <p:blipFill rotWithShape="1">
          <a:blip r:embed="rId3">
            <a:alphaModFix/>
          </a:blip>
          <a:srcRect b="0" l="0" r="0" t="0"/>
          <a:stretch/>
        </p:blipFill>
        <p:spPr>
          <a:xfrm>
            <a:off x="8120" y="0"/>
            <a:ext cx="9135900" cy="5143500"/>
          </a:xfrm>
          <a:prstGeom prst="rect">
            <a:avLst/>
          </a:prstGeom>
          <a:noFill/>
          <a:ln>
            <a:noFill/>
          </a:ln>
        </p:spPr>
      </p:pic>
      <p:pic>
        <p:nvPicPr>
          <p:cNvPr descr="PPT Setup-5.png" id="130" name="Shape 130"/>
          <p:cNvPicPr preferRelativeResize="0"/>
          <p:nvPr/>
        </p:nvPicPr>
        <p:blipFill rotWithShape="1">
          <a:blip r:embed="rId4">
            <a:alphaModFix/>
          </a:blip>
          <a:srcRect b="0" l="0" r="0" t="0"/>
          <a:stretch/>
        </p:blipFill>
        <p:spPr>
          <a:xfrm>
            <a:off x="0" y="4248150"/>
            <a:ext cx="9144000" cy="911400"/>
          </a:xfrm>
          <a:prstGeom prst="rect">
            <a:avLst/>
          </a:prstGeom>
          <a:noFill/>
          <a:ln>
            <a:noFill/>
          </a:ln>
        </p:spPr>
      </p:pic>
      <p:sp>
        <p:nvSpPr>
          <p:cNvPr id="131" name="Shape 131"/>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132" name="Shape 132"/>
          <p:cNvSpPr txBox="1"/>
          <p:nvPr/>
        </p:nvSpPr>
        <p:spPr>
          <a:xfrm>
            <a:off x="281709" y="186458"/>
            <a:ext cx="42948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What We Do</a:t>
            </a:r>
          </a:p>
        </p:txBody>
      </p:sp>
      <p:sp>
        <p:nvSpPr>
          <p:cNvPr id="133" name="Shape 133"/>
          <p:cNvSpPr txBox="1"/>
          <p:nvPr/>
        </p:nvSpPr>
        <p:spPr>
          <a:xfrm>
            <a:off x="281709" y="1072490"/>
            <a:ext cx="4544400" cy="3114600"/>
          </a:xfrm>
          <a:prstGeom prst="rect">
            <a:avLst/>
          </a:prstGeom>
          <a:noFill/>
          <a:ln>
            <a:noFill/>
          </a:ln>
        </p:spPr>
        <p:txBody>
          <a:bodyPr anchorCtr="0" anchor="t" bIns="45700" lIns="91425" rIns="91425" tIns="45700">
            <a:noAutofit/>
          </a:bodyPr>
          <a:lstStyle/>
          <a:p>
            <a:pPr lvl="0" rtl="0">
              <a:lnSpc>
                <a:spcPct val="115000"/>
              </a:lnSpc>
              <a:spcBef>
                <a:spcPts val="0"/>
              </a:spcBef>
              <a:spcAft>
                <a:spcPts val="1600"/>
              </a:spcAft>
              <a:buSzPct val="61111"/>
              <a:buNone/>
            </a:pPr>
            <a:r>
              <a:rPr lang="en" sz="1800"/>
              <a:t>Customers push their own code, we manage the stack and infrastructure.</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Secure, multi-tenant environment</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70,000 Machines</a:t>
            </a:r>
          </a:p>
          <a:p>
            <a:pPr indent="-285750" lvl="0" marL="285750" rtl="0">
              <a:lnSpc>
                <a:spcPct val="131111"/>
              </a:lnSpc>
              <a:spcBef>
                <a:spcPts val="0"/>
              </a:spcBef>
              <a:buClr>
                <a:srgbClr val="FB003F"/>
              </a:buClr>
              <a:buSzPct val="100000"/>
              <a:buFont typeface="Arial"/>
              <a:buChar char="•"/>
            </a:pPr>
            <a:r>
              <a:rPr b="1" lang="en" sz="1800">
                <a:solidFill>
                  <a:srgbClr val="2299FF"/>
                </a:solidFill>
              </a:rPr>
              <a:t>Millions of Active Websites</a:t>
            </a:r>
          </a:p>
          <a:p>
            <a:pPr indent="-285750" lvl="0" marL="285750" rtl="0">
              <a:lnSpc>
                <a:spcPct val="131111"/>
              </a:lnSpc>
              <a:spcBef>
                <a:spcPts val="0"/>
              </a:spcBef>
              <a:buClr>
                <a:srgbClr val="FB003F"/>
              </a:buClr>
              <a:buSzPct val="100000"/>
              <a:buFont typeface="Arial"/>
              <a:buChar char="•"/>
            </a:pPr>
            <a:r>
              <a:rPr b="1" lang="en" sz="1800">
                <a:solidFill>
                  <a:srgbClr val="2299FF"/>
                </a:solidFill>
              </a:rPr>
              <a:t>7 Global Data Centers</a:t>
            </a:r>
          </a:p>
          <a:p>
            <a:pPr indent="0" lvl="0" marL="0" marR="0" rtl="0" algn="l">
              <a:lnSpc>
                <a:spcPct val="131111"/>
              </a:lnSpc>
              <a:spcBef>
                <a:spcPts val="0"/>
              </a:spcBef>
              <a:buNone/>
            </a:pPr>
            <a:r>
              <a:t/>
            </a:r>
            <a:endParaRPr sz="1000">
              <a:solidFill>
                <a:srgbClr val="3F3F3F"/>
              </a:solidFill>
              <a:latin typeface="Arial"/>
              <a:ea typeface="Arial"/>
              <a:cs typeface="Arial"/>
              <a:sym typeface="Arial"/>
            </a:endParaRPr>
          </a:p>
          <a:p>
            <a:pPr indent="0" lvl="0" marL="0" marR="0" rtl="0" algn="l">
              <a:lnSpc>
                <a:spcPct val="131111"/>
              </a:lnSpc>
              <a:spcBef>
                <a:spcPts val="0"/>
              </a:spcBef>
              <a:buNone/>
            </a:pPr>
            <a:r>
              <a:t/>
            </a:r>
            <a:endParaRPr sz="1000">
              <a:solidFill>
                <a:srgbClr val="3F3F3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descr="PPT Setup-5.jpg" id="138" name="Shape 138"/>
          <p:cNvPicPr preferRelativeResize="0"/>
          <p:nvPr/>
        </p:nvPicPr>
        <p:blipFill rotWithShape="1">
          <a:blip r:embed="rId3">
            <a:alphaModFix/>
          </a:blip>
          <a:srcRect b="0" l="0" r="0" t="0"/>
          <a:stretch/>
        </p:blipFill>
        <p:spPr>
          <a:xfrm>
            <a:off x="8120" y="0"/>
            <a:ext cx="9135900" cy="5143500"/>
          </a:xfrm>
          <a:prstGeom prst="rect">
            <a:avLst/>
          </a:prstGeom>
          <a:noFill/>
          <a:ln>
            <a:noFill/>
          </a:ln>
        </p:spPr>
      </p:pic>
      <p:pic>
        <p:nvPicPr>
          <p:cNvPr descr="PPT Setup-5.png" id="139" name="Shape 139"/>
          <p:cNvPicPr preferRelativeResize="0"/>
          <p:nvPr/>
        </p:nvPicPr>
        <p:blipFill rotWithShape="1">
          <a:blip r:embed="rId4">
            <a:alphaModFix/>
          </a:blip>
          <a:srcRect b="0" l="0" r="0" t="0"/>
          <a:stretch/>
        </p:blipFill>
        <p:spPr>
          <a:xfrm>
            <a:off x="0" y="4248150"/>
            <a:ext cx="9144000" cy="911400"/>
          </a:xfrm>
          <a:prstGeom prst="rect">
            <a:avLst/>
          </a:prstGeom>
          <a:noFill/>
          <a:ln>
            <a:noFill/>
          </a:ln>
        </p:spPr>
      </p:pic>
      <p:sp>
        <p:nvSpPr>
          <p:cNvPr id="140" name="Shape 140"/>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141" name="Shape 141"/>
          <p:cNvSpPr txBox="1"/>
          <p:nvPr/>
        </p:nvSpPr>
        <p:spPr>
          <a:xfrm>
            <a:off x="281692" y="186450"/>
            <a:ext cx="79011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Our Challenges</a:t>
            </a:r>
          </a:p>
        </p:txBody>
      </p:sp>
      <p:sp>
        <p:nvSpPr>
          <p:cNvPr id="142" name="Shape 142"/>
          <p:cNvSpPr txBox="1"/>
          <p:nvPr/>
        </p:nvSpPr>
        <p:spPr>
          <a:xfrm>
            <a:off x="281709" y="1072490"/>
            <a:ext cx="4544400" cy="3114600"/>
          </a:xfrm>
          <a:prstGeom prst="rect">
            <a:avLst/>
          </a:prstGeom>
          <a:noFill/>
          <a:ln>
            <a:noFill/>
          </a:ln>
        </p:spPr>
        <p:txBody>
          <a:bodyPr anchorCtr="0" anchor="t" bIns="45700" lIns="91425" rIns="91425" tIns="45700">
            <a:noAutofit/>
          </a:bodyPr>
          <a:lstStyle/>
          <a:p>
            <a:pPr lvl="0" rtl="0">
              <a:lnSpc>
                <a:spcPct val="115000"/>
              </a:lnSpc>
              <a:spcBef>
                <a:spcPts val="0"/>
              </a:spcBef>
              <a:spcAft>
                <a:spcPts val="1600"/>
              </a:spcAft>
              <a:buSzPct val="61111"/>
              <a:buNone/>
            </a:pPr>
            <a:r>
              <a:rPr lang="en" sz="1800"/>
              <a:t>“One Stack Fits All” approach to application hosting and management:</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Rigid, monolithic</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Innovation is challenging</a:t>
            </a:r>
          </a:p>
          <a:p>
            <a:pPr indent="-285750" lvl="0" marL="285750" rtl="0">
              <a:lnSpc>
                <a:spcPct val="131111"/>
              </a:lnSpc>
              <a:spcBef>
                <a:spcPts val="0"/>
              </a:spcBef>
              <a:buClr>
                <a:srgbClr val="FB003F"/>
              </a:buClr>
              <a:buSzPct val="100000"/>
              <a:buFont typeface="Arial"/>
              <a:buChar char="•"/>
            </a:pPr>
            <a:r>
              <a:rPr b="1" lang="en" sz="1800">
                <a:solidFill>
                  <a:srgbClr val="2299FF"/>
                </a:solidFill>
              </a:rPr>
              <a:t>Painful update process for shared components.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Large effort to maintain several Linux kernels due to varied infrastructures.</a:t>
            </a: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pic>
        <p:nvPicPr>
          <p:cNvPr descr="PPT Setup-3.jpg" id="147" name="Shape 147"/>
          <p:cNvPicPr preferRelativeResize="0"/>
          <p:nvPr/>
        </p:nvPicPr>
        <p:blipFill rotWithShape="1">
          <a:blip r:embed="rId3">
            <a:alphaModFix/>
          </a:blip>
          <a:srcRect b="0" l="0" r="0" t="0"/>
          <a:stretch/>
        </p:blipFill>
        <p:spPr>
          <a:xfrm>
            <a:off x="1" y="0"/>
            <a:ext cx="9144000" cy="5143500"/>
          </a:xfrm>
          <a:prstGeom prst="rect">
            <a:avLst/>
          </a:prstGeom>
          <a:noFill/>
          <a:ln>
            <a:noFill/>
          </a:ln>
        </p:spPr>
      </p:pic>
      <p:sp>
        <p:nvSpPr>
          <p:cNvPr id="148" name="Shape 148"/>
          <p:cNvSpPr txBox="1"/>
          <p:nvPr/>
        </p:nvSpPr>
        <p:spPr>
          <a:xfrm>
            <a:off x="2062784" y="1508359"/>
            <a:ext cx="4764300" cy="771300"/>
          </a:xfrm>
          <a:prstGeom prst="rect">
            <a:avLst/>
          </a:prstGeom>
          <a:noFill/>
          <a:ln>
            <a:noFill/>
          </a:ln>
        </p:spPr>
        <p:txBody>
          <a:bodyPr anchorCtr="0" anchor="t" bIns="45700" lIns="91425" rIns="91425" tIns="45700">
            <a:noAutofit/>
          </a:bodyPr>
          <a:lstStyle/>
          <a:p>
            <a:pPr indent="0" lvl="0" marL="0" marR="0" rtl="0" algn="l">
              <a:lnSpc>
                <a:spcPct val="108333"/>
              </a:lnSpc>
              <a:spcBef>
                <a:spcPts val="0"/>
              </a:spcBef>
              <a:buSzPct val="25000"/>
              <a:buNone/>
            </a:pPr>
            <a:r>
              <a:rPr b="1" lang="en" sz="4800">
                <a:solidFill>
                  <a:schemeClr val="lt1"/>
                </a:solidFill>
              </a:rPr>
              <a:t>1&amp;1’s Future is Docker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pic>
        <p:nvPicPr>
          <p:cNvPr descr="PPT Setup-5.jpg" id="153" name="Shape 153"/>
          <p:cNvPicPr preferRelativeResize="0"/>
          <p:nvPr/>
        </p:nvPicPr>
        <p:blipFill rotWithShape="1">
          <a:blip r:embed="rId3">
            <a:alphaModFix/>
          </a:blip>
          <a:srcRect b="0" l="0" r="0" t="0"/>
          <a:stretch/>
        </p:blipFill>
        <p:spPr>
          <a:xfrm>
            <a:off x="8120" y="0"/>
            <a:ext cx="9135900" cy="5143500"/>
          </a:xfrm>
          <a:prstGeom prst="rect">
            <a:avLst/>
          </a:prstGeom>
          <a:noFill/>
          <a:ln>
            <a:noFill/>
          </a:ln>
        </p:spPr>
      </p:pic>
      <p:pic>
        <p:nvPicPr>
          <p:cNvPr descr="PPT Setup-5.png" id="154" name="Shape 154"/>
          <p:cNvPicPr preferRelativeResize="0"/>
          <p:nvPr/>
        </p:nvPicPr>
        <p:blipFill rotWithShape="1">
          <a:blip r:embed="rId4">
            <a:alphaModFix/>
          </a:blip>
          <a:srcRect b="0" l="0" r="0" t="0"/>
          <a:stretch/>
        </p:blipFill>
        <p:spPr>
          <a:xfrm>
            <a:off x="0" y="4248150"/>
            <a:ext cx="9144000" cy="911400"/>
          </a:xfrm>
          <a:prstGeom prst="rect">
            <a:avLst/>
          </a:prstGeom>
          <a:noFill/>
          <a:ln>
            <a:noFill/>
          </a:ln>
        </p:spPr>
      </p:pic>
      <p:sp>
        <p:nvSpPr>
          <p:cNvPr id="155" name="Shape 155"/>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156" name="Shape 156"/>
          <p:cNvSpPr txBox="1"/>
          <p:nvPr/>
        </p:nvSpPr>
        <p:spPr>
          <a:xfrm>
            <a:off x="281697" y="186450"/>
            <a:ext cx="56109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Current Architecture</a:t>
            </a:r>
          </a:p>
        </p:txBody>
      </p:sp>
      <p:sp>
        <p:nvSpPr>
          <p:cNvPr id="157" name="Shape 157"/>
          <p:cNvSpPr txBox="1"/>
          <p:nvPr/>
        </p:nvSpPr>
        <p:spPr>
          <a:xfrm>
            <a:off x="281709" y="1072490"/>
            <a:ext cx="4544400" cy="3114600"/>
          </a:xfrm>
          <a:prstGeom prst="rect">
            <a:avLst/>
          </a:prstGeom>
          <a:noFill/>
          <a:ln>
            <a:noFill/>
          </a:ln>
        </p:spPr>
        <p:txBody>
          <a:bodyPr anchorCtr="0" anchor="t" bIns="45700" lIns="91425" rIns="91425" tIns="45700">
            <a:noAutofit/>
          </a:bodyPr>
          <a:lstStyle/>
          <a:p>
            <a:pPr indent="0" lvl="0" marL="0" marR="0" rtl="0" algn="l">
              <a:lnSpc>
                <a:spcPct val="131111"/>
              </a:lnSpc>
              <a:spcBef>
                <a:spcPts val="0"/>
              </a:spcBef>
              <a:buSzPct val="25000"/>
              <a:buNone/>
            </a:pPr>
            <a:r>
              <a:rPr lang="en" sz="1800">
                <a:solidFill>
                  <a:srgbClr val="3F3F3F"/>
                </a:solidFill>
              </a:rPr>
              <a:t>Monolithic Hosting carves up resources and multi-tenants components.</a:t>
            </a:r>
          </a:p>
          <a:p>
            <a:pPr indent="0" lvl="0" marL="0" marR="0" rtl="0" algn="l">
              <a:lnSpc>
                <a:spcPct val="131111"/>
              </a:lnSpc>
              <a:spcBef>
                <a:spcPts val="0"/>
              </a:spcBef>
              <a:buNone/>
            </a:pPr>
            <a:r>
              <a:t/>
            </a:r>
            <a:endParaRPr sz="1800">
              <a:solidFill>
                <a:srgbClr val="3F3F3F"/>
              </a:solidFill>
            </a:endParaRP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Single MySQL Instance</a:t>
            </a:r>
          </a:p>
          <a:p>
            <a:pPr indent="-285750" lvl="0" marL="285750" rtl="0">
              <a:lnSpc>
                <a:spcPct val="131111"/>
              </a:lnSpc>
              <a:spcBef>
                <a:spcPts val="0"/>
              </a:spcBef>
              <a:buClr>
                <a:srgbClr val="FB003F"/>
              </a:buClr>
              <a:buSzPct val="100000"/>
              <a:buFont typeface="Arial"/>
              <a:buChar char="•"/>
            </a:pPr>
            <a:r>
              <a:rPr b="1" lang="en" sz="1800">
                <a:solidFill>
                  <a:srgbClr val="2299FF"/>
                </a:solidFill>
              </a:rPr>
              <a:t>Single Apache Instance</a:t>
            </a:r>
          </a:p>
          <a:p>
            <a:pPr indent="-285750" lvl="0" marL="285750" rtl="0">
              <a:lnSpc>
                <a:spcPct val="131111"/>
              </a:lnSpc>
              <a:spcBef>
                <a:spcPts val="0"/>
              </a:spcBef>
              <a:buClr>
                <a:srgbClr val="FB003F"/>
              </a:buClr>
              <a:buSzPct val="100000"/>
              <a:buFont typeface="Arial"/>
              <a:buChar char="•"/>
            </a:pPr>
            <a:r>
              <a:rPr b="1" lang="en" sz="1800">
                <a:solidFill>
                  <a:srgbClr val="2299FF"/>
                </a:solidFill>
              </a:rPr>
              <a:t>Single Host</a:t>
            </a:r>
          </a:p>
          <a:p>
            <a:pPr indent="-285750" lvl="0" marL="285750" rtl="0">
              <a:lnSpc>
                <a:spcPct val="131111"/>
              </a:lnSpc>
              <a:spcBef>
                <a:spcPts val="0"/>
              </a:spcBef>
              <a:buClr>
                <a:srgbClr val="FB003F"/>
              </a:buClr>
              <a:buSzPct val="100000"/>
              <a:buFont typeface="Arial"/>
              <a:buChar char="•"/>
            </a:pPr>
            <a:r>
              <a:rPr b="1" lang="en" sz="1800">
                <a:solidFill>
                  <a:srgbClr val="2299FF"/>
                </a:solidFill>
              </a:rPr>
              <a:t>Shared CPU and Memory</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All services access the same storage</a:t>
            </a: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grpSp>
        <p:nvGrpSpPr>
          <p:cNvPr id="158" name="Shape 158"/>
          <p:cNvGrpSpPr/>
          <p:nvPr/>
        </p:nvGrpSpPr>
        <p:grpSpPr>
          <a:xfrm>
            <a:off x="4907675" y="931950"/>
            <a:ext cx="3638100" cy="2862900"/>
            <a:chOff x="4896825" y="720500"/>
            <a:chExt cx="3638100" cy="2862900"/>
          </a:xfrm>
        </p:grpSpPr>
        <p:sp>
          <p:nvSpPr>
            <p:cNvPr id="159" name="Shape 159"/>
            <p:cNvSpPr/>
            <p:nvPr/>
          </p:nvSpPr>
          <p:spPr>
            <a:xfrm>
              <a:off x="4896825" y="2706500"/>
              <a:ext cx="3638100" cy="876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Host Server</a:t>
              </a:r>
            </a:p>
          </p:txBody>
        </p:sp>
        <p:sp>
          <p:nvSpPr>
            <p:cNvPr id="160" name="Shape 160"/>
            <p:cNvSpPr/>
            <p:nvPr/>
          </p:nvSpPr>
          <p:spPr>
            <a:xfrm>
              <a:off x="6900175" y="1799900"/>
              <a:ext cx="1634700" cy="876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Apache</a:t>
              </a:r>
            </a:p>
          </p:txBody>
        </p:sp>
        <p:sp>
          <p:nvSpPr>
            <p:cNvPr id="161" name="Shape 161"/>
            <p:cNvSpPr/>
            <p:nvPr/>
          </p:nvSpPr>
          <p:spPr>
            <a:xfrm>
              <a:off x="4896825" y="1799900"/>
              <a:ext cx="2003400" cy="876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MySQL</a:t>
              </a:r>
            </a:p>
          </p:txBody>
        </p:sp>
        <p:sp>
          <p:nvSpPr>
            <p:cNvPr id="162" name="Shape 162"/>
            <p:cNvSpPr/>
            <p:nvPr/>
          </p:nvSpPr>
          <p:spPr>
            <a:xfrm>
              <a:off x="4921125" y="750200"/>
              <a:ext cx="575700" cy="9903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Tenant DB #1</a:t>
              </a:r>
            </a:p>
          </p:txBody>
        </p:sp>
        <p:sp>
          <p:nvSpPr>
            <p:cNvPr id="163" name="Shape 163"/>
            <p:cNvSpPr/>
            <p:nvPr/>
          </p:nvSpPr>
          <p:spPr>
            <a:xfrm rot="5400000">
              <a:off x="7844900" y="1080350"/>
              <a:ext cx="1049700" cy="33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VHOST #1</a:t>
              </a:r>
            </a:p>
          </p:txBody>
        </p:sp>
        <p:sp>
          <p:nvSpPr>
            <p:cNvPr id="164" name="Shape 164"/>
            <p:cNvSpPr/>
            <p:nvPr/>
          </p:nvSpPr>
          <p:spPr>
            <a:xfrm rot="5400000">
              <a:off x="7424175" y="1080350"/>
              <a:ext cx="1049700" cy="33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VHOST #2</a:t>
              </a:r>
            </a:p>
          </p:txBody>
        </p:sp>
        <p:sp>
          <p:nvSpPr>
            <p:cNvPr id="165" name="Shape 165"/>
            <p:cNvSpPr/>
            <p:nvPr/>
          </p:nvSpPr>
          <p:spPr>
            <a:xfrm rot="5400000">
              <a:off x="6559150" y="1080350"/>
              <a:ext cx="1049700" cy="33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VHOST #N</a:t>
              </a:r>
            </a:p>
          </p:txBody>
        </p:sp>
        <p:sp>
          <p:nvSpPr>
            <p:cNvPr id="166" name="Shape 166"/>
            <p:cNvSpPr/>
            <p:nvPr/>
          </p:nvSpPr>
          <p:spPr>
            <a:xfrm>
              <a:off x="5584700" y="750200"/>
              <a:ext cx="575700" cy="9903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Tenant DB #2</a:t>
              </a:r>
            </a:p>
          </p:txBody>
        </p:sp>
        <p:sp>
          <p:nvSpPr>
            <p:cNvPr id="167" name="Shape 167"/>
            <p:cNvSpPr/>
            <p:nvPr/>
          </p:nvSpPr>
          <p:spPr>
            <a:xfrm>
              <a:off x="6276362" y="750200"/>
              <a:ext cx="575700" cy="9903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Tenant DB #N</a:t>
              </a:r>
            </a:p>
          </p:txBody>
        </p:sp>
        <p:sp>
          <p:nvSpPr>
            <p:cNvPr id="168" name="Shape 168"/>
            <p:cNvSpPr/>
            <p:nvPr/>
          </p:nvSpPr>
          <p:spPr>
            <a:xfrm rot="5400000">
              <a:off x="7003562" y="1080350"/>
              <a:ext cx="1049700" cy="33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VHOST #3</a:t>
              </a: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descr="PPT Setup-5.jpg" id="173" name="Shape 173"/>
          <p:cNvPicPr preferRelativeResize="0"/>
          <p:nvPr/>
        </p:nvPicPr>
        <p:blipFill rotWithShape="1">
          <a:blip r:embed="rId3">
            <a:alphaModFix/>
          </a:blip>
          <a:srcRect b="0" l="0" r="0" t="0"/>
          <a:stretch/>
        </p:blipFill>
        <p:spPr>
          <a:xfrm>
            <a:off x="8120" y="0"/>
            <a:ext cx="9135900" cy="5143500"/>
          </a:xfrm>
          <a:prstGeom prst="rect">
            <a:avLst/>
          </a:prstGeom>
          <a:noFill/>
          <a:ln>
            <a:noFill/>
          </a:ln>
        </p:spPr>
      </p:pic>
      <p:pic>
        <p:nvPicPr>
          <p:cNvPr descr="PPT Setup-5.png" id="174" name="Shape 174"/>
          <p:cNvPicPr preferRelativeResize="0"/>
          <p:nvPr/>
        </p:nvPicPr>
        <p:blipFill rotWithShape="1">
          <a:blip r:embed="rId4">
            <a:alphaModFix/>
          </a:blip>
          <a:srcRect b="0" l="0" r="0" t="0"/>
          <a:stretch/>
        </p:blipFill>
        <p:spPr>
          <a:xfrm>
            <a:off x="0" y="4248150"/>
            <a:ext cx="9144000" cy="911400"/>
          </a:xfrm>
          <a:prstGeom prst="rect">
            <a:avLst/>
          </a:prstGeom>
          <a:noFill/>
          <a:ln>
            <a:noFill/>
          </a:ln>
        </p:spPr>
      </p:pic>
      <p:sp>
        <p:nvSpPr>
          <p:cNvPr id="175" name="Shape 175"/>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176" name="Shape 176"/>
          <p:cNvSpPr txBox="1"/>
          <p:nvPr/>
        </p:nvSpPr>
        <p:spPr>
          <a:xfrm>
            <a:off x="281692" y="186450"/>
            <a:ext cx="79011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Our Next Gen Goal</a:t>
            </a:r>
          </a:p>
        </p:txBody>
      </p:sp>
      <p:sp>
        <p:nvSpPr>
          <p:cNvPr id="177" name="Shape 177"/>
          <p:cNvSpPr txBox="1"/>
          <p:nvPr/>
        </p:nvSpPr>
        <p:spPr>
          <a:xfrm>
            <a:off x="281709" y="1072490"/>
            <a:ext cx="4544400" cy="3114600"/>
          </a:xfrm>
          <a:prstGeom prst="rect">
            <a:avLst/>
          </a:prstGeom>
          <a:noFill/>
          <a:ln>
            <a:noFill/>
          </a:ln>
        </p:spPr>
        <p:txBody>
          <a:bodyPr anchorCtr="0" anchor="t" bIns="45700" lIns="91425" rIns="91425" tIns="45700">
            <a:noAutofit/>
          </a:bodyPr>
          <a:lstStyle/>
          <a:p>
            <a:pPr lvl="0" rtl="0">
              <a:lnSpc>
                <a:spcPct val="115000"/>
              </a:lnSpc>
              <a:spcBef>
                <a:spcPts val="0"/>
              </a:spcBef>
              <a:spcAft>
                <a:spcPts val="1600"/>
              </a:spcAft>
              <a:buSzPct val="61111"/>
              <a:buNone/>
            </a:pPr>
            <a:r>
              <a:rPr lang="en" sz="1800"/>
              <a:t>More choice, better scalability -- customer need drives our design goals.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Richer Components - Caches, Queues, etc.</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Broader SQL and NoSQL support</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Reduce SPOF</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Workload portability</a:t>
            </a:r>
          </a:p>
          <a:p>
            <a:pPr indent="-285750" lvl="0" marL="285750" rtl="0">
              <a:lnSpc>
                <a:spcPct val="131111"/>
              </a:lnSpc>
              <a:spcBef>
                <a:spcPts val="0"/>
              </a:spcBef>
              <a:buClr>
                <a:srgbClr val="FB003F"/>
              </a:buClr>
              <a:buSzPct val="100000"/>
              <a:buFont typeface="Arial"/>
              <a:buChar char="•"/>
            </a:pPr>
            <a:r>
              <a:rPr b="1" lang="en" sz="1800">
                <a:solidFill>
                  <a:srgbClr val="2299FF"/>
                </a:solidFill>
              </a:rPr>
              <a:t>Eliminate Resource Contention</a:t>
            </a: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pic>
        <p:nvPicPr>
          <p:cNvPr id="178" name="Shape 178"/>
          <p:cNvPicPr preferRelativeResize="0"/>
          <p:nvPr/>
        </p:nvPicPr>
        <p:blipFill>
          <a:blip r:embed="rId5">
            <a:alphaModFix/>
          </a:blip>
          <a:stretch>
            <a:fillRect/>
          </a:stretch>
        </p:blipFill>
        <p:spPr>
          <a:xfrm>
            <a:off x="4826099" y="841017"/>
            <a:ext cx="4195025" cy="32001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pic>
        <p:nvPicPr>
          <p:cNvPr descr="PPT Setup-5.png" id="183" name="Shape 183"/>
          <p:cNvPicPr preferRelativeResize="0"/>
          <p:nvPr/>
        </p:nvPicPr>
        <p:blipFill rotWithShape="1">
          <a:blip r:embed="rId3">
            <a:alphaModFix/>
          </a:blip>
          <a:srcRect b="0" l="0" r="0" t="0"/>
          <a:stretch/>
        </p:blipFill>
        <p:spPr>
          <a:xfrm>
            <a:off x="0" y="4248150"/>
            <a:ext cx="9144000" cy="911400"/>
          </a:xfrm>
          <a:prstGeom prst="rect">
            <a:avLst/>
          </a:prstGeom>
          <a:noFill/>
          <a:ln>
            <a:noFill/>
          </a:ln>
        </p:spPr>
      </p:pic>
      <p:pic>
        <p:nvPicPr>
          <p:cNvPr descr="PPT Setup-5.jpg" id="184" name="Shape 184"/>
          <p:cNvPicPr preferRelativeResize="0"/>
          <p:nvPr/>
        </p:nvPicPr>
        <p:blipFill rotWithShape="1">
          <a:blip r:embed="rId4">
            <a:alphaModFix/>
          </a:blip>
          <a:srcRect b="0" l="0" r="0" t="0"/>
          <a:stretch/>
        </p:blipFill>
        <p:spPr>
          <a:xfrm>
            <a:off x="8120" y="0"/>
            <a:ext cx="9135900" cy="5143500"/>
          </a:xfrm>
          <a:prstGeom prst="rect">
            <a:avLst/>
          </a:prstGeom>
          <a:noFill/>
          <a:ln>
            <a:noFill/>
          </a:ln>
        </p:spPr>
      </p:pic>
      <p:sp>
        <p:nvSpPr>
          <p:cNvPr id="185" name="Shape 185"/>
          <p:cNvSpPr txBox="1"/>
          <p:nvPr/>
        </p:nvSpPr>
        <p:spPr>
          <a:xfrm>
            <a:off x="438725" y="-943054"/>
            <a:ext cx="5780400" cy="646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rgbClr val="2299FF"/>
                </a:solidFill>
                <a:latin typeface="Arial"/>
                <a:ea typeface="Arial"/>
                <a:cs typeface="Arial"/>
                <a:sym typeface="Arial"/>
              </a:rPr>
              <a:t>(NOTE: PASTE IN PHOTO AND SEND BEHIND FOREGROUND GRAPHIC FOR CROP)</a:t>
            </a:r>
          </a:p>
        </p:txBody>
      </p:sp>
      <p:sp>
        <p:nvSpPr>
          <p:cNvPr id="186" name="Shape 186"/>
          <p:cNvSpPr txBox="1"/>
          <p:nvPr/>
        </p:nvSpPr>
        <p:spPr>
          <a:xfrm>
            <a:off x="281697" y="186450"/>
            <a:ext cx="5610900" cy="745500"/>
          </a:xfrm>
          <a:prstGeom prst="rect">
            <a:avLst/>
          </a:prstGeom>
          <a:noFill/>
          <a:ln>
            <a:noFill/>
          </a:ln>
        </p:spPr>
        <p:txBody>
          <a:bodyPr anchorCtr="0" anchor="t" bIns="45700" lIns="91425" rIns="91425" tIns="45700">
            <a:noAutofit/>
          </a:bodyPr>
          <a:lstStyle/>
          <a:p>
            <a:pPr indent="0" lvl="0" marL="0" marR="0" rtl="0" algn="l">
              <a:lnSpc>
                <a:spcPct val="136842"/>
              </a:lnSpc>
              <a:spcBef>
                <a:spcPts val="0"/>
              </a:spcBef>
              <a:buSzPct val="25000"/>
              <a:buNone/>
            </a:pPr>
            <a:r>
              <a:rPr b="1" lang="en" sz="3800">
                <a:solidFill>
                  <a:srgbClr val="2299FF"/>
                </a:solidFill>
              </a:rPr>
              <a:t>Future Architecture</a:t>
            </a:r>
          </a:p>
        </p:txBody>
      </p:sp>
      <p:pic>
        <p:nvPicPr>
          <p:cNvPr id="187" name="Shape 187"/>
          <p:cNvPicPr preferRelativeResize="0"/>
          <p:nvPr/>
        </p:nvPicPr>
        <p:blipFill>
          <a:blip r:embed="rId5">
            <a:alphaModFix/>
          </a:blip>
          <a:stretch>
            <a:fillRect/>
          </a:stretch>
        </p:blipFill>
        <p:spPr>
          <a:xfrm>
            <a:off x="4715725" y="1063512"/>
            <a:ext cx="4348800" cy="1930188"/>
          </a:xfrm>
          <a:prstGeom prst="rect">
            <a:avLst/>
          </a:prstGeom>
          <a:noFill/>
          <a:ln>
            <a:noFill/>
          </a:ln>
        </p:spPr>
      </p:pic>
      <p:sp>
        <p:nvSpPr>
          <p:cNvPr id="188" name="Shape 188"/>
          <p:cNvSpPr txBox="1"/>
          <p:nvPr/>
        </p:nvSpPr>
        <p:spPr>
          <a:xfrm>
            <a:off x="281700" y="1072500"/>
            <a:ext cx="4348800" cy="3114600"/>
          </a:xfrm>
          <a:prstGeom prst="rect">
            <a:avLst/>
          </a:prstGeom>
          <a:noFill/>
          <a:ln>
            <a:noFill/>
          </a:ln>
        </p:spPr>
        <p:txBody>
          <a:bodyPr anchorCtr="0" anchor="t" bIns="45700" lIns="91425" rIns="91425" tIns="45700">
            <a:noAutofit/>
          </a:bodyPr>
          <a:lstStyle/>
          <a:p>
            <a:pPr lvl="0" rtl="0">
              <a:lnSpc>
                <a:spcPct val="115000"/>
              </a:lnSpc>
              <a:spcBef>
                <a:spcPts val="0"/>
              </a:spcBef>
              <a:spcAft>
                <a:spcPts val="1600"/>
              </a:spcAft>
              <a:buSzPct val="61111"/>
              <a:buNone/>
            </a:pPr>
            <a:r>
              <a:rPr lang="en" sz="1800"/>
              <a:t>We broke the monolith up: shared components are now containers: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Everything is a container.</a:t>
            </a:r>
          </a:p>
          <a:p>
            <a:pPr indent="-285750" lvl="0" marL="285750" rtl="0">
              <a:lnSpc>
                <a:spcPct val="131111"/>
              </a:lnSpc>
              <a:spcBef>
                <a:spcPts val="0"/>
              </a:spcBef>
              <a:buClr>
                <a:srgbClr val="FB003F"/>
              </a:buClr>
              <a:buSzPct val="100000"/>
              <a:buFont typeface="Arial"/>
              <a:buChar char="•"/>
            </a:pPr>
            <a:r>
              <a:rPr b="1" lang="en" sz="1800">
                <a:solidFill>
                  <a:srgbClr val="2299FF"/>
                </a:solidFill>
              </a:rPr>
              <a:t>Mix and match web server and database solutions.</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Immediate component scalability.</a:t>
            </a:r>
          </a:p>
          <a:p>
            <a:pPr indent="-285750" lvl="0" marL="285750" rtl="0">
              <a:lnSpc>
                <a:spcPct val="131111"/>
              </a:lnSpc>
              <a:spcBef>
                <a:spcPts val="0"/>
              </a:spcBef>
              <a:buClr>
                <a:srgbClr val="FB003F"/>
              </a:buClr>
              <a:buSzPct val="100000"/>
              <a:buFont typeface="Arial"/>
              <a:buChar char="•"/>
            </a:pPr>
            <a:r>
              <a:rPr b="1" lang="en" sz="1800">
                <a:solidFill>
                  <a:srgbClr val="2299FF"/>
                </a:solidFill>
              </a:rPr>
              <a:t>Components can be added ad-hoc.</a:t>
            </a:r>
          </a:p>
          <a:p>
            <a:pPr indent="-285750" lvl="0" marL="285750" marR="0" rtl="0" algn="l">
              <a:lnSpc>
                <a:spcPct val="131111"/>
              </a:lnSpc>
              <a:spcBef>
                <a:spcPts val="0"/>
              </a:spcBef>
              <a:buClr>
                <a:srgbClr val="FB003F"/>
              </a:buClr>
              <a:buSzPct val="100000"/>
              <a:buFont typeface="Arial"/>
              <a:buChar char="•"/>
            </a:pPr>
            <a:r>
              <a:rPr b="1" lang="en" sz="1800">
                <a:solidFill>
                  <a:srgbClr val="2299FF"/>
                </a:solidFill>
              </a:rPr>
              <a:t>Leverage container ecosystem for solutions.</a:t>
            </a:r>
          </a:p>
          <a:p>
            <a:pPr lvl="0" marR="0" rtl="0" algn="l">
              <a:lnSpc>
                <a:spcPct val="131111"/>
              </a:lnSpc>
              <a:spcBef>
                <a:spcPts val="0"/>
              </a:spcBef>
              <a:buNone/>
            </a:pPr>
            <a:r>
              <a:t/>
            </a:r>
            <a:endParaRPr b="1" sz="1800">
              <a:solidFill>
                <a:srgbClr val="2299FF"/>
              </a:solidFill>
            </a:endParaRPr>
          </a:p>
          <a:p>
            <a:pPr indent="0" lvl="0" marL="0" marR="0" rtl="0" algn="l">
              <a:lnSpc>
                <a:spcPct val="131111"/>
              </a:lnSpc>
              <a:spcBef>
                <a:spcPts val="0"/>
              </a:spcBef>
              <a:buNone/>
            </a:pPr>
            <a:r>
              <a:t/>
            </a:r>
            <a:endParaRPr sz="1800">
              <a:solidFill>
                <a:srgbClr val="3F3F3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descr="PPT Setup-3.jpg" id="193" name="Shape 193"/>
          <p:cNvPicPr preferRelativeResize="0"/>
          <p:nvPr/>
        </p:nvPicPr>
        <p:blipFill rotWithShape="1">
          <a:blip r:embed="rId3">
            <a:alphaModFix/>
          </a:blip>
          <a:srcRect b="0" l="0" r="0" t="0"/>
          <a:stretch/>
        </p:blipFill>
        <p:spPr>
          <a:xfrm>
            <a:off x="1" y="0"/>
            <a:ext cx="9144000" cy="5143500"/>
          </a:xfrm>
          <a:prstGeom prst="rect">
            <a:avLst/>
          </a:prstGeom>
          <a:noFill/>
          <a:ln>
            <a:noFill/>
          </a:ln>
        </p:spPr>
      </p:pic>
      <p:sp>
        <p:nvSpPr>
          <p:cNvPr id="194" name="Shape 194"/>
          <p:cNvSpPr txBox="1"/>
          <p:nvPr/>
        </p:nvSpPr>
        <p:spPr>
          <a:xfrm>
            <a:off x="2062784" y="1508359"/>
            <a:ext cx="4764300" cy="771300"/>
          </a:xfrm>
          <a:prstGeom prst="rect">
            <a:avLst/>
          </a:prstGeom>
          <a:noFill/>
          <a:ln>
            <a:noFill/>
          </a:ln>
        </p:spPr>
        <p:txBody>
          <a:bodyPr anchorCtr="0" anchor="t" bIns="45700" lIns="91425" rIns="91425" tIns="45700">
            <a:noAutofit/>
          </a:bodyPr>
          <a:lstStyle/>
          <a:p>
            <a:pPr indent="0" lvl="0" marL="0" marR="0" rtl="0" algn="l">
              <a:lnSpc>
                <a:spcPct val="108333"/>
              </a:lnSpc>
              <a:spcBef>
                <a:spcPts val="0"/>
              </a:spcBef>
              <a:buSzPct val="25000"/>
              <a:buNone/>
            </a:pPr>
            <a:r>
              <a:rPr b="1" lang="en" sz="4800">
                <a:solidFill>
                  <a:schemeClr val="lt1"/>
                </a:solidFill>
              </a:rPr>
              <a:t>Our Solution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