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ato"/>
      <p:regular r:id="rId19"/>
      <p:bold r:id="rId20"/>
      <p:italic r:id="rId21"/>
      <p:boldItalic r:id="rId22"/>
    </p:embeddedFont>
    <p:embeddedFont>
      <p:font typeface="Roboto Condensed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RobotoCondensed-bold.fntdata"/><Relationship Id="rId23" Type="http://schemas.openxmlformats.org/officeDocument/2006/relationships/font" Target="fonts/RobotoCondense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Condensed-boldItalic.fntdata"/><Relationship Id="rId25" Type="http://schemas.openxmlformats.org/officeDocument/2006/relationships/font" Target="fonts/RobotoCondensed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a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00b5b0c3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00b5b0c3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00b5b0c3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00b5b0c3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00b5b0c3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00b5b0c3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00b5b0c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00b5b0c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00b5b0c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00b5b0c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00b5b0c3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00b5b0c3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00b5b0c3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00b5b0c3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00b5b0c3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00b5b0c3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00b5b0c3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00b5b0c3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00b5b0c3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00b5b0c3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00b5b0c3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00b5b0c3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00b5b0c3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00b5b0c3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4000"/>
              <a:buNone/>
              <a:defRPr sz="4000">
                <a:solidFill>
                  <a:srgbClr val="233A5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4400"/>
              <a:buNone/>
              <a:defRPr sz="4400">
                <a:solidFill>
                  <a:srgbClr val="233A5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4400"/>
              <a:buNone/>
              <a:defRPr sz="4400">
                <a:solidFill>
                  <a:srgbClr val="233A5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4400"/>
              <a:buNone/>
              <a:defRPr sz="4400">
                <a:solidFill>
                  <a:srgbClr val="233A5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4400"/>
              <a:buNone/>
              <a:defRPr sz="4400">
                <a:solidFill>
                  <a:srgbClr val="233A5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4400"/>
              <a:buNone/>
              <a:defRPr sz="4400">
                <a:solidFill>
                  <a:srgbClr val="233A5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4400"/>
              <a:buNone/>
              <a:defRPr sz="4400">
                <a:solidFill>
                  <a:srgbClr val="233A5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4400"/>
              <a:buNone/>
              <a:defRPr sz="4400">
                <a:solidFill>
                  <a:srgbClr val="233A5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4400"/>
              <a:buNone/>
              <a:defRPr sz="4400">
                <a:solidFill>
                  <a:srgbClr val="233A53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4317075"/>
            <a:ext cx="8520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1700" y="4317075"/>
            <a:ext cx="8520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50" y="565613"/>
            <a:ext cx="5985163" cy="401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468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3000"/>
              <a:buNone/>
              <a:defRPr sz="3000">
                <a:solidFill>
                  <a:srgbClr val="233A5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3000"/>
              <a:buNone/>
              <a:defRPr sz="3000">
                <a:solidFill>
                  <a:srgbClr val="233A5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3000"/>
              <a:buNone/>
              <a:defRPr sz="3000">
                <a:solidFill>
                  <a:srgbClr val="233A5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3000"/>
              <a:buNone/>
              <a:defRPr sz="3000">
                <a:solidFill>
                  <a:srgbClr val="233A5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3000"/>
              <a:buNone/>
              <a:defRPr sz="3000">
                <a:solidFill>
                  <a:srgbClr val="233A5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3000"/>
              <a:buNone/>
              <a:defRPr sz="3000">
                <a:solidFill>
                  <a:srgbClr val="233A5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3000"/>
              <a:buNone/>
              <a:defRPr sz="3000">
                <a:solidFill>
                  <a:srgbClr val="233A5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3000"/>
              <a:buNone/>
              <a:defRPr sz="3000">
                <a:solidFill>
                  <a:srgbClr val="233A5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3000"/>
              <a:buNone/>
              <a:defRPr sz="3000">
                <a:solidFill>
                  <a:srgbClr val="233A5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2262225"/>
            <a:ext cx="8520600" cy="23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1092525" y="450150"/>
            <a:ext cx="5765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2400"/>
              <a:buNone/>
              <a:defRPr>
                <a:solidFill>
                  <a:srgbClr val="233A5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2400"/>
              <a:buNone/>
              <a:defRPr>
                <a:solidFill>
                  <a:srgbClr val="233A5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2400"/>
              <a:buNone/>
              <a:defRPr>
                <a:solidFill>
                  <a:srgbClr val="233A5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2400"/>
              <a:buNone/>
              <a:defRPr>
                <a:solidFill>
                  <a:srgbClr val="233A5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2400"/>
              <a:buNone/>
              <a:defRPr>
                <a:solidFill>
                  <a:srgbClr val="233A5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2400"/>
              <a:buNone/>
              <a:defRPr>
                <a:solidFill>
                  <a:srgbClr val="233A5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2400"/>
              <a:buNone/>
              <a:defRPr>
                <a:solidFill>
                  <a:srgbClr val="233A5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2400"/>
              <a:buNone/>
              <a:defRPr>
                <a:solidFill>
                  <a:srgbClr val="233A5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2400"/>
              <a:buNone/>
              <a:defRPr>
                <a:solidFill>
                  <a:srgbClr val="233A53"/>
                </a:solidFill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BAF1"/>
              </a:buClr>
              <a:buSzPts val="2400"/>
              <a:buFont typeface="Roboto Condensed"/>
              <a:buNone/>
              <a:defRPr b="1" sz="2400">
                <a:solidFill>
                  <a:srgbClr val="04BAF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4BAF1"/>
              </a:buClr>
              <a:buSzPts val="2400"/>
              <a:buFont typeface="Roboto Condensed"/>
              <a:buNone/>
              <a:defRPr b="1" sz="2400">
                <a:solidFill>
                  <a:srgbClr val="04BAF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4BAF1"/>
              </a:buClr>
              <a:buSzPts val="2400"/>
              <a:buFont typeface="Roboto Condensed"/>
              <a:buNone/>
              <a:defRPr b="1" sz="2400">
                <a:solidFill>
                  <a:srgbClr val="04BAF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4BAF1"/>
              </a:buClr>
              <a:buSzPts val="2400"/>
              <a:buFont typeface="Roboto Condensed"/>
              <a:buNone/>
              <a:defRPr b="1" sz="2400">
                <a:solidFill>
                  <a:srgbClr val="04BAF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4BAF1"/>
              </a:buClr>
              <a:buSzPts val="2400"/>
              <a:buFont typeface="Roboto Condensed"/>
              <a:buNone/>
              <a:defRPr b="1" sz="2400">
                <a:solidFill>
                  <a:srgbClr val="04BAF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4BAF1"/>
              </a:buClr>
              <a:buSzPts val="2400"/>
              <a:buFont typeface="Roboto Condensed"/>
              <a:buNone/>
              <a:defRPr b="1" sz="2400">
                <a:solidFill>
                  <a:srgbClr val="04BAF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4BAF1"/>
              </a:buClr>
              <a:buSzPts val="2400"/>
              <a:buFont typeface="Roboto Condensed"/>
              <a:buNone/>
              <a:defRPr b="1" sz="2400">
                <a:solidFill>
                  <a:srgbClr val="04BAF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4BAF1"/>
              </a:buClr>
              <a:buSzPts val="2400"/>
              <a:buFont typeface="Roboto Condensed"/>
              <a:buNone/>
              <a:defRPr b="1" sz="2400">
                <a:solidFill>
                  <a:srgbClr val="04BAF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4BAF1"/>
              </a:buClr>
              <a:buSzPts val="2400"/>
              <a:buFont typeface="Roboto Condensed"/>
              <a:buNone/>
              <a:defRPr b="1" sz="2400">
                <a:solidFill>
                  <a:srgbClr val="04BAF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53"/>
              </a:buClr>
              <a:buSzPts val="1600"/>
              <a:buFont typeface="Lato"/>
              <a:buChar char="●"/>
              <a:defRPr sz="1600">
                <a:solidFill>
                  <a:srgbClr val="233A5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53"/>
              </a:buClr>
              <a:buSzPts val="1600"/>
              <a:buFont typeface="Lato"/>
              <a:buChar char="○"/>
              <a:defRPr sz="1600">
                <a:solidFill>
                  <a:srgbClr val="233A53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53"/>
              </a:buClr>
              <a:buSzPts val="1600"/>
              <a:buFont typeface="Lato"/>
              <a:buChar char="■"/>
              <a:defRPr sz="1600">
                <a:solidFill>
                  <a:srgbClr val="233A53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53"/>
              </a:buClr>
              <a:buSzPts val="1600"/>
              <a:buFont typeface="Lato"/>
              <a:buChar char="●"/>
              <a:defRPr sz="1600">
                <a:solidFill>
                  <a:srgbClr val="233A53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53"/>
              </a:buClr>
              <a:buSzPts val="1600"/>
              <a:buFont typeface="Lato"/>
              <a:buChar char="○"/>
              <a:defRPr sz="1600">
                <a:solidFill>
                  <a:srgbClr val="233A53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53"/>
              </a:buClr>
              <a:buSzPts val="1600"/>
              <a:buFont typeface="Lato"/>
              <a:buChar char="■"/>
              <a:defRPr sz="1600">
                <a:solidFill>
                  <a:srgbClr val="233A53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53"/>
              </a:buClr>
              <a:buSzPts val="1600"/>
              <a:buFont typeface="Lato"/>
              <a:buChar char="●"/>
              <a:defRPr sz="1600">
                <a:solidFill>
                  <a:srgbClr val="233A53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53"/>
              </a:buClr>
              <a:buSzPts val="1600"/>
              <a:buFont typeface="Lato"/>
              <a:buChar char="○"/>
              <a:defRPr sz="1600">
                <a:solidFill>
                  <a:srgbClr val="233A53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33A53"/>
              </a:buClr>
              <a:buSzPts val="1600"/>
              <a:buFont typeface="Lato"/>
              <a:buChar char="■"/>
              <a:defRPr sz="1600">
                <a:solidFill>
                  <a:srgbClr val="233A5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ray.io/en/releases-0.8.5/using-ray-on-a-cluster.html" TargetMode="External"/><Relationship Id="rId4" Type="http://schemas.openxmlformats.org/officeDocument/2006/relationships/hyperlink" Target="https://ray.io" TargetMode="External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hyperlink" Target="https://www.youtube.com/watch?v=we1m4-IsbL8" TargetMode="External"/><Relationship Id="rId5" Type="http://schemas.openxmlformats.org/officeDocument/2006/relationships/hyperlink" Target="https://dask.org/ml-slide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gif"/><Relationship Id="rId4" Type="http://schemas.openxmlformats.org/officeDocument/2006/relationships/image" Target="../media/image19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owardsdatascience.com/reinforcement-learning-demystified-36c39c11ec14" TargetMode="Externa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STATEFUL DISTRIBUTED COMPUTING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WITH RAY</a:t>
            </a:r>
            <a:endParaRPr b="1" sz="2800"/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311700" y="3720525"/>
            <a:ext cx="85206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 Baldwin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Data Scientist</a:t>
            </a:r>
            <a:endParaRPr i="1"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PyData PDX </a:t>
            </a:r>
            <a:endParaRPr i="1" sz="1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October 7, 2020</a:t>
            </a:r>
            <a:endParaRPr i="1" sz="1100"/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48" y="3786225"/>
            <a:ext cx="1921358" cy="12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92150" y="170500"/>
            <a:ext cx="5404800" cy="3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@ray.remote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673AB7"/>
                </a:solidFill>
                <a:latin typeface="Roboto Mono"/>
                <a:ea typeface="Roboto Mono"/>
                <a:cs typeface="Roboto Mono"/>
                <a:sym typeface="Roboto Mono"/>
              </a:rPr>
              <a:t>LearningAgent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673AB7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__init__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training_data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training_data 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training_data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model 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MyFancyModel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training_data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make_prediction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context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action 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self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predict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action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receive_feedback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context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action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reward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training_data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append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context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action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reward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retrain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training_data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5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450" y="3160128"/>
            <a:ext cx="3404275" cy="130822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>
            <p:ph idx="4294967295" type="body"/>
          </p:nvPr>
        </p:nvSpPr>
        <p:spPr>
          <a:xfrm>
            <a:off x="1412700" y="4629575"/>
            <a:ext cx="74349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actors for RL avoids pickling/unpickling the model on each cycle.</a:t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4798475" y="3509925"/>
            <a:ext cx="537300" cy="29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context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 RELATED TO RAY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Bundled with Ray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Tune (for hyperparameter tuning)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RLlib (for reinforcement learning)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External projects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RayOnSpark (Analytics Zoo)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663" y="3892299"/>
            <a:ext cx="1654501" cy="9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128" y="2519758"/>
            <a:ext cx="2153575" cy="11413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../_images/tune.png"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4154" y="1017724"/>
            <a:ext cx="1979501" cy="1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LIKE ABOUT RAY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11700" y="1152475"/>
            <a:ext cx="8520600" cy="3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First-class support for the stateful worker (actor) abstraction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Experimental support in Dask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Pretty easy to set up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Can run on local computer or on a cluster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 even made a </a:t>
            </a:r>
            <a:r>
              <a:rPr lang="en" u="sng">
                <a:solidFill>
                  <a:schemeClr val="hlink"/>
                </a:solidFill>
                <a:hlinkClick r:id="rId3"/>
              </a:rPr>
              <a:t>toy cluster out of two laptops</a:t>
            </a:r>
            <a:r>
              <a:rPr lang="en"/>
              <a:t>!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Scales up to running on cloud clusters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Built-in toolkits for RL and HPT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might not need it if:</a:t>
            </a:r>
            <a:endParaRPr/>
          </a:p>
          <a:p>
            <a:pPr indent="-330200" lvl="0" marL="12573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Your problem is memory-bound (use a Spark or Dask dataframe)</a:t>
            </a:r>
            <a:endParaRPr/>
          </a:p>
          <a:p>
            <a:pPr indent="-330200" lvl="0" marL="12573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Your distributed CPU-bound problem doesn’t require keeping state</a:t>
            </a:r>
            <a:endParaRPr/>
          </a:p>
          <a:p>
            <a:pPr indent="-330200" lvl="0" marL="12573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might not need distributed computing at all!</a:t>
            </a:r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5452075" y="4703625"/>
            <a:ext cx="34608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https://ray.io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 </a:t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 rotWithShape="1">
          <a:blip r:embed="rId5">
            <a:alphaModFix/>
          </a:blip>
          <a:srcRect b="0" l="22822" r="21280" t="0"/>
          <a:stretch/>
        </p:blipFill>
        <p:spPr>
          <a:xfrm>
            <a:off x="5530263" y="2383725"/>
            <a:ext cx="2238899" cy="12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idx="1" type="subTitle"/>
          </p:nvPr>
        </p:nvSpPr>
        <p:spPr>
          <a:xfrm>
            <a:off x="311700" y="4307125"/>
            <a:ext cx="85206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cascadedatalabs.com</a:t>
            </a:r>
            <a:endParaRPr i="1"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DISTRIBUTED COMPUTING FRAMEWORKS</a:t>
            </a:r>
            <a:endParaRPr b="1"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Tools for running your code on multiple computers.</a:t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22822" r="21280" t="0"/>
          <a:stretch/>
        </p:blipFill>
        <p:spPr>
          <a:xfrm>
            <a:off x="5336438" y="3665850"/>
            <a:ext cx="2238899" cy="12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588" y="1728437"/>
            <a:ext cx="2024600" cy="10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6200" y="2716642"/>
            <a:ext cx="2619375" cy="118110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3954725" y="3143850"/>
            <a:ext cx="1353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The Python native: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954750" y="2245050"/>
            <a:ext cx="1353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Enterprisey!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954750" y="4128350"/>
            <a:ext cx="1353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This talk: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838363" y="1841938"/>
            <a:ext cx="7032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Head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Node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498888" y="3065250"/>
            <a:ext cx="7032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Worker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Nodes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2700" y="1841951"/>
            <a:ext cx="572701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3625" y="3207401"/>
            <a:ext cx="572701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2150" y="3665851"/>
            <a:ext cx="572701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8950" y="3143851"/>
            <a:ext cx="572701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DISTRIBUTED COMPUTING</a:t>
            </a:r>
            <a:endParaRPr b="1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497125"/>
            <a:ext cx="44679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Memory bound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Dataset is too big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Each computer gets a portion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CPU bound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“Embarrassingly parallel” operations can be divided into independent parts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Each computer does some tasks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575" y="1388777"/>
            <a:ext cx="2937325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275275" y="4805175"/>
            <a:ext cx="67899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See: Tom Augspurger’s talk at PyData NYC 2019 (</a:t>
            </a:r>
            <a:r>
              <a:rPr i="1"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video</a:t>
            </a:r>
            <a:r>
              <a:rPr i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(</a:t>
            </a:r>
            <a:r>
              <a:rPr i="1"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slides</a:t>
            </a:r>
            <a:r>
              <a:rPr i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i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22822" r="21280" t="0"/>
          <a:stretch/>
        </p:blipFill>
        <p:spPr>
          <a:xfrm>
            <a:off x="6267713" y="168087"/>
            <a:ext cx="2238899" cy="12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038" y="267537"/>
            <a:ext cx="2024600" cy="10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2312" y="203367"/>
            <a:ext cx="2619375" cy="118110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3488899" y="1320325"/>
            <a:ext cx="23475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@dask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delayed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 my_func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time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6267750" y="1381150"/>
            <a:ext cx="23475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@ray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remote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 my_func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time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710075" y="1381150"/>
            <a:ext cx="23475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lang="en" sz="135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udf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LongType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 my_func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time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350">
              <a:solidFill>
                <a:srgbClr val="DB443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45200" y="2825800"/>
            <a:ext cx="8187600" cy="1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spark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35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row </a:t>
            </a:r>
            <a:r>
              <a:rPr lang="en" sz="13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df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my_func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0F9D58"/>
                </a:solidFill>
                <a:latin typeface="Roboto Mono"/>
                <a:ea typeface="Roboto Mono"/>
                <a:cs typeface="Roboto Mono"/>
                <a:sym typeface="Roboto Mono"/>
              </a:rPr>
              <a:t>"col"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))).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collect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()]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dask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dask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compute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my_func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 sz="13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673AB7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)])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ray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ray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my_func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remote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 sz="13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673AB7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)])</a:t>
            </a:r>
            <a:endParaRPr sz="135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115525" y="565175"/>
            <a:ext cx="4370400" cy="29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decorator</a:t>
            </a:r>
            <a:r>
              <a:rPr lang="en"/>
              <a:t> takes your custom function and replaces it with one that: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Pickles</a:t>
            </a:r>
            <a:r>
              <a:rPr lang="en"/>
              <a:t> your code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Pickles any </a:t>
            </a:r>
            <a:r>
              <a:rPr b="1" lang="en"/>
              <a:t>arguments</a:t>
            </a:r>
            <a:r>
              <a:rPr lang="en"/>
              <a:t> passed to it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Ships code + args off to an idle computer somewhere (a </a:t>
            </a:r>
            <a:r>
              <a:rPr b="1" lang="en"/>
              <a:t>worker node</a:t>
            </a:r>
            <a:r>
              <a:rPr lang="en"/>
              <a:t>), which runs it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Returns a reference to a </a:t>
            </a:r>
            <a:r>
              <a:rPr b="1" lang="en"/>
              <a:t>task</a:t>
            </a:r>
            <a:r>
              <a:rPr lang="en"/>
              <a:t> in progress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That can be </a:t>
            </a:r>
            <a:r>
              <a:rPr b="1" lang="en"/>
              <a:t>traded for the real result</a:t>
            </a:r>
            <a:r>
              <a:rPr lang="en"/>
              <a:t> when you call 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compute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/>
              <a:t> (or 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/>
              <a:t> or…)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145025" y="1477925"/>
            <a:ext cx="39705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@decorator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my_function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... very serious business ...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result</a:t>
            </a:r>
            <a:endParaRPr sz="300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115525" y="3506375"/>
            <a:ext cx="3206400" cy="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Ray can also do this with </a:t>
            </a:r>
            <a:r>
              <a:rPr b="1" lang="en"/>
              <a:t>classes</a:t>
            </a:r>
            <a:r>
              <a:rPr lang="en"/>
              <a:t>.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45025" y="2779475"/>
            <a:ext cx="39705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@decorator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MyClass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my_method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35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very serious business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35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using internal state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3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result</a:t>
            </a:r>
            <a:endParaRPr sz="1350">
              <a:solidFill>
                <a:srgbClr val="A3A3A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STATEFUL WORKER ABSTRACTION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546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Ray, you can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Decorate &amp; call a </a:t>
            </a:r>
            <a:r>
              <a:rPr b="1" lang="en"/>
              <a:t>function</a:t>
            </a:r>
            <a:r>
              <a:rPr lang="en"/>
              <a:t> to create a </a:t>
            </a:r>
            <a:r>
              <a:rPr b="1" lang="en"/>
              <a:t>task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Decorate &amp; instantiate a </a:t>
            </a:r>
            <a:r>
              <a:rPr b="1" lang="en"/>
              <a:t>class</a:t>
            </a:r>
            <a:r>
              <a:rPr lang="en"/>
              <a:t> to create an </a:t>
            </a:r>
            <a:r>
              <a:rPr b="1" lang="en"/>
              <a:t>actor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Actors are like tasks (your code on a remote node) that hang around until you explicitly stop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While an actor is active, you can call its methods to trigger computations and manipulate its internal state.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5452075" y="4703625"/>
            <a:ext cx="34608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Dask can also do this (via experimental API)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560475" y="1313025"/>
            <a:ext cx="34242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@ray.remote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673AB7"/>
                </a:solidFill>
                <a:latin typeface="Roboto Mono"/>
                <a:ea typeface="Roboto Mono"/>
                <a:cs typeface="Roboto Mono"/>
                <a:sym typeface="Roboto Mono"/>
              </a:rPr>
              <a:t>MyActor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673AB7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__init__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coef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coef 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coef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set_coef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coef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coef 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coef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my_method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time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3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self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coef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572000" y="536275"/>
            <a:ext cx="3627600" cy="2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actor_a 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MyActor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remote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coef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actor_b 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MyActor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remote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coef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ray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actor_a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my_method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remote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actor_b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my_method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remote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[4, 10]</a:t>
            </a:r>
            <a:endParaRPr sz="105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572000" y="2571775"/>
            <a:ext cx="3627600" cy="2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ray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actor_b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set_coef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remote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coef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ray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actor_a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my_method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remote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actor_b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my_method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remote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[4, 6]</a:t>
            </a:r>
            <a:endParaRPr sz="105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22"/>
          <p:cNvCxnSpPr/>
          <p:nvPr/>
        </p:nvCxnSpPr>
        <p:spPr>
          <a:xfrm>
            <a:off x="5789975" y="1253800"/>
            <a:ext cx="0" cy="350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2"/>
          <p:cNvCxnSpPr/>
          <p:nvPr/>
        </p:nvCxnSpPr>
        <p:spPr>
          <a:xfrm>
            <a:off x="7163388" y="1253800"/>
            <a:ext cx="0" cy="350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2"/>
          <p:cNvSpPr txBox="1"/>
          <p:nvPr/>
        </p:nvSpPr>
        <p:spPr>
          <a:xfrm>
            <a:off x="5438388" y="744050"/>
            <a:ext cx="7032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Head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Node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6811788" y="743975"/>
            <a:ext cx="7032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Worker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Node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2" name="Google Shape;132;p22"/>
          <p:cNvCxnSpPr/>
          <p:nvPr/>
        </p:nvCxnSpPr>
        <p:spPr>
          <a:xfrm flipH="1">
            <a:off x="7279063" y="1642325"/>
            <a:ext cx="4500" cy="3119400"/>
          </a:xfrm>
          <a:prstGeom prst="straightConnector1">
            <a:avLst/>
          </a:prstGeom>
          <a:noFill/>
          <a:ln cap="flat" cmpd="sng" w="28575">
            <a:solidFill>
              <a:srgbClr val="04BAF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2"/>
          <p:cNvCxnSpPr/>
          <p:nvPr/>
        </p:nvCxnSpPr>
        <p:spPr>
          <a:xfrm>
            <a:off x="5881863" y="1620825"/>
            <a:ext cx="1208700" cy="0"/>
          </a:xfrm>
          <a:prstGeom prst="straightConnector1">
            <a:avLst/>
          </a:prstGeom>
          <a:noFill/>
          <a:ln cap="flat" cmpd="sng" w="9525">
            <a:solidFill>
              <a:srgbClr val="04BAF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2"/>
          <p:cNvSpPr txBox="1"/>
          <p:nvPr/>
        </p:nvSpPr>
        <p:spPr>
          <a:xfrm>
            <a:off x="5881788" y="1256200"/>
            <a:ext cx="12087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Initialize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5" name="Google Shape;135;p22"/>
          <p:cNvCxnSpPr/>
          <p:nvPr/>
        </p:nvCxnSpPr>
        <p:spPr>
          <a:xfrm>
            <a:off x="5872338" y="2280063"/>
            <a:ext cx="1208700" cy="0"/>
          </a:xfrm>
          <a:prstGeom prst="straightConnector1">
            <a:avLst/>
          </a:prstGeom>
          <a:noFill/>
          <a:ln cap="flat" cmpd="sng" w="9525">
            <a:solidFill>
              <a:srgbClr val="04BAF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2"/>
          <p:cNvSpPr txBox="1"/>
          <p:nvPr/>
        </p:nvSpPr>
        <p:spPr>
          <a:xfrm>
            <a:off x="5872263" y="1915438"/>
            <a:ext cx="12087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Call method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7" name="Google Shape;137;p22"/>
          <p:cNvCxnSpPr/>
          <p:nvPr/>
        </p:nvCxnSpPr>
        <p:spPr>
          <a:xfrm rot="10800000">
            <a:off x="5872388" y="2888563"/>
            <a:ext cx="1208700" cy="0"/>
          </a:xfrm>
          <a:prstGeom prst="straightConnector1">
            <a:avLst/>
          </a:prstGeom>
          <a:noFill/>
          <a:ln cap="flat" cmpd="sng" w="9525">
            <a:solidFill>
              <a:srgbClr val="04BAF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2"/>
          <p:cNvSpPr txBox="1"/>
          <p:nvPr/>
        </p:nvSpPr>
        <p:spPr>
          <a:xfrm>
            <a:off x="5872313" y="2523938"/>
            <a:ext cx="12087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Return result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9" name="Google Shape;139;p22"/>
          <p:cNvCxnSpPr/>
          <p:nvPr/>
        </p:nvCxnSpPr>
        <p:spPr>
          <a:xfrm>
            <a:off x="5881963" y="3940775"/>
            <a:ext cx="1208700" cy="0"/>
          </a:xfrm>
          <a:prstGeom prst="straightConnector1">
            <a:avLst/>
          </a:prstGeom>
          <a:noFill/>
          <a:ln cap="flat" cmpd="sng" w="9525">
            <a:solidFill>
              <a:srgbClr val="04BAF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2"/>
          <p:cNvSpPr txBox="1"/>
          <p:nvPr/>
        </p:nvSpPr>
        <p:spPr>
          <a:xfrm>
            <a:off x="5881888" y="3576150"/>
            <a:ext cx="12087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Call Method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1" name="Google Shape;141;p22"/>
          <p:cNvCxnSpPr/>
          <p:nvPr/>
        </p:nvCxnSpPr>
        <p:spPr>
          <a:xfrm rot="10800000">
            <a:off x="5882013" y="4549275"/>
            <a:ext cx="1208700" cy="0"/>
          </a:xfrm>
          <a:prstGeom prst="straightConnector1">
            <a:avLst/>
          </a:prstGeom>
          <a:noFill/>
          <a:ln cap="flat" cmpd="sng" w="9525">
            <a:solidFill>
              <a:srgbClr val="04BAF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2"/>
          <p:cNvSpPr txBox="1"/>
          <p:nvPr/>
        </p:nvSpPr>
        <p:spPr>
          <a:xfrm>
            <a:off x="5881938" y="4184650"/>
            <a:ext cx="12087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Return Result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5298513" y="381763"/>
            <a:ext cx="2356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4BAF1"/>
                </a:solidFill>
                <a:latin typeface="Lato"/>
                <a:ea typeface="Lato"/>
                <a:cs typeface="Lato"/>
                <a:sym typeface="Lato"/>
              </a:rPr>
              <a:t>Actor Abstraction</a:t>
            </a:r>
            <a:endParaRPr sz="1600">
              <a:solidFill>
                <a:srgbClr val="04BAF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4" name="Google Shape;144;p22"/>
          <p:cNvCxnSpPr/>
          <p:nvPr/>
        </p:nvCxnSpPr>
        <p:spPr>
          <a:xfrm>
            <a:off x="1980750" y="1253788"/>
            <a:ext cx="0" cy="350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2"/>
          <p:cNvCxnSpPr/>
          <p:nvPr/>
        </p:nvCxnSpPr>
        <p:spPr>
          <a:xfrm>
            <a:off x="3354163" y="1253788"/>
            <a:ext cx="0" cy="350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2"/>
          <p:cNvSpPr txBox="1"/>
          <p:nvPr/>
        </p:nvSpPr>
        <p:spPr>
          <a:xfrm>
            <a:off x="1629163" y="744038"/>
            <a:ext cx="7032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Head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Node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3002563" y="743963"/>
            <a:ext cx="7032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Worker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Node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8" name="Google Shape;148;p22"/>
          <p:cNvCxnSpPr/>
          <p:nvPr/>
        </p:nvCxnSpPr>
        <p:spPr>
          <a:xfrm>
            <a:off x="3469850" y="3938600"/>
            <a:ext cx="0" cy="652500"/>
          </a:xfrm>
          <a:prstGeom prst="straightConnector1">
            <a:avLst/>
          </a:prstGeom>
          <a:noFill/>
          <a:ln cap="flat" cmpd="sng" w="28575">
            <a:solidFill>
              <a:srgbClr val="0F9D5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2"/>
          <p:cNvCxnSpPr/>
          <p:nvPr/>
        </p:nvCxnSpPr>
        <p:spPr>
          <a:xfrm>
            <a:off x="2063113" y="2280050"/>
            <a:ext cx="1208700" cy="0"/>
          </a:xfrm>
          <a:prstGeom prst="straightConnector1">
            <a:avLst/>
          </a:prstGeom>
          <a:noFill/>
          <a:ln cap="flat" cmpd="sng" w="9525">
            <a:solidFill>
              <a:srgbClr val="0F9D5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2"/>
          <p:cNvSpPr txBox="1"/>
          <p:nvPr/>
        </p:nvSpPr>
        <p:spPr>
          <a:xfrm>
            <a:off x="2063038" y="1915425"/>
            <a:ext cx="12087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Call Function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1" name="Google Shape;151;p22"/>
          <p:cNvCxnSpPr/>
          <p:nvPr/>
        </p:nvCxnSpPr>
        <p:spPr>
          <a:xfrm rot="10800000">
            <a:off x="2063163" y="2888550"/>
            <a:ext cx="1208700" cy="0"/>
          </a:xfrm>
          <a:prstGeom prst="straightConnector1">
            <a:avLst/>
          </a:prstGeom>
          <a:noFill/>
          <a:ln cap="flat" cmpd="sng" w="9525">
            <a:solidFill>
              <a:srgbClr val="0F9D5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2"/>
          <p:cNvSpPr txBox="1"/>
          <p:nvPr/>
        </p:nvSpPr>
        <p:spPr>
          <a:xfrm>
            <a:off x="2063088" y="2523925"/>
            <a:ext cx="12087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Return result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3" name="Google Shape;153;p22"/>
          <p:cNvCxnSpPr/>
          <p:nvPr/>
        </p:nvCxnSpPr>
        <p:spPr>
          <a:xfrm>
            <a:off x="2072738" y="3940763"/>
            <a:ext cx="1208700" cy="0"/>
          </a:xfrm>
          <a:prstGeom prst="straightConnector1">
            <a:avLst/>
          </a:prstGeom>
          <a:noFill/>
          <a:ln cap="flat" cmpd="sng" w="9525">
            <a:solidFill>
              <a:srgbClr val="0F9D5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2"/>
          <p:cNvSpPr txBox="1"/>
          <p:nvPr/>
        </p:nvSpPr>
        <p:spPr>
          <a:xfrm>
            <a:off x="2072663" y="3576138"/>
            <a:ext cx="12087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Call Method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5" name="Google Shape;155;p22"/>
          <p:cNvCxnSpPr/>
          <p:nvPr/>
        </p:nvCxnSpPr>
        <p:spPr>
          <a:xfrm rot="10800000">
            <a:off x="2072788" y="4549263"/>
            <a:ext cx="1208700" cy="0"/>
          </a:xfrm>
          <a:prstGeom prst="straightConnector1">
            <a:avLst/>
          </a:prstGeom>
          <a:noFill/>
          <a:ln cap="flat" cmpd="sng" w="9525">
            <a:solidFill>
              <a:srgbClr val="0F9D5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2"/>
          <p:cNvSpPr txBox="1"/>
          <p:nvPr/>
        </p:nvSpPr>
        <p:spPr>
          <a:xfrm>
            <a:off x="2072713" y="4184638"/>
            <a:ext cx="12087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Return Result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1489288" y="381750"/>
            <a:ext cx="2356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9D58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r>
              <a:rPr lang="en" sz="1600">
                <a:solidFill>
                  <a:srgbClr val="0F9D58"/>
                </a:solidFill>
                <a:latin typeface="Lato"/>
                <a:ea typeface="Lato"/>
                <a:cs typeface="Lato"/>
                <a:sym typeface="Lato"/>
              </a:rPr>
              <a:t> Abstraction</a:t>
            </a:r>
            <a:endParaRPr sz="1600">
              <a:solidFill>
                <a:srgbClr val="0F9D5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8" name="Google Shape;158;p22"/>
          <p:cNvCxnSpPr/>
          <p:nvPr/>
        </p:nvCxnSpPr>
        <p:spPr>
          <a:xfrm>
            <a:off x="3476325" y="2287925"/>
            <a:ext cx="0" cy="606600"/>
          </a:xfrm>
          <a:prstGeom prst="straightConnector1">
            <a:avLst/>
          </a:prstGeom>
          <a:noFill/>
          <a:ln cap="flat" cmpd="sng" w="28575">
            <a:solidFill>
              <a:srgbClr val="0F9D5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765" y="2679825"/>
            <a:ext cx="1318035" cy="6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775" y="2681500"/>
            <a:ext cx="1318025" cy="65249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7446775" y="1725550"/>
            <a:ext cx="14670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Store state in instance attributes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3718775" y="2149275"/>
            <a:ext cx="14670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Local variables disappear on exit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7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11700" y="1152475"/>
            <a:ext cx="546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paradigm in which an agent interacts with an environment, seeking to maximize some reward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Agents contain a model which they can update/retrain in response to feedback from actions taken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RL algorithms succeed or fail based on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 well the model fits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 well they balance explore/exploit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5452075" y="4703625"/>
            <a:ext cx="34608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Diagram from </a:t>
            </a:r>
            <a:r>
              <a:rPr i="1"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Towards Data Science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450" y="3160128"/>
            <a:ext cx="3404275" cy="130822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4798475" y="3509925"/>
            <a:ext cx="537300" cy="29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context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kb-cd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