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485" r:id="rId2"/>
    <p:sldId id="476" r:id="rId3"/>
    <p:sldId id="454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24" r:id="rId16"/>
    <p:sldId id="400" r:id="rId17"/>
    <p:sldId id="418" r:id="rId18"/>
    <p:sldId id="415" r:id="rId19"/>
    <p:sldId id="416" r:id="rId20"/>
    <p:sldId id="417" r:id="rId21"/>
    <p:sldId id="419" r:id="rId22"/>
    <p:sldId id="401" r:id="rId23"/>
    <p:sldId id="402" r:id="rId24"/>
    <p:sldId id="414" r:id="rId25"/>
    <p:sldId id="403" r:id="rId26"/>
    <p:sldId id="404" r:id="rId27"/>
    <p:sldId id="405" r:id="rId28"/>
    <p:sldId id="420" r:id="rId29"/>
    <p:sldId id="421" r:id="rId30"/>
    <p:sldId id="422" r:id="rId31"/>
    <p:sldId id="425" r:id="rId32"/>
    <p:sldId id="406" r:id="rId33"/>
    <p:sldId id="407" r:id="rId34"/>
    <p:sldId id="408" r:id="rId35"/>
    <p:sldId id="409" r:id="rId36"/>
    <p:sldId id="410" r:id="rId37"/>
    <p:sldId id="41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B479E2-D98E-4E49-963C-A5C11FFF74E7}">
          <p14:sldIdLst>
            <p14:sldId id="485"/>
            <p14:sldId id="476"/>
            <p14:sldId id="454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24"/>
            <p14:sldId id="400"/>
            <p14:sldId id="418"/>
            <p14:sldId id="415"/>
            <p14:sldId id="416"/>
            <p14:sldId id="417"/>
            <p14:sldId id="419"/>
            <p14:sldId id="401"/>
            <p14:sldId id="402"/>
            <p14:sldId id="414"/>
            <p14:sldId id="403"/>
            <p14:sldId id="404"/>
            <p14:sldId id="405"/>
            <p14:sldId id="420"/>
            <p14:sldId id="421"/>
            <p14:sldId id="422"/>
            <p14:sldId id="425"/>
            <p14:sldId id="406"/>
            <p14:sldId id="407"/>
            <p14:sldId id="408"/>
            <p14:sldId id="409"/>
            <p14:sldId id="410"/>
            <p14:sldId id="4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D2DEEF"/>
    <a:srgbClr val="FFD737"/>
    <a:srgbClr val="CCCCCC"/>
    <a:srgbClr val="FFFFFF"/>
    <a:srgbClr val="BCDD37"/>
    <a:srgbClr val="628FD4"/>
    <a:srgbClr val="D0CECE"/>
    <a:srgbClr val="ED7D31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5501" autoAdjust="0"/>
  </p:normalViewPr>
  <p:slideViewPr>
    <p:cSldViewPr snapToGrid="0">
      <p:cViewPr varScale="1">
        <p:scale>
          <a:sx n="91" d="100"/>
          <a:sy n="91" d="100"/>
        </p:scale>
        <p:origin x="5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32168-CCB6-4D43-AF6F-1C21CACFCF46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0D94E-54D1-4437-8521-3A4DFBD5C1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4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439B-850B-4B42-9503-4794F9F072C9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4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AF0C-6656-4DB7-ADD2-C478B5123232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5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92AD-64F7-4D38-A997-8DFBDF0F5FAD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6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C687-EB8C-460D-AC9B-C038F75EF43E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8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4718-E590-4EDE-9CB9-ACCE3A697C65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4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4127-3DA5-4415-A545-E3094291FE96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6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69A9-E6AE-4F8A-A106-6B2FF9EFEFF1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7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716E-117F-4040-BB22-CCC20740305D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0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5A91-1027-49D5-9264-0744807D69B9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7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21C9-4362-45F3-849B-A3FA03A9B26B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9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465-77EA-4D84-A485-92031561AFF6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1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7E25-A412-405F-A5B9-01A4D0A971B8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0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28" y="0"/>
            <a:ext cx="913994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EMBSYS 105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Programming with Embedded &amp; Real-Time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perating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ystems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8476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Instructor: Nick Strathy, nstrathy@uw.edu</a:t>
            </a: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TA: Gideon Lee, gideonhlee@yahoo.com</a:t>
            </a: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© N. Strathy 2020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36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944"/>
            <a:ext cx="10515600" cy="1325563"/>
          </a:xfrm>
        </p:spPr>
        <p:txBody>
          <a:bodyPr anchor="t"/>
          <a:lstStyle/>
          <a:p>
            <a:r>
              <a:rPr lang="en-US" sz="3600" dirty="0"/>
              <a:t>SD Card </a:t>
            </a:r>
            <a:r>
              <a:rPr lang="en-US" sz="3600" dirty="0" smtClean="0"/>
              <a:t>Commands </a:t>
            </a:r>
            <a:r>
              <a:rPr lang="en-US" sz="3600" dirty="0" smtClean="0">
                <a:solidFill>
                  <a:prstClr val="black"/>
                </a:solidFill>
              </a:rPr>
              <a:t>– </a:t>
            </a:r>
            <a:r>
              <a:rPr lang="en-US" sz="2800" dirty="0">
                <a:solidFill>
                  <a:prstClr val="black"/>
                </a:solidFill>
              </a:rPr>
              <a:t>Block-Oriented </a:t>
            </a:r>
            <a:r>
              <a:rPr lang="en-US" sz="2800" b="1" dirty="0" smtClean="0">
                <a:solidFill>
                  <a:prstClr val="black"/>
                </a:solidFill>
              </a:rPr>
              <a:t>Write Commands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(class </a:t>
            </a:r>
            <a:r>
              <a:rPr lang="en-US" sz="2800" dirty="0" smtClean="0">
                <a:solidFill>
                  <a:prstClr val="black"/>
                </a:solidFill>
              </a:rPr>
              <a:t>4)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083" y="1195387"/>
            <a:ext cx="8363181" cy="51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61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 Card </a:t>
            </a:r>
            <a:r>
              <a:rPr lang="en-US" dirty="0" smtClean="0"/>
              <a:t>Commands </a:t>
            </a:r>
            <a:r>
              <a:rPr lang="en-US" dirty="0" smtClean="0">
                <a:solidFill>
                  <a:prstClr val="black"/>
                </a:solidFill>
              </a:rPr>
              <a:t>– </a:t>
            </a:r>
            <a:r>
              <a:rPr lang="en-US" sz="2800" b="1" dirty="0" smtClean="0">
                <a:solidFill>
                  <a:prstClr val="black"/>
                </a:solidFill>
              </a:rPr>
              <a:t>Erase Commands </a:t>
            </a:r>
            <a:r>
              <a:rPr lang="en-US" sz="2800" dirty="0" smtClean="0">
                <a:solidFill>
                  <a:prstClr val="black"/>
                </a:solidFill>
              </a:rPr>
              <a:t>(class 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29" y="2590801"/>
            <a:ext cx="9497851" cy="302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0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SD Card </a:t>
            </a:r>
            <a:r>
              <a:rPr lang="en-US" sz="4000" dirty="0" smtClean="0"/>
              <a:t>Commands </a:t>
            </a:r>
            <a:r>
              <a:rPr lang="en-US" sz="4000" dirty="0" smtClean="0">
                <a:solidFill>
                  <a:prstClr val="black"/>
                </a:solidFill>
              </a:rPr>
              <a:t>– </a:t>
            </a:r>
            <a:r>
              <a:rPr lang="en-US" sz="2800" b="1" dirty="0" smtClean="0">
                <a:solidFill>
                  <a:prstClr val="black"/>
                </a:solidFill>
              </a:rPr>
              <a:t>Application Specific Commands </a:t>
            </a:r>
            <a:r>
              <a:rPr lang="en-US" sz="2800" dirty="0" smtClean="0">
                <a:solidFill>
                  <a:prstClr val="black"/>
                </a:solidFill>
              </a:rPr>
              <a:t>(class 8)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084" y="1690688"/>
            <a:ext cx="8820716" cy="414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24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 Card </a:t>
            </a:r>
            <a:r>
              <a:rPr lang="en-US" dirty="0" smtClean="0"/>
              <a:t>Commands </a:t>
            </a:r>
            <a:r>
              <a:rPr lang="en-US" dirty="0" smtClean="0">
                <a:solidFill>
                  <a:prstClr val="black"/>
                </a:solidFill>
              </a:rPr>
              <a:t>– </a:t>
            </a:r>
            <a:r>
              <a:rPr lang="en-US" sz="2800" b="1" dirty="0">
                <a:solidFill>
                  <a:prstClr val="black"/>
                </a:solidFill>
              </a:rPr>
              <a:t>Application Specific </a:t>
            </a:r>
            <a:r>
              <a:rPr lang="en-US" sz="2800" b="1" dirty="0" smtClean="0">
                <a:solidFill>
                  <a:prstClr val="black"/>
                </a:solidFill>
              </a:rPr>
              <a:t>Commands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461" y="1243012"/>
            <a:ext cx="7372350" cy="5295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0085" y="4350328"/>
            <a:ext cx="244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“ACMD” commands are used/reserved by the SD card itself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636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 Card </a:t>
            </a:r>
            <a:r>
              <a:rPr lang="en-US" dirty="0" smtClean="0"/>
              <a:t>Commands </a:t>
            </a:r>
            <a:r>
              <a:rPr lang="en-US" dirty="0" smtClean="0">
                <a:solidFill>
                  <a:prstClr val="black"/>
                </a:solidFill>
              </a:rPr>
              <a:t>– </a:t>
            </a:r>
            <a:r>
              <a:rPr lang="en-US" sz="2800" b="1" dirty="0">
                <a:solidFill>
                  <a:prstClr val="black"/>
                </a:solidFill>
              </a:rPr>
              <a:t>Application Specific Commands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183" y="1454726"/>
            <a:ext cx="8561071" cy="444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15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SD Command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R1 </a:t>
            </a:r>
            <a:r>
              <a:rPr lang="en-US" dirty="0"/>
              <a:t>Response - Normal response (card status)</a:t>
            </a:r>
          </a:p>
          <a:p>
            <a:r>
              <a:rPr lang="en-US" dirty="0"/>
              <a:t>R2 Response - Card ID (CID) or Card Specific Data (CSD)</a:t>
            </a:r>
          </a:p>
          <a:p>
            <a:r>
              <a:rPr lang="en-US" dirty="0"/>
              <a:t>R3 Response - Operation Conditions register (OCR)</a:t>
            </a:r>
          </a:p>
          <a:p>
            <a:r>
              <a:rPr lang="en-US" dirty="0"/>
              <a:t>R6 Response - Published Relative Card Address (RCA)</a:t>
            </a:r>
          </a:p>
          <a:p>
            <a:r>
              <a:rPr lang="en-US" dirty="0"/>
              <a:t>R7 Response - Card Interface Condition</a:t>
            </a:r>
          </a:p>
          <a:p>
            <a:r>
              <a:rPr lang="en-US" dirty="0"/>
              <a:t>SD Status Response - 512-bit response to ACMD13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60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SD Command Responses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2067"/>
            <a:ext cx="10102025" cy="19119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158856"/>
            <a:ext cx="9407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Response R1 (R1b includes optional busy signal on data 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Normal command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Message length 48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18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SD Command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Meaning of values in Type and Clear Condition columns in the tables that follow this slide:</a:t>
            </a:r>
            <a:endParaRPr lang="en-US" dirty="0"/>
          </a:p>
          <a:p>
            <a:r>
              <a:rPr lang="en-US" dirty="0"/>
              <a:t>Type: </a:t>
            </a:r>
          </a:p>
          <a:p>
            <a:pPr lvl="1"/>
            <a:r>
              <a:rPr lang="en-US" dirty="0" smtClean="0"/>
              <a:t>E</a:t>
            </a:r>
            <a:r>
              <a:rPr lang="en-US" dirty="0"/>
              <a:t>: Error bit. </a:t>
            </a:r>
          </a:p>
          <a:p>
            <a:pPr lvl="1"/>
            <a:r>
              <a:rPr lang="en-US" dirty="0" smtClean="0"/>
              <a:t>S</a:t>
            </a:r>
            <a:r>
              <a:rPr lang="en-US" dirty="0"/>
              <a:t>: Status bit. </a:t>
            </a:r>
          </a:p>
          <a:p>
            <a:pPr lvl="1"/>
            <a:r>
              <a:rPr lang="en-US" dirty="0" smtClean="0"/>
              <a:t>R</a:t>
            </a:r>
            <a:r>
              <a:rPr lang="en-US" dirty="0"/>
              <a:t>: Detected and set for the actual command response. </a:t>
            </a:r>
          </a:p>
          <a:p>
            <a:pPr lvl="1"/>
            <a:r>
              <a:rPr lang="en-US" dirty="0" smtClean="0"/>
              <a:t>X</a:t>
            </a:r>
            <a:r>
              <a:rPr lang="en-US" dirty="0"/>
              <a:t>: Detected and set during command execution. The host can get the status by issuing a command with R1 response. </a:t>
            </a:r>
          </a:p>
          <a:p>
            <a:r>
              <a:rPr lang="en-US" dirty="0" smtClean="0"/>
              <a:t>Clear </a:t>
            </a:r>
            <a:r>
              <a:rPr lang="en-US" dirty="0"/>
              <a:t>Condition: </a:t>
            </a:r>
          </a:p>
          <a:p>
            <a:pPr lvl="1"/>
            <a:r>
              <a:rPr lang="en-US" dirty="0" smtClean="0"/>
              <a:t>A</a:t>
            </a:r>
            <a:r>
              <a:rPr lang="en-US" dirty="0"/>
              <a:t>: According to the card current state. </a:t>
            </a:r>
          </a:p>
          <a:p>
            <a:pPr lvl="1"/>
            <a:r>
              <a:rPr lang="en-US" dirty="0" smtClean="0"/>
              <a:t>B</a:t>
            </a:r>
            <a:r>
              <a:rPr lang="en-US" dirty="0"/>
              <a:t>: Always related to the previous command. Reception of a valid command will clear it (with a delay of one command). </a:t>
            </a:r>
          </a:p>
          <a:p>
            <a:pPr lvl="1"/>
            <a:r>
              <a:rPr lang="en-US" dirty="0" smtClean="0"/>
              <a:t>C</a:t>
            </a:r>
            <a:r>
              <a:rPr lang="en-US" dirty="0"/>
              <a:t>: Clear by read.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59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65788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SD Command Responses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1" y="1764958"/>
            <a:ext cx="2284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Response R1 –  Card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32-bit payload of the R1 response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029" y="1573310"/>
            <a:ext cx="7898608" cy="446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24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65788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SD Command Responses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1" y="1764958"/>
            <a:ext cx="2284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Response R1 –  Card </a:t>
            </a:r>
            <a:r>
              <a:rPr lang="en-US" sz="2400" b="1" dirty="0" smtClean="0"/>
              <a:t>Status cont’d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32-bit payload of the R1 response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18486" y="1494461"/>
            <a:ext cx="7685502" cy="4861889"/>
            <a:chOff x="3118486" y="1494461"/>
            <a:chExt cx="7262593" cy="45434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3029" y="1494461"/>
              <a:ext cx="7258050" cy="4667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8486" y="1961186"/>
              <a:ext cx="7248525" cy="407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904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97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SD/MMC internals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7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65788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SD Command Responses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1" y="1764958"/>
            <a:ext cx="2284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Response R1 –  Card Status cont’d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32-bit payload of the R1 response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108961" y="1494461"/>
            <a:ext cx="8028939" cy="4309439"/>
            <a:chOff x="3108961" y="1494461"/>
            <a:chExt cx="7272383" cy="37163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3294" y="1494461"/>
              <a:ext cx="7258050" cy="4667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8961" y="1943729"/>
              <a:ext cx="7267575" cy="21240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8011" y="4048754"/>
              <a:ext cx="7239000" cy="1162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1607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65788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SD Command Responses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1" y="1764958"/>
            <a:ext cx="2284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Response R1 –  Card Status cont’d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32-bit payload of the R1 response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957928" y="1311900"/>
            <a:ext cx="7621171" cy="5203200"/>
            <a:chOff x="3123029" y="1494462"/>
            <a:chExt cx="7259806" cy="50444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4785" y="1494462"/>
              <a:ext cx="7258050" cy="4667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3029" y="1909762"/>
              <a:ext cx="7258050" cy="4629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90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SD Command Responses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158856"/>
            <a:ext cx="94072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Response 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Card ID (CID) register sent as response to command CMD2 and CMD10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Card specific data (CSD) register sent as response to CMD9.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Message length 136 bits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67591"/>
            <a:ext cx="10242836" cy="200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26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SD Command Responses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158856"/>
            <a:ext cx="9407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Response R3 (Operating conditions register (OCR))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Response length is 48 bits. OCR register is sent as response to ACMD41.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39238"/>
            <a:ext cx="10525824" cy="197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39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SD Command Responses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158856"/>
            <a:ext cx="940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Responses R4 and R5 are reserved for SDIO Card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02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SD Command Responses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61907"/>
            <a:ext cx="9407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Response R6 (Published Relative card address (RCA))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Response length is 48 bits. Response to CMD3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Returns Relative Card Address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240918"/>
            <a:ext cx="9630669" cy="256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32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SD Command Responses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68011"/>
            <a:ext cx="94072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Response R7 (Card Interface Condition)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Response length is 48 bits. Response to CMD8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Echoes back the voltage and check pattern sent in the command.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Format of ‘Voltage accepted’ on next slide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213729"/>
            <a:ext cx="9843389" cy="265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18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SD Command Responses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68011"/>
            <a:ext cx="9407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Response R7 (Card Interface Condition)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Format of ‘voltage accepted’ in response R7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087" y="2893574"/>
            <a:ext cx="6701462" cy="254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94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SD Command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SD Status</a:t>
            </a:r>
          </a:p>
          <a:p>
            <a:r>
              <a:rPr lang="en-US" dirty="0" smtClean="0"/>
              <a:t>The 512-bit response to the ACMD13 command</a:t>
            </a:r>
          </a:p>
          <a:p>
            <a:r>
              <a:rPr lang="en-US" dirty="0" smtClean="0"/>
              <a:t>Size is one data block</a:t>
            </a:r>
          </a:p>
          <a:p>
            <a:r>
              <a:rPr lang="en-US" dirty="0" smtClean="0"/>
              <a:t>Sent over the DAT bus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42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SD Command Responses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305175" y="1690688"/>
            <a:ext cx="7896225" cy="4456112"/>
            <a:chOff x="1616075" y="1690688"/>
            <a:chExt cx="7324725" cy="38766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5600" y="1690688"/>
              <a:ext cx="7315200" cy="2857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6075" y="1976438"/>
              <a:ext cx="7324725" cy="359092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939800" y="2019148"/>
            <a:ext cx="205235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SD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512-bit response to ACMD13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Cont’d 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313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 Card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</a:t>
            </a:r>
            <a:r>
              <a:rPr lang="en-US" dirty="0"/>
              <a:t>Format</a:t>
            </a:r>
          </a:p>
          <a:p>
            <a:r>
              <a:rPr lang="en-US" dirty="0"/>
              <a:t>Command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Required classes: 0, 2, 4, 5, 8</a:t>
            </a:r>
            <a:endParaRPr lang="en-US" dirty="0"/>
          </a:p>
          <a:p>
            <a:r>
              <a:rPr lang="en-US" dirty="0"/>
              <a:t>Basic Commands </a:t>
            </a:r>
            <a:r>
              <a:rPr lang="en-US" dirty="0" smtClean="0"/>
              <a:t>(Class </a:t>
            </a:r>
            <a:r>
              <a:rPr lang="en-US" dirty="0"/>
              <a:t>0)</a:t>
            </a:r>
          </a:p>
          <a:p>
            <a:r>
              <a:rPr lang="en-US" dirty="0"/>
              <a:t>Block-Oriented Read Commands (Class 2)</a:t>
            </a:r>
          </a:p>
          <a:p>
            <a:r>
              <a:rPr lang="en-US" dirty="0"/>
              <a:t>Block-Oriented Write Commands (Class 4)</a:t>
            </a:r>
          </a:p>
          <a:p>
            <a:r>
              <a:rPr lang="en-US" dirty="0"/>
              <a:t>Erase Commands (Class 5)</a:t>
            </a:r>
          </a:p>
          <a:p>
            <a:r>
              <a:rPr lang="en-US" dirty="0"/>
              <a:t>Application Specific Commands (Class 8)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SD Command Responses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647949" y="1507808"/>
            <a:ext cx="8564001" cy="4555367"/>
            <a:chOff x="1606550" y="1690688"/>
            <a:chExt cx="7334250" cy="35909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5600" y="1690688"/>
              <a:ext cx="7315200" cy="2857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6550" y="1976438"/>
              <a:ext cx="7324725" cy="3305175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939800" y="2019148"/>
            <a:ext cx="20523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SD Status cont’d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512-bit response to ACMD13 command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81439" y="1184023"/>
            <a:ext cx="169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[See sdcard.org]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932985" y="1788196"/>
            <a:ext cx="104921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588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 Card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OCR </a:t>
            </a:r>
            <a:r>
              <a:rPr lang="en-US" dirty="0"/>
              <a:t>- Operation Conditions Register</a:t>
            </a:r>
          </a:p>
          <a:p>
            <a:r>
              <a:rPr lang="en-US" dirty="0"/>
              <a:t>CID - Card Identification Register</a:t>
            </a:r>
          </a:p>
          <a:p>
            <a:r>
              <a:rPr lang="en-US" dirty="0"/>
              <a:t>CSD - Card-Specific Data Register</a:t>
            </a:r>
          </a:p>
          <a:p>
            <a:r>
              <a:rPr lang="en-US" dirty="0"/>
              <a:t>RCA Register - Relative Card Address Register</a:t>
            </a:r>
          </a:p>
          <a:p>
            <a:r>
              <a:rPr lang="en-US" dirty="0"/>
              <a:t>SCR Register - SD Card Configuration Register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85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 Card Registers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27273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OCR – Operation Conditions Register provides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VDD voltage profile of non UHS-II card (if bit 29==0)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</a:t>
            </a:r>
            <a:r>
              <a:rPr lang="en-US" sz="2400" dirty="0" smtClean="0"/>
              <a:t>r VDD1 voltage profile of UHS-II card (if bit 29==1)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Whether card is a Dual Voltage Card (true if bit 7==1 in response to CMD8, or false if bit 7==0)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Whether card is a Standard Capacity Card (true if bit 30==0) or greater than Standard Capacity (SDHC or SDXC) (true if bit 30==1). Bit 30 only valid if Bit 31==1.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Whether the card has completed the card power up procedure (true if bit 31==1, or false if bit 31==0)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9935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 Card Registers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27273"/>
            <a:ext cx="370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OCR – Operation Conditions Register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514" y="486873"/>
            <a:ext cx="6513708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36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 Card Registers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27273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CID – Card Identification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Every card has a 128-bit unique ID number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35" y="2994854"/>
            <a:ext cx="7713878" cy="33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0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 Card Registers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27273"/>
            <a:ext cx="1005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CSD – Card-Specific Data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Consists of 128 bits which provide </a:t>
            </a:r>
            <a:r>
              <a:rPr lang="en-US" sz="2400" dirty="0"/>
              <a:t>information regarding access to the card </a:t>
            </a:r>
            <a:r>
              <a:rPr lang="en-US" sz="2400" dirty="0" smtClean="0"/>
              <a:t>contents</a:t>
            </a:r>
            <a:r>
              <a:rPr lang="en-US" sz="2400" dirty="0"/>
              <a:t> </a:t>
            </a:r>
            <a:r>
              <a:rPr lang="en-US" sz="2400" dirty="0" smtClean="0"/>
              <a:t>such 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maximum data access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whether card is permanently, temporarily, or not write protected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Fields related to card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Note that there are 2 versions of this register CSD V1.0 and CSD V2.0!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Bits [127:126] specify the version</a:t>
            </a:r>
          </a:p>
        </p:txBody>
      </p:sp>
    </p:spTree>
    <p:extLst>
      <p:ext uri="{BB962C8B-B14F-4D97-AF65-F5344CB8AC3E}">
        <p14:creationId xmlns:p14="http://schemas.microsoft.com/office/powerpoint/2010/main" val="1307236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 Card Registers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27273"/>
            <a:ext cx="1005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RCA Register – Relative Card Address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The writable 16-bit 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Relative Card Address Register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carries the card address that is published by the card during 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card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identification. </a:t>
            </a:r>
            <a:endParaRPr lang="en-US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This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address 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is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used for 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addressed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host-card communication after the card identification procedure. </a:t>
            </a:r>
            <a:endParaRPr lang="en-US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default value of the RCA register is 0x0000. The value 0x0000 is reserved to set all cards into the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</a:rPr>
              <a:t>Stand-by State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with CMD7.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75421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 Card Registers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64077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SCR Register – SD Card Configuration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Consists of 64 bits of card specific configuration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Allows host to determine which SD spec the card supports,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1997"/>
            <a:ext cx="8432409" cy="378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7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 Card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22341"/>
            <a:ext cx="10515600" cy="28212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SD Card Commands (source sdcard.org)</a:t>
            </a:r>
          </a:p>
          <a:p>
            <a:r>
              <a:rPr lang="en-US" sz="2000" dirty="0" smtClean="0"/>
              <a:t>4 kinds:</a:t>
            </a:r>
          </a:p>
          <a:p>
            <a:r>
              <a:rPr lang="en-US" sz="2000" dirty="0" smtClean="0"/>
              <a:t>Broadcast, no response “bc” – host expects no response from card(s)</a:t>
            </a:r>
          </a:p>
          <a:p>
            <a:r>
              <a:rPr lang="en-US" sz="2000" dirty="0" smtClean="0"/>
              <a:t>Broadcast with response “bcr” – host expects response from card(s)</a:t>
            </a:r>
          </a:p>
          <a:p>
            <a:r>
              <a:rPr lang="en-US" sz="2000" dirty="0" smtClean="0"/>
              <a:t>Addressed (point-to-point) no data transfer on DAT “ac”</a:t>
            </a:r>
          </a:p>
          <a:p>
            <a:r>
              <a:rPr lang="en-US" sz="2000" dirty="0" smtClean="0"/>
              <a:t>Address (point-to-point) data transfer commands, data transfer on DAT “adtc”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78" y="1369041"/>
            <a:ext cx="8196409" cy="175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3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 Card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Command Classes</a:t>
            </a:r>
          </a:p>
          <a:p>
            <a:r>
              <a:rPr lang="en-US" dirty="0" smtClean="0"/>
              <a:t>There are 12 Card Command Classes (CCC), numbered 0-11 based on categories of functionality</a:t>
            </a:r>
          </a:p>
          <a:p>
            <a:r>
              <a:rPr lang="en-US" dirty="0" smtClean="0"/>
              <a:t>A given SD card will support a subset of the 12 classes</a:t>
            </a:r>
          </a:p>
          <a:p>
            <a:r>
              <a:rPr lang="en-US" dirty="0" smtClean="0"/>
              <a:t>All SD cards are required to support at least this set of 5 CCCs:</a:t>
            </a:r>
          </a:p>
          <a:p>
            <a:pPr lvl="1"/>
            <a:r>
              <a:rPr lang="en-US" dirty="0" smtClean="0"/>
              <a:t>Basic (class 0)</a:t>
            </a:r>
          </a:p>
          <a:p>
            <a:pPr lvl="1"/>
            <a:r>
              <a:rPr lang="en-US" dirty="0" smtClean="0"/>
              <a:t>Block Read (class 2)</a:t>
            </a:r>
          </a:p>
          <a:p>
            <a:pPr lvl="1"/>
            <a:r>
              <a:rPr lang="en-US" dirty="0" smtClean="0"/>
              <a:t>Block Write (class 4)</a:t>
            </a:r>
          </a:p>
          <a:p>
            <a:pPr lvl="1"/>
            <a:r>
              <a:rPr lang="en-US" dirty="0" smtClean="0"/>
              <a:t>Erase (class 5)</a:t>
            </a:r>
          </a:p>
          <a:p>
            <a:pPr lvl="1"/>
            <a:r>
              <a:rPr lang="en-US" dirty="0" smtClean="0"/>
              <a:t>Application Specific (class 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5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055" y="365125"/>
            <a:ext cx="10515600" cy="1325563"/>
          </a:xfrm>
        </p:spPr>
        <p:txBody>
          <a:bodyPr/>
          <a:lstStyle/>
          <a:p>
            <a:r>
              <a:rPr lang="en-US" dirty="0"/>
              <a:t>SD Card </a:t>
            </a:r>
            <a:r>
              <a:rPr lang="en-US" dirty="0" smtClean="0"/>
              <a:t>Commands – </a:t>
            </a:r>
            <a:r>
              <a:rPr lang="en-US" sz="3600" dirty="0" smtClean="0"/>
              <a:t>Basic commands (Class 0)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973" y="1327150"/>
            <a:ext cx="72199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5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 Card </a:t>
            </a:r>
            <a:r>
              <a:rPr lang="en-US" dirty="0" smtClean="0"/>
              <a:t>Commands </a:t>
            </a:r>
            <a:r>
              <a:rPr lang="en-US" dirty="0" smtClean="0">
                <a:solidFill>
                  <a:prstClr val="black"/>
                </a:solidFill>
              </a:rPr>
              <a:t>– </a:t>
            </a:r>
            <a:r>
              <a:rPr lang="en-US" sz="3600" dirty="0">
                <a:solidFill>
                  <a:prstClr val="black"/>
                </a:solidFill>
              </a:rPr>
              <a:t>Basic commands (Class 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537200" y="5332413"/>
            <a:ext cx="3126470" cy="365125"/>
          </a:xfrm>
        </p:spPr>
        <p:txBody>
          <a:bodyPr/>
          <a:lstStyle/>
          <a:p>
            <a:fld id="{F9E463A4-CC55-4EB3-8549-8876C08BF813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332" y="2150516"/>
            <a:ext cx="8185272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1690688"/>
            <a:ext cx="8163560" cy="476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600" y="5332413"/>
            <a:ext cx="818527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9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SD Card </a:t>
            </a:r>
            <a:r>
              <a:rPr lang="en-US" dirty="0" smtClean="0"/>
              <a:t>Commands </a:t>
            </a:r>
            <a:r>
              <a:rPr lang="en-US" dirty="0" smtClean="0">
                <a:solidFill>
                  <a:prstClr val="black"/>
                </a:solidFill>
              </a:rPr>
              <a:t>– </a:t>
            </a:r>
            <a:r>
              <a:rPr lang="en-US" sz="2800" dirty="0">
                <a:solidFill>
                  <a:prstClr val="black"/>
                </a:solidFill>
              </a:rPr>
              <a:t>Block-Oriented </a:t>
            </a:r>
            <a:r>
              <a:rPr lang="en-US" sz="2800" b="1" dirty="0">
                <a:solidFill>
                  <a:prstClr val="black"/>
                </a:solidFill>
              </a:rPr>
              <a:t>Read Commands </a:t>
            </a:r>
            <a:r>
              <a:rPr lang="en-US" sz="2800" dirty="0">
                <a:solidFill>
                  <a:prstClr val="black"/>
                </a:solidFill>
              </a:rPr>
              <a:t>(class 2)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325" y="1025525"/>
            <a:ext cx="72294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9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SD Card </a:t>
            </a:r>
            <a:r>
              <a:rPr lang="en-US" sz="4000" dirty="0" smtClean="0"/>
              <a:t>Commands </a:t>
            </a:r>
            <a:r>
              <a:rPr lang="en-US" sz="4000" dirty="0" smtClean="0">
                <a:solidFill>
                  <a:prstClr val="black"/>
                </a:solidFill>
              </a:rPr>
              <a:t>– </a:t>
            </a:r>
            <a:r>
              <a:rPr lang="en-US" sz="2800" dirty="0">
                <a:solidFill>
                  <a:prstClr val="black"/>
                </a:solidFill>
              </a:rPr>
              <a:t>Block-Oriented </a:t>
            </a:r>
            <a:r>
              <a:rPr lang="en-US" sz="2800" b="1" dirty="0">
                <a:solidFill>
                  <a:prstClr val="black"/>
                </a:solidFill>
              </a:rPr>
              <a:t>Read Commands </a:t>
            </a:r>
            <a:r>
              <a:rPr lang="en-US" sz="2800" dirty="0">
                <a:solidFill>
                  <a:prstClr val="black"/>
                </a:solidFill>
              </a:rPr>
              <a:t>(class 2)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99034" y="1842655"/>
            <a:ext cx="8087621" cy="3893127"/>
            <a:chOff x="3191022" y="2008188"/>
            <a:chExt cx="7267575" cy="3200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1022" y="2662238"/>
              <a:ext cx="7267575" cy="21621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3722" y="2008188"/>
              <a:ext cx="7248525" cy="6667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022" y="4799013"/>
              <a:ext cx="7258050" cy="40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906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75912</TotalTime>
  <Words>1175</Words>
  <Application>Microsoft Office PowerPoint</Application>
  <PresentationFormat>Widescreen</PresentationFormat>
  <Paragraphs>181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EMBSYS 105 Programming with Embedded &amp; Real-Time Operating Systems</vt:lpstr>
      <vt:lpstr>SD/MMC internals</vt:lpstr>
      <vt:lpstr>SD Card Commands</vt:lpstr>
      <vt:lpstr>SD Card Commands</vt:lpstr>
      <vt:lpstr>SD Card Commands</vt:lpstr>
      <vt:lpstr>SD Card Commands – Basic commands (Class 0)</vt:lpstr>
      <vt:lpstr>SD Card Commands – Basic commands (Class 0)</vt:lpstr>
      <vt:lpstr>SD Card Commands – Block-Oriented Read Commands (class 2) </vt:lpstr>
      <vt:lpstr>SD Card Commands – Block-Oriented Read Commands (class 2) </vt:lpstr>
      <vt:lpstr>SD Card Commands – Block-Oriented Write Commands (class 4) </vt:lpstr>
      <vt:lpstr>SD Card Commands – Erase Commands (class 5)</vt:lpstr>
      <vt:lpstr>SD Card Commands – Application Specific Commands (class 8)</vt:lpstr>
      <vt:lpstr>SD Card Commands – Application Specific Commands</vt:lpstr>
      <vt:lpstr>SD Card Commands – Application Specific Commands</vt:lpstr>
      <vt:lpstr>SD Command Responses</vt:lpstr>
      <vt:lpstr>SD Command Responses</vt:lpstr>
      <vt:lpstr>SD Command Responses</vt:lpstr>
      <vt:lpstr>SD Command Responses</vt:lpstr>
      <vt:lpstr>SD Command Responses</vt:lpstr>
      <vt:lpstr>SD Command Responses</vt:lpstr>
      <vt:lpstr>SD Command Responses</vt:lpstr>
      <vt:lpstr>SD Command Responses</vt:lpstr>
      <vt:lpstr>SD Command Responses</vt:lpstr>
      <vt:lpstr>SD Command Responses</vt:lpstr>
      <vt:lpstr>SD Command Responses</vt:lpstr>
      <vt:lpstr>SD Command Responses</vt:lpstr>
      <vt:lpstr>SD Command Responses</vt:lpstr>
      <vt:lpstr>SD Command Responses</vt:lpstr>
      <vt:lpstr>SD Command Responses</vt:lpstr>
      <vt:lpstr>SD Command Responses</vt:lpstr>
      <vt:lpstr>SD Card Registers</vt:lpstr>
      <vt:lpstr>SD Card Registers</vt:lpstr>
      <vt:lpstr>SD Card Registers</vt:lpstr>
      <vt:lpstr>SD Card Registers</vt:lpstr>
      <vt:lpstr>SD Card Registers</vt:lpstr>
      <vt:lpstr>SD Card Registers</vt:lpstr>
      <vt:lpstr>SD Card Registers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Strathy</dc:creator>
  <cp:lastModifiedBy>Nick</cp:lastModifiedBy>
  <cp:revision>1918</cp:revision>
  <dcterms:created xsi:type="dcterms:W3CDTF">2015-01-03T00:17:11Z</dcterms:created>
  <dcterms:modified xsi:type="dcterms:W3CDTF">2020-03-02T04:22:23Z</dcterms:modified>
</cp:coreProperties>
</file>