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385" r:id="rId2"/>
    <p:sldId id="289" r:id="rId3"/>
    <p:sldId id="293" r:id="rId4"/>
    <p:sldId id="392" r:id="rId5"/>
    <p:sldId id="298" r:id="rId6"/>
    <p:sldId id="386" r:id="rId7"/>
    <p:sldId id="391" r:id="rId8"/>
    <p:sldId id="387" r:id="rId9"/>
    <p:sldId id="388" r:id="rId10"/>
    <p:sldId id="389" r:id="rId11"/>
    <p:sldId id="390" r:id="rId12"/>
    <p:sldId id="291" r:id="rId13"/>
    <p:sldId id="321" r:id="rId14"/>
    <p:sldId id="295" r:id="rId15"/>
    <p:sldId id="296" r:id="rId16"/>
    <p:sldId id="322" r:id="rId17"/>
    <p:sldId id="297" r:id="rId18"/>
    <p:sldId id="318" r:id="rId19"/>
    <p:sldId id="325" r:id="rId20"/>
    <p:sldId id="323" r:id="rId21"/>
    <p:sldId id="324" r:id="rId22"/>
    <p:sldId id="327" r:id="rId23"/>
    <p:sldId id="328" r:id="rId24"/>
    <p:sldId id="329" r:id="rId25"/>
    <p:sldId id="330" r:id="rId26"/>
    <p:sldId id="336" r:id="rId27"/>
    <p:sldId id="331" r:id="rId28"/>
    <p:sldId id="338" r:id="rId29"/>
    <p:sldId id="335" r:id="rId30"/>
    <p:sldId id="294" r:id="rId31"/>
    <p:sldId id="292" r:id="rId32"/>
    <p:sldId id="383" r:id="rId33"/>
    <p:sldId id="317" r:id="rId34"/>
    <p:sldId id="353" r:id="rId35"/>
    <p:sldId id="352" r:id="rId36"/>
    <p:sldId id="354" r:id="rId37"/>
    <p:sldId id="355" r:id="rId38"/>
    <p:sldId id="356" r:id="rId39"/>
    <p:sldId id="357" r:id="rId40"/>
    <p:sldId id="358" r:id="rId41"/>
    <p:sldId id="372" r:id="rId42"/>
    <p:sldId id="374" r:id="rId43"/>
    <p:sldId id="359" r:id="rId44"/>
    <p:sldId id="371" r:id="rId45"/>
    <p:sldId id="373" r:id="rId46"/>
    <p:sldId id="366" r:id="rId47"/>
    <p:sldId id="375" r:id="rId48"/>
    <p:sldId id="376" r:id="rId49"/>
    <p:sldId id="377" r:id="rId50"/>
    <p:sldId id="378" r:id="rId51"/>
    <p:sldId id="369" r:id="rId52"/>
    <p:sldId id="379" r:id="rId53"/>
    <p:sldId id="380" r:id="rId54"/>
    <p:sldId id="381" r:id="rId55"/>
    <p:sldId id="38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A44B2-FC93-406E-B3D2-6E546122A410}">
          <p14:sldIdLst>
            <p14:sldId id="385"/>
            <p14:sldId id="289"/>
            <p14:sldId id="293"/>
            <p14:sldId id="392"/>
            <p14:sldId id="298"/>
            <p14:sldId id="386"/>
            <p14:sldId id="391"/>
            <p14:sldId id="387"/>
            <p14:sldId id="388"/>
            <p14:sldId id="389"/>
            <p14:sldId id="390"/>
          </p14:sldIdLst>
        </p14:section>
        <p14:section name="Kernel and scheduling" id="{AA7B679A-49CE-444D-A538-C8C2CC783A40}">
          <p14:sldIdLst>
            <p14:sldId id="291"/>
            <p14:sldId id="321"/>
            <p14:sldId id="295"/>
            <p14:sldId id="296"/>
            <p14:sldId id="322"/>
            <p14:sldId id="297"/>
            <p14:sldId id="318"/>
            <p14:sldId id="325"/>
            <p14:sldId id="323"/>
            <p14:sldId id="324"/>
            <p14:sldId id="327"/>
            <p14:sldId id="328"/>
            <p14:sldId id="329"/>
            <p14:sldId id="330"/>
            <p14:sldId id="336"/>
            <p14:sldId id="331"/>
            <p14:sldId id="338"/>
            <p14:sldId id="335"/>
            <p14:sldId id="294"/>
            <p14:sldId id="292"/>
            <p14:sldId id="383"/>
            <p14:sldId id="317"/>
            <p14:sldId id="353"/>
          </p14:sldIdLst>
        </p14:section>
        <p14:section name="Assignment 1" id="{8F0A92D8-AABE-4D0A-B57C-ED76E0F43C27}">
          <p14:sldIdLst>
            <p14:sldId id="352"/>
          </p14:sldIdLst>
        </p14:section>
        <p14:section name="Context Switch" id="{413CA30C-7131-4209-AD9A-0EB1D2CFE10D}">
          <p14:sldIdLst>
            <p14:sldId id="354"/>
            <p14:sldId id="355"/>
            <p14:sldId id="356"/>
            <p14:sldId id="357"/>
            <p14:sldId id="358"/>
            <p14:sldId id="372"/>
            <p14:sldId id="374"/>
            <p14:sldId id="359"/>
            <p14:sldId id="371"/>
            <p14:sldId id="373"/>
            <p14:sldId id="366"/>
            <p14:sldId id="375"/>
            <p14:sldId id="376"/>
            <p14:sldId id="377"/>
            <p14:sldId id="378"/>
            <p14:sldId id="369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9BC2E6"/>
    <a:srgbClr val="C6EFCE"/>
    <a:srgbClr val="187219"/>
    <a:srgbClr val="EAEFF7"/>
    <a:srgbClr val="0070C0"/>
    <a:srgbClr val="ED7D31"/>
    <a:srgbClr val="92D050"/>
    <a:srgbClr val="D6DCE5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Baldwin" userId="e94621f5df1e5daf" providerId="LiveId" clId="{09C8718E-7604-4D67-B044-FE98B4FC26E5}"/>
    <pc:docChg chg="modSld">
      <pc:chgData name="Victor Baldwin" userId="e94621f5df1e5daf" providerId="LiveId" clId="{09C8718E-7604-4D67-B044-FE98B4FC26E5}" dt="2020-01-14T04:29:07.452" v="2" actId="20577"/>
      <pc:docMkLst>
        <pc:docMk/>
      </pc:docMkLst>
      <pc:sldChg chg="modSp">
        <pc:chgData name="Victor Baldwin" userId="e94621f5df1e5daf" providerId="LiveId" clId="{09C8718E-7604-4D67-B044-FE98B4FC26E5}" dt="2020-01-14T04:29:07.452" v="2" actId="20577"/>
        <pc:sldMkLst>
          <pc:docMk/>
          <pc:sldMk cId="1275020153" sldId="377"/>
        </pc:sldMkLst>
        <pc:spChg chg="mod">
          <ac:chgData name="Victor Baldwin" userId="e94621f5df1e5daf" providerId="LiveId" clId="{09C8718E-7604-4D67-B044-FE98B4FC26E5}" dt="2020-01-14T04:29:07.452" v="2" actId="20577"/>
          <ac:spMkLst>
            <pc:docMk/>
            <pc:sldMk cId="1275020153" sldId="377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2168-CCB6-4D43-AF6F-1C21CACFCF4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D94E-54D1-4437-8521-3A4DFBD5C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</a:t>
            </a:r>
          </a:p>
          <a:p>
            <a:r>
              <a:rPr lang="en-US" dirty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</a:t>
            </a:r>
          </a:p>
          <a:p>
            <a:r>
              <a:rPr lang="en-US" dirty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</a:t>
            </a:r>
          </a:p>
          <a:p>
            <a:r>
              <a:rPr lang="en-US" dirty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</a:t>
            </a:r>
          </a:p>
          <a:p>
            <a:r>
              <a:rPr lang="en-US" dirty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4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</a:t>
            </a:r>
          </a:p>
          <a:p>
            <a:r>
              <a:rPr lang="en-US" dirty="0"/>
              <a:t>Corrected 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thing to push is cpsr to ensure mode is SVC and interrupts are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D94E-54D1-4437-8521-3A4DFBD5C144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5BB6-095A-4969-8311-CBEBA3707D18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6A6-E861-43AA-B563-3FF9ADDCD33F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C71-9E01-47CC-87C2-F39B5256B5AA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8524-9A45-4133-86D7-1F0D1464A4FB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3B4-01EE-4626-9418-FAB25CFE6551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5D3-1809-4B9F-A00B-150D1F383247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93AB-D667-43BA-98CE-D55CBD8F9985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123B-8D64-40C4-A09F-F65400ED1565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A7F3-F1BD-44C9-8667-F8D4E1ED9959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58C-A543-4B39-A6B0-0173C43A8841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1A9A-45E5-42A5-9846-E438FBE51C17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26C8-B9C5-4DBA-9EE5-02A2CB45EA62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8" y="0"/>
            <a:ext cx="9139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EMBSYS 105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Programming with Embedded &amp; Real-Time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47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Instructor: Nick Strathy, nstrathy@uw.edu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TA: Gideon Lee, gideonhlee@yahoo.com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N. Strathy 2020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Lecture 2                                     1/13/2020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5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078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STREX Rd, Rt, [Rn] does:</a:t>
            </a:r>
          </a:p>
          <a:p>
            <a:r>
              <a:rPr lang="en-US" dirty="0"/>
              <a:t>Attempts to copy the contents of Rt to memory location [Rn], returns status in Rd (success: Rd==0, failure: Rd==1)</a:t>
            </a:r>
          </a:p>
          <a:p>
            <a:r>
              <a:rPr lang="en-US" dirty="0"/>
              <a:t>Resets the processor’s Local Exclusive Access Monitor bit.</a:t>
            </a:r>
          </a:p>
          <a:p>
            <a:r>
              <a:rPr lang="en-US" dirty="0"/>
              <a:t>If a bus level Exclusive Access Monitor bit is present it will also be reset.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078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STREX fails if:</a:t>
            </a:r>
          </a:p>
          <a:p>
            <a:r>
              <a:rPr lang="en-US" dirty="0"/>
              <a:t>The bus level exclusive access monitor (if present) returns an exclusive fail response.</a:t>
            </a:r>
          </a:p>
          <a:p>
            <a:r>
              <a:rPr lang="en-US" dirty="0"/>
              <a:t>The local exclusive access monitor is not set which can happen if:</a:t>
            </a:r>
          </a:p>
          <a:p>
            <a:pPr lvl="1"/>
            <a:r>
              <a:rPr lang="en-US" dirty="0"/>
              <a:t>Incorrect exclusive access sequence (LDREX wasn’t executed first)</a:t>
            </a:r>
          </a:p>
          <a:p>
            <a:pPr lvl="1"/>
            <a:r>
              <a:rPr lang="en-US" dirty="0"/>
              <a:t>An interrupt entry or exit occurred since LDREX was executed</a:t>
            </a:r>
          </a:p>
          <a:p>
            <a:pPr lvl="1"/>
            <a:r>
              <a:rPr lang="en-US" dirty="0"/>
              <a:t>Execution of a CLREX occurred which clears the local exclusive access monitor.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Kernel</a:t>
            </a:r>
          </a:p>
          <a:p>
            <a:r>
              <a:rPr lang="en-US" dirty="0"/>
              <a:t>The part of a multitasking OS responsible for task management</a:t>
            </a:r>
          </a:p>
          <a:p>
            <a:r>
              <a:rPr lang="en-US" dirty="0"/>
              <a:t>Schedules tasks – does context switching</a:t>
            </a:r>
          </a:p>
          <a:p>
            <a:r>
              <a:rPr lang="en-US" dirty="0"/>
              <a:t>Provides task synchronization services like semaphores, task communication services like mailboxes and queues (more on that later), task bookkeeping, etc.</a:t>
            </a:r>
          </a:p>
          <a:p>
            <a:r>
              <a:rPr lang="en-US" dirty="0"/>
              <a:t>Requires CPU time to perform its functions but considered a good trade off for the gain in system manageability</a:t>
            </a:r>
          </a:p>
          <a:p>
            <a:r>
              <a:rPr lang="en-US" dirty="0"/>
              <a:t>Well designed kernel uses 2-5% of CPU time leaving 95-98% of CPU time for application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9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Two kernel types</a:t>
            </a:r>
          </a:p>
          <a:p>
            <a:r>
              <a:rPr lang="en-US" dirty="0"/>
              <a:t>Non-preemptive</a:t>
            </a:r>
          </a:p>
          <a:p>
            <a:pPr lvl="1"/>
            <a:r>
              <a:rPr lang="en-US" dirty="0"/>
              <a:t>Tasks complete their steps before surrendering the CPU to another task</a:t>
            </a:r>
          </a:p>
          <a:p>
            <a:r>
              <a:rPr lang="en-US" dirty="0"/>
              <a:t>Preemptive</a:t>
            </a:r>
          </a:p>
          <a:p>
            <a:pPr lvl="1"/>
            <a:r>
              <a:rPr lang="en-US" dirty="0"/>
              <a:t>the kernel may for various reasons preempt one task before it has completed its steps to allow another task to have control of the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Non-preemptive kernels</a:t>
            </a:r>
          </a:p>
          <a:p>
            <a:r>
              <a:rPr lang="en-US" dirty="0"/>
              <a:t>A simple approach often sufficient for simple embedded systems running on limited hardware</a:t>
            </a:r>
          </a:p>
          <a:p>
            <a:r>
              <a:rPr lang="en-US" dirty="0"/>
              <a:t>Similar to foreground-background systems in that tasks execute in the background and are interrupted by ISRs in the foreground</a:t>
            </a:r>
          </a:p>
          <a:p>
            <a:r>
              <a:rPr lang="en-US" dirty="0"/>
              <a:t>More flexible than foreground-background systems in that tasks don’t have to execute in the same order every time through the super loop</a:t>
            </a:r>
          </a:p>
          <a:p>
            <a:r>
              <a:rPr lang="en-US" dirty="0"/>
              <a:t>The kernel can change the priority of tasks dynamically in an ISR so that the highest priority task runs next – but it still waits till the current task is done</a:t>
            </a:r>
          </a:p>
          <a:p>
            <a:r>
              <a:rPr lang="en-US" dirty="0"/>
              <a:t>The current task is never preempted even if a higher priority task is next – it only relinquishes the CPU when it has finished its steps</a:t>
            </a:r>
          </a:p>
          <a:p>
            <a:r>
              <a:rPr lang="en-US" dirty="0"/>
              <a:t>Consequently, response time is  non-deterministic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Preemptive kernels</a:t>
            </a:r>
          </a:p>
          <a:p>
            <a:r>
              <a:rPr lang="en-US" dirty="0"/>
              <a:t>This type of kernel can preempt a task and switch context to another task even if the first task is not ready to relinquish the CPU</a:t>
            </a:r>
          </a:p>
          <a:p>
            <a:r>
              <a:rPr lang="en-US" dirty="0"/>
              <a:t>In priority based scheduling a higher priority task that is ready to run should always preempt a lower priority task immediately</a:t>
            </a:r>
          </a:p>
          <a:p>
            <a:r>
              <a:rPr lang="en-US" dirty="0"/>
              <a:t>Therefore execution of the highest priority task in the system is deterministic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7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The Scheduler</a:t>
            </a:r>
          </a:p>
          <a:p>
            <a:r>
              <a:rPr lang="en-US" dirty="0"/>
              <a:t>That part of the kernel that has the job of selecting the next task to run</a:t>
            </a:r>
          </a:p>
          <a:p>
            <a:r>
              <a:rPr lang="en-US" dirty="0"/>
              <a:t>Various algorithms optimize for different scheduling goals</a:t>
            </a:r>
          </a:p>
          <a:p>
            <a:r>
              <a:rPr lang="en-US" dirty="0"/>
              <a:t>All scheduling algorithms seek</a:t>
            </a:r>
          </a:p>
          <a:p>
            <a:pPr lvl="1"/>
            <a:r>
              <a:rPr lang="en-US" dirty="0"/>
              <a:t>Fairness – each task gets its fair share of CPU – no CPU “starvation”</a:t>
            </a:r>
          </a:p>
          <a:p>
            <a:pPr lvl="1"/>
            <a:r>
              <a:rPr lang="en-US" dirty="0"/>
              <a:t>“Fair” depends on the context and goals – e.g. priority based schemes need to account for varying task priority levels – higher priority tasks must have precedence over lower</a:t>
            </a:r>
          </a:p>
          <a:p>
            <a:pPr lvl="1"/>
            <a:r>
              <a:rPr lang="en-US" dirty="0"/>
              <a:t>Being fair is easier without priorities however real time constraints may not get met</a:t>
            </a:r>
          </a:p>
          <a:p>
            <a:pPr lvl="1"/>
            <a:r>
              <a:rPr lang="en-US" dirty="0"/>
              <a:t>Policy enforcement – need to be clear on the policies</a:t>
            </a:r>
          </a:p>
          <a:p>
            <a:pPr lvl="1"/>
            <a:r>
              <a:rPr lang="en-US" dirty="0"/>
              <a:t>Balance – keeping all parts of the system busy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Scheduling algorithms</a:t>
            </a:r>
          </a:p>
          <a:p>
            <a:r>
              <a:rPr lang="en-US" dirty="0"/>
              <a:t>Batch scheduling – example: processing big data</a:t>
            </a:r>
          </a:p>
          <a:p>
            <a:pPr lvl="1"/>
            <a:r>
              <a:rPr lang="en-US" dirty="0"/>
              <a:t>Throughput – maximize jobs per hour</a:t>
            </a:r>
          </a:p>
          <a:p>
            <a:pPr lvl="1"/>
            <a:r>
              <a:rPr lang="en-US" dirty="0"/>
              <a:t>Turnaround time – minimize time between submission and completion</a:t>
            </a:r>
          </a:p>
          <a:p>
            <a:pPr lvl="1"/>
            <a:r>
              <a:rPr lang="en-US" dirty="0"/>
              <a:t>CPU utilization – keep the CPU busy all the time</a:t>
            </a:r>
          </a:p>
          <a:p>
            <a:r>
              <a:rPr lang="en-US" dirty="0"/>
              <a:t>Interactive scheduling – example: web server</a:t>
            </a:r>
          </a:p>
          <a:p>
            <a:pPr lvl="1"/>
            <a:r>
              <a:rPr lang="en-US" dirty="0"/>
              <a:t>Response time – respond to requests quickly</a:t>
            </a:r>
          </a:p>
          <a:p>
            <a:pPr lvl="1"/>
            <a:r>
              <a:rPr lang="en-US" dirty="0"/>
              <a:t>Proportionality – meet users’ expectations/perceptions of how long a job “should” take</a:t>
            </a:r>
          </a:p>
          <a:p>
            <a:r>
              <a:rPr lang="en-US" dirty="0"/>
              <a:t>Real time – example: streaming media – MP3 player</a:t>
            </a:r>
          </a:p>
          <a:p>
            <a:pPr lvl="1"/>
            <a:r>
              <a:rPr lang="en-US" dirty="0"/>
              <a:t>Meet deadlines</a:t>
            </a:r>
          </a:p>
          <a:p>
            <a:pPr lvl="1"/>
            <a:r>
              <a:rPr lang="en-US" dirty="0"/>
              <a:t>Predictability - deterministic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Task states</a:t>
            </a:r>
          </a:p>
          <a:p>
            <a:r>
              <a:rPr lang="en-US" dirty="0"/>
              <a:t>Simplest preemptive kernel has 3 task states – Running, Ready, Blocked</a:t>
            </a:r>
          </a:p>
          <a:p>
            <a:r>
              <a:rPr lang="en-US" dirty="0"/>
              <a:t>Running - only 1 task at a time is in this state (on a single-core system) and it has control of the CPU</a:t>
            </a:r>
          </a:p>
          <a:p>
            <a:r>
              <a:rPr lang="en-US" dirty="0"/>
              <a:t>Blocked – tasks in this state are not currently capable of running – e.g. waiting for a shared resource to become available</a:t>
            </a:r>
          </a:p>
          <a:p>
            <a:r>
              <a:rPr lang="en-US" dirty="0"/>
              <a:t>Ready state – tasks in this state are currently capable of running, just waiting for control of the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68" y="1690688"/>
            <a:ext cx="4026819" cy="37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MicroC/OS-II terminology note on Task states</a:t>
            </a:r>
          </a:p>
          <a:p>
            <a:r>
              <a:rPr lang="en-US" dirty="0"/>
              <a:t>uCOS textbook calls the “Blocked” state the “Waiting” state</a:t>
            </a:r>
          </a:p>
          <a:p>
            <a:r>
              <a:rPr lang="en-US" dirty="0"/>
              <a:t>Could be confusing: both Ready and Blocked tasks are “waiting” but for different things</a:t>
            </a:r>
          </a:p>
          <a:p>
            <a:r>
              <a:rPr lang="en-US" dirty="0"/>
              <a:t>Blocked tasks are waiting for something to make them capable of running</a:t>
            </a:r>
          </a:p>
          <a:p>
            <a:r>
              <a:rPr lang="en-US" dirty="0"/>
              <a:t>Ready tasks are capable of running and are just waiting to be assigned control of the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68" y="1690688"/>
            <a:ext cx="4026819" cy="37339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209314" y="3827417"/>
            <a:ext cx="1008873" cy="6792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3050" y="355766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44144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270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Looking ahead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011980"/>
              </p:ext>
            </p:extLst>
          </p:nvPr>
        </p:nvGraphicFramePr>
        <p:xfrm>
          <a:off x="838200" y="657225"/>
          <a:ext cx="890877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 due* before 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1/13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A2 due before L3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1/20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Holiday (?)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1/27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r>
                        <a:rPr lang="en-US" baseline="0" dirty="0"/>
                        <a:t> due before L4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 due before L5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50">
                <a:tc>
                  <a:txBody>
                    <a:bodyPr/>
                    <a:lstStyle/>
                    <a:p>
                      <a:r>
                        <a:rPr lang="en-US" dirty="0"/>
                        <a:t>2/10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A5</a:t>
                      </a:r>
                      <a:r>
                        <a:rPr lang="en-US" baseline="0" dirty="0"/>
                        <a:t> due before L7,</a:t>
                      </a:r>
                      <a:endParaRPr lang="en-US" dirty="0"/>
                    </a:p>
                    <a:p>
                      <a:r>
                        <a:rPr lang="en-US" dirty="0"/>
                        <a:t>Project due before</a:t>
                      </a:r>
                      <a:r>
                        <a:rPr lang="en-US" baseline="0" dirty="0"/>
                        <a:t> L10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2/17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Holiday (?)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3/16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/>
                        <a:t>3/23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L10 – Student 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80100"/>
            <a:ext cx="47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Assignments are due Sunday night at 11:59 PM</a:t>
            </a:r>
          </a:p>
        </p:txBody>
      </p:sp>
    </p:spTree>
    <p:extLst>
      <p:ext uri="{BB962C8B-B14F-4D97-AF65-F5344CB8AC3E}">
        <p14:creationId xmlns:p14="http://schemas.microsoft.com/office/powerpoint/2010/main" val="237257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Some reasons for state transitions</a:t>
            </a:r>
          </a:p>
          <a:p>
            <a:r>
              <a:rPr lang="en-US" dirty="0"/>
              <a:t>Ready </a:t>
            </a:r>
            <a:r>
              <a:rPr lang="en-US" dirty="0">
                <a:sym typeface="Wingdings" panose="05000000000000000000" pitchFamily="2" charset="2"/>
              </a:rPr>
              <a:t> Running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Task gets its “turn” for control of CPU</a:t>
            </a:r>
          </a:p>
          <a:p>
            <a:r>
              <a:rPr lang="en-US" dirty="0">
                <a:sym typeface="Wingdings" panose="05000000000000000000" pitchFamily="2" charset="2"/>
              </a:rPr>
              <a:t>Running  Ready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Task’s “time slice” expires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Task currently has no work to do and “yields” the CPU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Task is preempted by a higher priority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466114" y="2677886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402286" y="2949668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41" y="1690688"/>
            <a:ext cx="4026819" cy="37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0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45" y="1677664"/>
            <a:ext cx="4040864" cy="3746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Some reasons for state transitions</a:t>
            </a:r>
          </a:p>
          <a:p>
            <a:r>
              <a:rPr lang="en-US" dirty="0"/>
              <a:t>Running </a:t>
            </a:r>
            <a:r>
              <a:rPr lang="en-US" dirty="0">
                <a:sym typeface="Wingdings" panose="05000000000000000000" pitchFamily="2" charset="2"/>
              </a:rPr>
              <a:t> Blocked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Task attempts to enter a critical section currently occupied by another task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Task chooses to delay itself</a:t>
            </a:r>
          </a:p>
          <a:p>
            <a:r>
              <a:rPr lang="en-US" dirty="0">
                <a:sym typeface="Wingdings" panose="05000000000000000000" pitchFamily="2" charset="2"/>
              </a:rPr>
              <a:t>Blocked  Running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task exits a critical section allowing a top priority task to enter the CS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blocked task is in a “priority inversion” situation which requires it to be unblocked and run (more on that later)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224370" y="3099892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9139646" y="2794182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67" y="1690687"/>
            <a:ext cx="4026820" cy="3733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3469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Some reasons for state transitions</a:t>
            </a:r>
          </a:p>
          <a:p>
            <a:r>
              <a:rPr lang="en-US" dirty="0"/>
              <a:t>Ready </a:t>
            </a:r>
            <a:r>
              <a:rPr lang="en-US" dirty="0">
                <a:sym typeface="Wingdings" panose="05000000000000000000" pitchFamily="2" charset="2"/>
              </a:rPr>
              <a:t> Blocked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Another task such as a shell suspends the task, e.g. Linux “suspend” command</a:t>
            </a:r>
          </a:p>
          <a:p>
            <a:r>
              <a:rPr lang="en-US" dirty="0">
                <a:sym typeface="Wingdings" panose="05000000000000000000" pitchFamily="2" charset="2"/>
              </a:rPr>
              <a:t>Blocked  Ready</a:t>
            </a:r>
          </a:p>
          <a:p>
            <a:pPr marL="685800" lvl="2">
              <a:spcBef>
                <a:spcPts val="1000"/>
              </a:spcBef>
            </a:pPr>
            <a:r>
              <a:rPr lang="en-US" dirty="0">
                <a:sym typeface="Wingdings" panose="05000000000000000000" pitchFamily="2" charset="2"/>
              </a:rPr>
              <a:t>One task exits a critical section which unblocks a waiting task which if it is not top priority will become ready</a:t>
            </a:r>
          </a:p>
          <a:p>
            <a:pPr marL="685800" lvl="2">
              <a:spcBef>
                <a:spcPts val="1000"/>
              </a:spcBef>
            </a:pPr>
            <a:r>
              <a:rPr lang="en-US" dirty="0">
                <a:sym typeface="Wingdings" panose="05000000000000000000" pitchFamily="2" charset="2"/>
              </a:rPr>
              <a:t>A task’s self imposed delay expires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7675730" y="4510680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8204777" y="5557395"/>
            <a:ext cx="326571" cy="222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Parameters used in scheduling</a:t>
            </a:r>
          </a:p>
          <a:p>
            <a:r>
              <a:rPr lang="en-US" dirty="0"/>
              <a:t>Quantum – or time slice</a:t>
            </a:r>
          </a:p>
          <a:p>
            <a:pPr lvl="1"/>
            <a:r>
              <a:rPr lang="en-US" dirty="0"/>
              <a:t>Round Robin Scheduling:</a:t>
            </a:r>
          </a:p>
          <a:p>
            <a:pPr lvl="2"/>
            <a:r>
              <a:rPr lang="en-US" dirty="0"/>
              <a:t>Each task gets to control the CPU for a predetermined time period or quantum before the scheduler assigns the CPU to the next ready task</a:t>
            </a:r>
          </a:p>
          <a:p>
            <a:pPr lvl="1"/>
            <a:r>
              <a:rPr lang="en-US" dirty="0"/>
              <a:t>Too short quantum</a:t>
            </a:r>
          </a:p>
          <a:p>
            <a:pPr lvl="2"/>
            <a:r>
              <a:rPr lang="en-US" dirty="0"/>
              <a:t>results in frequent context switches</a:t>
            </a:r>
          </a:p>
          <a:p>
            <a:pPr lvl="2"/>
            <a:r>
              <a:rPr lang="en-US" dirty="0"/>
              <a:t>Context switches are time consuming so can result in too high a percentage of CPU time spent on unproductive work</a:t>
            </a:r>
          </a:p>
          <a:p>
            <a:pPr lvl="1"/>
            <a:r>
              <a:rPr lang="en-US" dirty="0"/>
              <a:t>Too long quantum</a:t>
            </a:r>
          </a:p>
          <a:p>
            <a:pPr lvl="2"/>
            <a:r>
              <a:rPr lang="en-US" dirty="0"/>
              <a:t>Tasks can get a lot done in their quantum but</a:t>
            </a:r>
          </a:p>
          <a:p>
            <a:pPr lvl="2"/>
            <a:r>
              <a:rPr lang="en-US" dirty="0"/>
              <a:t>Tasks may miss deadlines if they have to wait too long for their turn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6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Parameters used in scheduling</a:t>
            </a:r>
          </a:p>
          <a:p>
            <a:r>
              <a:rPr lang="en-US" dirty="0"/>
              <a:t>Priority</a:t>
            </a:r>
          </a:p>
          <a:p>
            <a:pPr lvl="1"/>
            <a:r>
              <a:rPr lang="en-US" dirty="0"/>
              <a:t>With “pure” priority scheduling, the highest priority ready task </a:t>
            </a:r>
            <a:r>
              <a:rPr lang="en-US" i="1" dirty="0"/>
              <a:t>always</a:t>
            </a:r>
            <a:r>
              <a:rPr lang="en-US" dirty="0"/>
              <a:t> gets immediate control of the CPU</a:t>
            </a:r>
          </a:p>
          <a:p>
            <a:pPr lvl="1"/>
            <a:r>
              <a:rPr lang="en-US" dirty="0"/>
              <a:t>Requires that hi-pri tasks get blocked or self-delay to allow lower priority tasks to run</a:t>
            </a:r>
          </a:p>
          <a:p>
            <a:pPr lvl="1"/>
            <a:r>
              <a:rPr lang="en-US" dirty="0"/>
              <a:t>Otherwise the globally highest priority task will run 100% of the time</a:t>
            </a:r>
          </a:p>
          <a:p>
            <a:pPr lvl="1"/>
            <a:r>
              <a:rPr lang="en-US" dirty="0"/>
              <a:t>Pure priority scheduling can result in </a:t>
            </a:r>
            <a:r>
              <a:rPr lang="en-US" b="1" dirty="0"/>
              <a:t>priority inversion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4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Priority inversion</a:t>
            </a:r>
          </a:p>
          <a:p>
            <a:r>
              <a:rPr lang="en-US" dirty="0"/>
              <a:t>Occurs when a higher priority task ends up blocked indirectly by a lower priority task</a:t>
            </a:r>
          </a:p>
          <a:p>
            <a:r>
              <a:rPr lang="en-US" dirty="0"/>
              <a:t>Minimum conditions required:</a:t>
            </a:r>
          </a:p>
          <a:p>
            <a:pPr lvl="1"/>
            <a:r>
              <a:rPr lang="en-US" dirty="0"/>
              <a:t>Represent a task as an ordered pair: </a:t>
            </a:r>
          </a:p>
          <a:p>
            <a:pPr marL="457200" lvl="1" indent="0">
              <a:buNone/>
            </a:pPr>
            <a:r>
              <a:rPr lang="en-US" dirty="0"/>
              <a:t>	(name, priority)</a:t>
            </a:r>
          </a:p>
          <a:p>
            <a:pPr lvl="1"/>
            <a:r>
              <a:rPr lang="en-US" dirty="0"/>
              <a:t>3 tasks (A,1), (B,2), (C,3)</a:t>
            </a:r>
          </a:p>
          <a:p>
            <a:pPr lvl="1"/>
            <a:r>
              <a:rPr lang="en-US" dirty="0"/>
              <a:t>Priority 1 &gt; 2 &gt; 3</a:t>
            </a:r>
          </a:p>
          <a:p>
            <a:pPr lvl="1"/>
            <a:r>
              <a:rPr lang="en-US" dirty="0"/>
              <a:t>1 shared resource: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00" y="1847850"/>
            <a:ext cx="546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priority inversion sequence: </a:t>
            </a:r>
          </a:p>
          <a:p>
            <a:pPr lvl="1"/>
            <a:r>
              <a:rPr lang="en-US" dirty="0"/>
              <a:t>(C,3) is running and acquires R</a:t>
            </a:r>
          </a:p>
          <a:p>
            <a:pPr lvl="1"/>
            <a:r>
              <a:rPr lang="en-US" dirty="0"/>
              <a:t>(A,1) preempts (C,3), then blocks waiting for R held by (C,3) (this is not yet priority inversion)</a:t>
            </a:r>
          </a:p>
          <a:p>
            <a:pPr lvl="1"/>
            <a:r>
              <a:rPr lang="en-US" dirty="0"/>
              <a:t>(B,2) becomes the highest priority ready task and therefore resumes executing</a:t>
            </a:r>
          </a:p>
          <a:p>
            <a:pPr lvl="1"/>
            <a:r>
              <a:rPr lang="en-US" dirty="0"/>
              <a:t>We now have priority inversion:</a:t>
            </a:r>
          </a:p>
          <a:p>
            <a:pPr lvl="1"/>
            <a:r>
              <a:rPr lang="en-US" dirty="0"/>
              <a:t>Usually OK: (B,2) prevents (C,3) from running</a:t>
            </a:r>
          </a:p>
          <a:p>
            <a:pPr lvl="1"/>
            <a:r>
              <a:rPr lang="en-US" dirty="0"/>
              <a:t>Not OK this time: By preventing (C,3) from running, (B,2) indirectly prevents (A,1) from running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1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2658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Priority inversion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778815"/>
              </p:ext>
            </p:extLst>
          </p:nvPr>
        </p:nvGraphicFramePr>
        <p:xfrm>
          <a:off x="838200" y="2505839"/>
          <a:ext cx="10515600" cy="1977260"/>
        </p:xfrm>
        <a:graphic>
          <a:graphicData uri="http://schemas.openxmlformats.org/drawingml/2006/table">
            <a:tbl>
              <a:tblPr/>
              <a:tblGrid>
                <a:gridCol w="130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Time --&gt;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A, pri=1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try to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B, pri=2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187219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C,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4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Priority inversion solution</a:t>
            </a:r>
          </a:p>
          <a:p>
            <a:pPr marL="0" indent="0">
              <a:buNone/>
            </a:pPr>
            <a:r>
              <a:rPr lang="en-US" dirty="0"/>
              <a:t>Priority inheritance</a:t>
            </a:r>
          </a:p>
          <a:p>
            <a:r>
              <a:rPr lang="en-US" dirty="0"/>
              <a:t>When (A,1) attempts to acquire resource R held by (C,3), the priority of (C,3) is temporarily boosted to higher than (A,1)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00" y="1847850"/>
            <a:ext cx="546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the sequence becomes: </a:t>
            </a:r>
          </a:p>
          <a:p>
            <a:pPr lvl="1"/>
            <a:r>
              <a:rPr lang="en-US" dirty="0"/>
              <a:t>(C,3) is running and acquires resource R</a:t>
            </a:r>
          </a:p>
          <a:p>
            <a:pPr lvl="1"/>
            <a:r>
              <a:rPr lang="en-US" dirty="0"/>
              <a:t>(A,1) preempts (C,3), then blocks waiting for R held by (C,3) however C’s priority is temporarily raised higher than (A,1) thus (C,</a:t>
            </a:r>
            <a:r>
              <a:rPr lang="en-US" strike="sngStrike" dirty="0"/>
              <a:t>3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(B,2) is no longer the highest priority ready task therefore (C,0) continues to run until it releases resource R whereupon its priority is reduced back to 3 (C,</a:t>
            </a:r>
            <a:r>
              <a:rPr lang="en-US" strike="sngStrike" dirty="0"/>
              <a:t>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3)</a:t>
            </a:r>
            <a:endParaRPr lang="en-US" dirty="0"/>
          </a:p>
          <a:p>
            <a:pPr lvl="1"/>
            <a:r>
              <a:rPr lang="en-US" dirty="0"/>
              <a:t>When R becomes available, (A,1) is unblocked and resumes since it is the highest priority ready task.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099" y="5387365"/>
            <a:ext cx="7601312" cy="523220"/>
          </a:xfrm>
          <a:prstGeom prst="rect">
            <a:avLst/>
          </a:prstGeom>
          <a:solidFill>
            <a:srgbClr val="9BC2E6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Priority inversion avoidance via </a:t>
            </a:r>
            <a:r>
              <a:rPr lang="en-US" sz="2800" i="1" dirty="0"/>
              <a:t>priority inheritance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6487"/>
              </p:ext>
            </p:extLst>
          </p:nvPr>
        </p:nvGraphicFramePr>
        <p:xfrm>
          <a:off x="838200" y="1495097"/>
          <a:ext cx="10515600" cy="3894792"/>
        </p:xfrm>
        <a:graphic>
          <a:graphicData uri="http://schemas.openxmlformats.org/drawingml/2006/table">
            <a:tbl>
              <a:tblPr/>
              <a:tblGrid>
                <a:gridCol w="130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Time --&gt;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A, pri=1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try to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B, pri=2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running: priority inversion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C,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Time --&gt;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A, pri=1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try to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 waiting for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B, pri=2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blocked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unblocked by some event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C,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acquire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ready, pri=0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running, release R, pri=3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R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owner=C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owner=A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5956300" y="4693555"/>
            <a:ext cx="495300" cy="457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788400" y="4680855"/>
            <a:ext cx="508000" cy="457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120348"/>
            <a:ext cx="2740237" cy="523220"/>
          </a:xfrm>
          <a:prstGeom prst="rect">
            <a:avLst/>
          </a:prstGeom>
          <a:solidFill>
            <a:srgbClr val="9BC2E6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Priority inversion</a:t>
            </a:r>
          </a:p>
        </p:txBody>
      </p:sp>
    </p:spTree>
    <p:extLst>
      <p:ext uri="{BB962C8B-B14F-4D97-AF65-F5344CB8AC3E}">
        <p14:creationId xmlns:p14="http://schemas.microsoft.com/office/powerpoint/2010/main" val="1182793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Scheduling with a blend of quantum and priority</a:t>
            </a:r>
          </a:p>
          <a:p>
            <a:pPr lvl="1"/>
            <a:r>
              <a:rPr lang="en-US" sz="2800" dirty="0"/>
              <a:t>Pure Round Robin – no priorities – just use time slices</a:t>
            </a:r>
          </a:p>
          <a:p>
            <a:pPr lvl="1"/>
            <a:r>
              <a:rPr lang="en-US" sz="2800" dirty="0"/>
              <a:t>Priority tiers - at start of a new quantum, current highest priority runs, else Round Robin for equal priority tasks (priority tiers)</a:t>
            </a:r>
          </a:p>
          <a:p>
            <a:pPr lvl="1"/>
            <a:r>
              <a:rPr lang="en-US" sz="2800" dirty="0"/>
              <a:t>Non-preemption with priority - at start of new quantum, current highest priority runs, but no preemption till end of quantum even if higher priority task becomes ready during the quantum (via ISR)</a:t>
            </a:r>
          </a:p>
          <a:p>
            <a:pPr lvl="1"/>
            <a:r>
              <a:rPr lang="en-US" sz="2800" dirty="0"/>
              <a:t>Pure priority scheduling – highest priority always runs, period.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week’s holiday(?)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Whereas</a:t>
            </a:r>
            <a:r>
              <a:rPr lang="en-US" dirty="0"/>
              <a:t>:</a:t>
            </a:r>
          </a:p>
          <a:p>
            <a:r>
              <a:rPr lang="en-US" dirty="0"/>
              <a:t>Next week is a holiday (MLK Day)</a:t>
            </a:r>
          </a:p>
          <a:p>
            <a:r>
              <a:rPr lang="en-US" dirty="0"/>
              <a:t>We therefore have no class scheduled</a:t>
            </a:r>
          </a:p>
          <a:p>
            <a:r>
              <a:rPr lang="en-US" dirty="0"/>
              <a:t>Which breaks momentum as our course is starting up</a:t>
            </a:r>
          </a:p>
          <a:p>
            <a:r>
              <a:rPr lang="en-US" dirty="0"/>
              <a:t>And pushes our course end-date one week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Be it resolved:</a:t>
            </a:r>
          </a:p>
          <a:p>
            <a:r>
              <a:rPr lang="en-US" b="1" dirty="0"/>
              <a:t>That we hold our lecture next week, anyway</a:t>
            </a:r>
          </a:p>
          <a:p>
            <a:r>
              <a:rPr lang="en-US" dirty="0"/>
              <a:t>That attendance not be required (you can watch the recording later)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All those in favor: you don’t need to say a word.</a:t>
            </a:r>
          </a:p>
          <a:p>
            <a:pPr marL="0" indent="0">
              <a:buNone/>
            </a:pPr>
            <a:r>
              <a:rPr lang="en-US" b="1" dirty="0"/>
              <a:t>All those opposed: let me know by end-of-day tomorrow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5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Real-Time OSes</a:t>
            </a:r>
          </a:p>
          <a:p>
            <a:r>
              <a:rPr lang="en-US" b="1" dirty="0"/>
              <a:t>Definition</a:t>
            </a:r>
            <a:r>
              <a:rPr lang="en-US" dirty="0"/>
              <a:t>: An RTOS is an operating system intended to serve real-time applications that process data as it comes in, typically without buffering delays. Processing time requirements (including any OS delay) are measured in tenths of seconds or shorter. (Wikipedia)</a:t>
            </a:r>
          </a:p>
          <a:p>
            <a:r>
              <a:rPr lang="en-US" i="1" dirty="0"/>
              <a:t>Hard</a:t>
            </a:r>
            <a:r>
              <a:rPr lang="en-US" dirty="0"/>
              <a:t> real-time OS: meets deadlines deterministically – guaranteed response times – must determine worst case performance</a:t>
            </a:r>
          </a:p>
          <a:p>
            <a:r>
              <a:rPr lang="en-US" i="1" dirty="0"/>
              <a:t>Soft</a:t>
            </a:r>
            <a:r>
              <a:rPr lang="en-US" dirty="0"/>
              <a:t> real-time OS: can usually or generally meet deadlines – extreme delays are occasionally possible but are considered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46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Real-Time OSes</a:t>
            </a:r>
          </a:p>
          <a:p>
            <a:r>
              <a:rPr lang="en-US" b="1" dirty="0"/>
              <a:t>Jitter</a:t>
            </a:r>
            <a:r>
              <a:rPr lang="en-US" dirty="0"/>
              <a:t>: the variability in time taken to accept and process a given unit of work – inherent in all digital systems. Worst case jitter delays have to meet real time specifications of the application.</a:t>
            </a:r>
          </a:p>
          <a:p>
            <a:r>
              <a:rPr lang="en-US" b="1" dirty="0"/>
              <a:t>The OS timer tick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“heartbeat” of the OS</a:t>
            </a:r>
          </a:p>
          <a:p>
            <a:pPr lvl="1"/>
            <a:r>
              <a:rPr lang="en-US" dirty="0"/>
              <a:t>OS bookkeeping is updated – CPU, memory usage per task, etc.</a:t>
            </a:r>
          </a:p>
          <a:p>
            <a:pPr lvl="1"/>
            <a:r>
              <a:rPr lang="en-US" dirty="0"/>
              <a:t>Update the state of tasks that are waiting for events</a:t>
            </a:r>
          </a:p>
          <a:p>
            <a:pPr lvl="1"/>
            <a:r>
              <a:rPr lang="en-US" dirty="0"/>
              <a:t>Call scheduler to determine which task should be the “current” task</a:t>
            </a:r>
          </a:p>
          <a:p>
            <a:pPr lvl="1"/>
            <a:r>
              <a:rPr lang="en-US" dirty="0"/>
              <a:t>Turn control of CPU over to current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82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740101" y="3322096"/>
            <a:ext cx="946534" cy="137672"/>
          </a:xfrm>
          <a:prstGeom prst="rect">
            <a:avLst/>
          </a:prstGeom>
          <a:pattFill prst="wdUpDiag">
            <a:fgClr>
              <a:srgbClr val="0070C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31106" y="3322096"/>
            <a:ext cx="356506" cy="11779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 timer jitter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03086" y="3468913"/>
            <a:ext cx="979714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3086" y="2939147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3087" y="2939139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6636" y="2924633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85661" y="2902861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84685" y="2910122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96414" y="2946409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93630" y="2939151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08988" y="2924633"/>
            <a:ext cx="0" cy="53702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4222701"/>
            <a:ext cx="10515600" cy="1722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Tick interrupt frequency, say 1 kHz</a:t>
            </a:r>
          </a:p>
          <a:p>
            <a:r>
              <a:rPr lang="en-US" dirty="0"/>
              <a:t>If we make a 3 msec timer using ticks from this clock there will be an error between 0 and 1 msec depending on where in the tick interval we start counting ticks.</a:t>
            </a:r>
          </a:p>
          <a:p>
            <a:r>
              <a:rPr lang="en-US" dirty="0"/>
              <a:t>To keep the relative error small, either time larger intervals (say &gt; 1 sec) or use a higher frequency clock.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12360" y="2419826"/>
            <a:ext cx="1" cy="1032993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31106" y="2380343"/>
            <a:ext cx="2709" cy="108052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81399" y="2409758"/>
            <a:ext cx="3189" cy="52173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0879" y="2445681"/>
            <a:ext cx="1005" cy="528669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12360" y="2743477"/>
            <a:ext cx="4884054" cy="10683"/>
          </a:xfrm>
          <a:prstGeom prst="line">
            <a:avLst/>
          </a:prstGeom>
          <a:ln w="254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31106" y="2514995"/>
            <a:ext cx="4242406" cy="10491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87612" y="3644351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48" name="Straight Arrow Connector 47"/>
          <p:cNvCxnSpPr>
            <a:stCxn id="46" idx="1"/>
          </p:cNvCxnSpPr>
          <p:nvPr/>
        </p:nvCxnSpPr>
        <p:spPr>
          <a:xfrm flipH="1" flipV="1">
            <a:off x="2186610" y="3483437"/>
            <a:ext cx="201002" cy="34558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  <a:endCxn id="45" idx="2"/>
          </p:cNvCxnSpPr>
          <p:nvPr/>
        </p:nvCxnSpPr>
        <p:spPr>
          <a:xfrm flipV="1">
            <a:off x="3046254" y="3459768"/>
            <a:ext cx="167114" cy="3692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46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Real-Time OSes</a:t>
            </a:r>
          </a:p>
          <a:p>
            <a:pPr marL="0" indent="0">
              <a:buNone/>
            </a:pPr>
            <a:r>
              <a:rPr lang="en-US" b="1" dirty="0"/>
              <a:t>Interrupt latency</a:t>
            </a:r>
          </a:p>
          <a:p>
            <a:pPr marL="0" indent="0">
              <a:buNone/>
            </a:pPr>
            <a:r>
              <a:rPr lang="en-US" dirty="0"/>
              <a:t>Latency for a particular interrupt depends on (quoting Simon)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longest period of time during which that interrupt (or all interrupts) are disabled.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time it takes to execute any interrupt routines for interrupts that are of higher priority than the one in question.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long it takes the processor to stop what it is doing, do the necessary bookkeeping, and start executing instructions within the interrupt routine.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long it takes the interrupt routine to save the context and then do enough work that what it has accomplished counts as a “response”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11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Embedded Operating System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prstClr val="black"/>
                </a:solidFill>
              </a:rPr>
              <a:t>Summary</a:t>
            </a:r>
            <a:endParaRPr lang="en-US" sz="2200" b="1" dirty="0">
              <a:solidFill>
                <a:prstClr val="black"/>
              </a:solidFill>
            </a:endParaRPr>
          </a:p>
          <a:p>
            <a:r>
              <a:rPr lang="en-US" sz="2300" dirty="0">
                <a:solidFill>
                  <a:prstClr val="black"/>
                </a:solidFill>
              </a:rPr>
              <a:t>Multitasking OS concepts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The kernel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Preemptive and non-preemptive kernels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The scheduler, Scheduling algorithms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Task states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Parameters used in scheduling – quantum, priority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Priority inversion</a:t>
            </a:r>
          </a:p>
          <a:p>
            <a:r>
              <a:rPr lang="en-US" sz="2300" dirty="0">
                <a:solidFill>
                  <a:prstClr val="black"/>
                </a:solidFill>
              </a:rPr>
              <a:t>Real time OS concepts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Definition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Hard/soft real time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Jitter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OS timer tick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Interrupt latency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95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8703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“Don’t just do something – sit there!”</a:t>
            </a:r>
          </a:p>
          <a:p>
            <a:pPr marL="0" indent="0">
              <a:buNone/>
            </a:pPr>
            <a:r>
              <a:rPr lang="en-US" dirty="0"/>
              <a:t>	Jean </a:t>
            </a:r>
            <a:r>
              <a:rPr lang="en-US" dirty="0" err="1"/>
              <a:t>Labrosse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the break</a:t>
            </a:r>
          </a:p>
          <a:p>
            <a:r>
              <a:rPr lang="en-US" dirty="0"/>
              <a:t>Revisit Assignment 1</a:t>
            </a:r>
          </a:p>
          <a:p>
            <a:r>
              <a:rPr lang="en-US" dirty="0"/>
              <a:t>Context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4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switching on Cortex-M4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14" y="2286000"/>
            <a:ext cx="2622586" cy="34556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92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(Assignment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a basic context switch scenario:</a:t>
            </a:r>
          </a:p>
          <a:p>
            <a:pPr lvl="1"/>
            <a:r>
              <a:rPr lang="en-US" dirty="0"/>
              <a:t>2 tasks: taskOne, taskTwo</a:t>
            </a:r>
          </a:p>
          <a:p>
            <a:pPr lvl="1"/>
            <a:r>
              <a:rPr lang="en-US" dirty="0"/>
              <a:t>Timer tick interrupt occurs every 200 msec</a:t>
            </a:r>
          </a:p>
          <a:p>
            <a:pPr lvl="1"/>
            <a:r>
              <a:rPr lang="en-US" dirty="0"/>
              <a:t>On each tick,</a:t>
            </a:r>
          </a:p>
          <a:p>
            <a:pPr lvl="2"/>
            <a:r>
              <a:rPr lang="en-US" dirty="0"/>
              <a:t>Save the context of the current task in its own stack</a:t>
            </a:r>
          </a:p>
          <a:p>
            <a:pPr lvl="2"/>
            <a:r>
              <a:rPr lang="en-US" dirty="0"/>
              <a:t>Call a simple scheduler that will select the other task and make it the current task</a:t>
            </a:r>
          </a:p>
          <a:p>
            <a:pPr lvl="2"/>
            <a:r>
              <a:rPr lang="en-US" dirty="0"/>
              <a:t>Restore the context of the current task from its stack</a:t>
            </a:r>
          </a:p>
          <a:p>
            <a:pPr lvl="2"/>
            <a:r>
              <a:rPr lang="en-US" dirty="0"/>
              <a:t>Resume executing the current task </a:t>
            </a:r>
          </a:p>
          <a:p>
            <a:pPr lvl="1"/>
            <a:r>
              <a:rPr lang="en-US" dirty="0"/>
              <a:t>Tasks will run in Thread Mode, use Main SP, privileged level</a:t>
            </a:r>
          </a:p>
          <a:p>
            <a:pPr lvl="1"/>
            <a:r>
              <a:rPr lang="en-US" dirty="0"/>
              <a:t>Timer tick interrupt occurs in Handler mode, uses Main SP, privileged level (as do all interrupts)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01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 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38</a:t>
            </a:fld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185" y="1451052"/>
            <a:ext cx="2144901" cy="435133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031177" y="1690688"/>
            <a:ext cx="392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Task:</a:t>
            </a:r>
          </a:p>
          <a:p>
            <a:endParaRPr lang="en-US" dirty="0"/>
          </a:p>
          <a:p>
            <a:r>
              <a:rPr lang="en-US" dirty="0"/>
              <a:t>Only one task at a time can run. </a:t>
            </a:r>
          </a:p>
          <a:p>
            <a:endParaRPr lang="en-US" dirty="0"/>
          </a:p>
          <a:p>
            <a:r>
              <a:rPr lang="en-US" dirty="0"/>
              <a:t>This is the </a:t>
            </a:r>
            <a:r>
              <a:rPr lang="en-US" b="1" dirty="0"/>
              <a:t>current task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6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tasks to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652" y="1690688"/>
            <a:ext cx="10032274" cy="412591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taskOne counts up from 0.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Never exits.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taskOne(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count = 0;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"task one: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print_uint32(count++);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(i=0;i&lt;10000;i++); 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delay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taskTwo counts down from 0xFFFFFFFF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Never exits.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taskTwo(v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count = 0xFFFFFFFF;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"task two: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print_uint32(count--);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printString(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(i=0;i&lt;10000;i++); 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delay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567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(L1)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Embedded Operating System Concepts Part 1 (Labrosse section p 45: </a:t>
            </a:r>
            <a:r>
              <a:rPr lang="en-US" i="1" dirty="0"/>
              <a:t>Real-Time Systems Concepts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Foreground/Background Systems</a:t>
            </a:r>
          </a:p>
          <a:p>
            <a:pPr lvl="1"/>
            <a:r>
              <a:rPr lang="en-US" dirty="0"/>
              <a:t>Shared resources</a:t>
            </a:r>
          </a:p>
          <a:p>
            <a:pPr lvl="1"/>
            <a:r>
              <a:rPr lang="en-US" dirty="0"/>
              <a:t>Critical sections</a:t>
            </a:r>
          </a:p>
          <a:p>
            <a:pPr lvl="1"/>
            <a:r>
              <a:rPr lang="en-US" dirty="0"/>
              <a:t>Multitasking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Context switching</a:t>
            </a:r>
          </a:p>
          <a:p>
            <a:r>
              <a:rPr lang="en-US" dirty="0"/>
              <a:t>ARM Review</a:t>
            </a:r>
          </a:p>
          <a:p>
            <a:pPr lvl="1"/>
            <a:r>
              <a:rPr lang="en-US" dirty="0"/>
              <a:t>States and Modes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Assembly language instructions</a:t>
            </a:r>
          </a:p>
          <a:p>
            <a:pPr lvl="1"/>
            <a:r>
              <a:rPr lang="en-US" dirty="0"/>
              <a:t>Interrupt semantics</a:t>
            </a:r>
          </a:p>
          <a:p>
            <a:r>
              <a:rPr lang="en-US" dirty="0"/>
              <a:t>Assignment 1 – uDebugger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01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stack 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Default size of stacks.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STACKSIZE 256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Allocate space for two stacks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stackOne[STACKSIZE];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stackTwo[STACKSIZE];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stackOneSP;       </a:t>
            </a:r>
            <a:r>
              <a:rPr lang="en-US" sz="1600" b="1" dirty="0">
                <a:solidFill>
                  <a:srgbClr val="3F7F5F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// Value of task 1's stack pointer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stackTwoSP;       </a:t>
            </a:r>
            <a:r>
              <a:rPr 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Value of task 2's stack pointer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21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variables in Context Switch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taskID</a:t>
            </a:r>
            <a:r>
              <a:rPr lang="en-US" sz="2400" dirty="0"/>
              <a:t>: an integer, either 1 or 2 indicating the current task ID.</a:t>
            </a:r>
          </a:p>
          <a:p>
            <a:r>
              <a:rPr lang="en-US" sz="2400" b="1" dirty="0"/>
              <a:t>stackOneSP</a:t>
            </a:r>
            <a:r>
              <a:rPr lang="en-US" sz="2400" dirty="0"/>
              <a:t>: 32-bit word to store the SP register value for taskOne when it is switched out (not running)</a:t>
            </a:r>
          </a:p>
          <a:p>
            <a:r>
              <a:rPr lang="en-US" sz="2400" b="1" dirty="0"/>
              <a:t>stackTwoSP</a:t>
            </a:r>
            <a:r>
              <a:rPr lang="en-US" sz="2400" dirty="0"/>
              <a:t>: 32-bit word to store the SP register value for taskTwo when it is switched out (not running)</a:t>
            </a:r>
          </a:p>
          <a:p>
            <a:r>
              <a:rPr lang="en-US" sz="2400" b="1" dirty="0"/>
              <a:t>currentSP</a:t>
            </a:r>
            <a:r>
              <a:rPr lang="en-US" sz="2400" dirty="0"/>
              <a:t>: 32-bit word which gets set to one of the above values by the Scheduler when switching to a new context.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PendSV – a special Cortex-M4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PendSV is a special Cortex-M exception intended for context switching</a:t>
            </a:r>
          </a:p>
          <a:p>
            <a:r>
              <a:rPr lang="en-US" sz="2400" dirty="0"/>
              <a:t>Always triggered explicitly </a:t>
            </a:r>
            <a:r>
              <a:rPr lang="en-US" sz="2400" i="1" dirty="0"/>
              <a:t>by software </a:t>
            </a:r>
            <a:r>
              <a:rPr lang="en-US" sz="2400" dirty="0"/>
              <a:t>(in SysTick_Handler)</a:t>
            </a:r>
          </a:p>
          <a:p>
            <a:r>
              <a:rPr lang="en-US" sz="2400" dirty="0"/>
              <a:t>Convention requires that PendSV priority be set to lowest value (0xFF)</a:t>
            </a:r>
          </a:p>
          <a:p>
            <a:r>
              <a:rPr lang="en-US" sz="2400" dirty="0"/>
              <a:t>The reason a context switch should have lowest priority is that it should never happen while any interrupt other than PendSV is being handled</a:t>
            </a:r>
          </a:p>
          <a:p>
            <a:r>
              <a:rPr lang="en-US" sz="2400" dirty="0"/>
              <a:t>In other words, all other interrupts must finish being serviced before a context switch can take place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07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Context switch trace (Cortex-M4)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stackTwo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taskTwo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6476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00000000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4396210" y="3432013"/>
            <a:ext cx="1889863" cy="12451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96210" y="4848545"/>
            <a:ext cx="1900442" cy="224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stackOneSP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currentSP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stackTwoSP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6" idx="1"/>
          </p:cNvCxnSpPr>
          <p:nvPr/>
        </p:nvCxnSpPr>
        <p:spPr>
          <a:xfrm>
            <a:off x="9237527" y="2009172"/>
            <a:ext cx="569947" cy="1634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8" y="5073021"/>
            <a:ext cx="839163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handler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53811" y="5738275"/>
            <a:ext cx="138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TaskSwitch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Copy to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Points to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5416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 </a:t>
            </a:r>
            <a:r>
              <a:rPr lang="en-US" b="1" dirty="0"/>
              <a:t>taskOne is current and running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Thread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points somewhere in stackOne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points somewhere in taskOne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PRIMASK is 0 (interrupts enabled)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stackTwoSP points to saved context of taskTwo</a:t>
            </a:r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789646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Context switch trace (Cortex-M4)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stackTwo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taskTwo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00905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00000000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4396210" y="3683419"/>
            <a:ext cx="1889863" cy="993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stackOneSP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currentSP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stackTwoSP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6" idx="1"/>
          </p:cNvCxnSpPr>
          <p:nvPr/>
        </p:nvCxnSpPr>
        <p:spPr>
          <a:xfrm>
            <a:off x="9237527" y="2009172"/>
            <a:ext cx="569947" cy="1634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handler code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6448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TaskSwitch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Copy to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Points to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20481" y="1400128"/>
            <a:ext cx="280552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</a:t>
            </a:r>
            <a:r>
              <a:rPr lang="en-US" b="1" dirty="0"/>
              <a:t>Timer tick occurs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R0-R3, R12, LR, PC, xPSR are stacked by NVIC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SysTick_Handler triggers a PendSV interrupt and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PendSV immediately enters TaskSwitch, “re-using” the stack frame already saved for the timer interrupt (“tail-chaining”) 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Flash Memory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4878523" y="1770115"/>
            <a:ext cx="121523" cy="775372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14" idx="1"/>
          </p:cNvCxnSpPr>
          <p:nvPr/>
        </p:nvCxnSpPr>
        <p:spPr>
          <a:xfrm rot="10800000" flipH="1" flipV="1">
            <a:off x="5000045" y="2167725"/>
            <a:ext cx="1286027" cy="1515693"/>
          </a:xfrm>
          <a:prstGeom prst="bentConnector3">
            <a:avLst>
              <a:gd name="adj1" fmla="val 1090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4" idx="1"/>
          </p:cNvCxnSpPr>
          <p:nvPr/>
        </p:nvCxnSpPr>
        <p:spPr>
          <a:xfrm flipV="1">
            <a:off x="4821735" y="3683419"/>
            <a:ext cx="1464338" cy="755503"/>
          </a:xfrm>
          <a:prstGeom prst="bentConnector3">
            <a:avLst>
              <a:gd name="adj1" fmla="val 2013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4878523" y="4760319"/>
            <a:ext cx="127607" cy="702460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Elbow Connector 56"/>
          <p:cNvCxnSpPr>
            <a:stCxn id="56" idx="1"/>
            <a:endCxn id="14" idx="1"/>
          </p:cNvCxnSpPr>
          <p:nvPr/>
        </p:nvCxnSpPr>
        <p:spPr>
          <a:xfrm rot="10800000" flipH="1">
            <a:off x="5006129" y="3683420"/>
            <a:ext cx="1279943" cy="1437121"/>
          </a:xfrm>
          <a:prstGeom prst="bentConnector3">
            <a:avLst>
              <a:gd name="adj1" fmla="val 94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68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Context switch trace (Cortex-M4)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stackTwo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taskTwo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29940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00000001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4396210" y="3683419"/>
            <a:ext cx="1889863" cy="993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stackOneSP</a:t>
            </a: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6906336" y="2727457"/>
            <a:ext cx="1411823" cy="9563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currentSP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stackTwoSP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6" idx="1"/>
          </p:cNvCxnSpPr>
          <p:nvPr/>
        </p:nvCxnSpPr>
        <p:spPr>
          <a:xfrm>
            <a:off x="9237527" y="2009172"/>
            <a:ext cx="569947" cy="1634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handler code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6448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TaskSwitch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Copy to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Points to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727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</a:t>
            </a:r>
            <a:r>
              <a:rPr lang="en-US" b="1" dirty="0"/>
              <a:t>Save remaining context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Disable interrupts with CPSID I (PRIMASK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R4-R11 are stacked by TaskSwitch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points to saved context of taskOne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is saved to currentSP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Flash Memory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4826560" y="2646919"/>
            <a:ext cx="179334" cy="1687680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14" idx="1"/>
          </p:cNvCxnSpPr>
          <p:nvPr/>
        </p:nvCxnSpPr>
        <p:spPr>
          <a:xfrm rot="10800000" flipH="1" flipV="1">
            <a:off x="5005893" y="3512361"/>
            <a:ext cx="1280179" cy="171058"/>
          </a:xfrm>
          <a:prstGeom prst="bentConnector5">
            <a:avLst>
              <a:gd name="adj1" fmla="val 34937"/>
              <a:gd name="adj2" fmla="val -4304"/>
              <a:gd name="adj3" fmla="val 640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0" idx="3"/>
          </p:cNvCxnSpPr>
          <p:nvPr/>
        </p:nvCxnSpPr>
        <p:spPr>
          <a:xfrm flipV="1">
            <a:off x="4638261" y="2609717"/>
            <a:ext cx="3613003" cy="2089307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88468" y="3140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46838" y="276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611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saved context in stackOne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71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R13 (MSP) is not saved in the stack – we save it to currentSP</a:t>
            </a:r>
          </a:p>
          <a:p>
            <a:endParaRPr lang="en-US" sz="2400" dirty="0"/>
          </a:p>
          <a:p>
            <a:r>
              <a:rPr lang="en-US" sz="2400" dirty="0"/>
              <a:t>Next step is to call scheduler to select next task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2499" y="1573491"/>
            <a:ext cx="300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bottom (higher address)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2499" y="5610225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top (lower address)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38506"/>
              </p:ext>
            </p:extLst>
          </p:nvPr>
        </p:nvGraphicFramePr>
        <p:xfrm>
          <a:off x="6019800" y="1604407"/>
          <a:ext cx="1117600" cy="429577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5725886" y="1604407"/>
            <a:ext cx="128815" cy="20967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8239" y="2405407"/>
            <a:ext cx="123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Stacked by </a:t>
            </a:r>
          </a:p>
          <a:p>
            <a:r>
              <a:rPr lang="en-US" dirty="0"/>
              <a:t>hardware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5725885" y="3853543"/>
            <a:ext cx="128816" cy="20466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30" y="4692196"/>
            <a:ext cx="15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Stacked by ISR</a:t>
            </a:r>
          </a:p>
        </p:txBody>
      </p:sp>
    </p:spTree>
    <p:extLst>
      <p:ext uri="{BB962C8B-B14F-4D97-AF65-F5344CB8AC3E}">
        <p14:creationId xmlns:p14="http://schemas.microsoft.com/office/powerpoint/2010/main" val="374873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Context switch trace (Cortex-M4)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stackTwo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taskTwo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51658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00000001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4396210" y="3683419"/>
            <a:ext cx="1889863" cy="9937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stackOneSP</a:t>
            </a:r>
          </a:p>
        </p:txBody>
      </p:sp>
      <p:cxnSp>
        <p:nvCxnSpPr>
          <p:cNvPr id="28" name="Straight Arrow Connector 27"/>
          <p:cNvCxnSpPr>
            <a:stCxn id="26" idx="2"/>
            <a:endCxn id="16" idx="1"/>
          </p:cNvCxnSpPr>
          <p:nvPr/>
        </p:nvCxnSpPr>
        <p:spPr>
          <a:xfrm>
            <a:off x="8318159" y="2727457"/>
            <a:ext cx="1489315" cy="916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currentSP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stackTwoSP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6925589" y="2017376"/>
            <a:ext cx="586044" cy="164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  <a:endCxn id="26" idx="3"/>
          </p:cNvCxnSpPr>
          <p:nvPr/>
        </p:nvCxnSpPr>
        <p:spPr>
          <a:xfrm flipH="1">
            <a:off x="8396477" y="2009172"/>
            <a:ext cx="841050" cy="6273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handler code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96204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TaskSwitch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Copy to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Points to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7830" y="1400128"/>
            <a:ext cx="29602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</a:t>
            </a:r>
            <a:r>
              <a:rPr lang="en-US" b="1" dirty="0"/>
              <a:t>Call the scheduler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scheduler() gets called from TaskSwitch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scheduler() is written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Saves currentSP in stackOneSP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stackOneSP now points to saved context of taskOne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Copies stackTwoSP to currentSP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Flash Memory</a:t>
            </a:r>
          </a:p>
        </p:txBody>
      </p:sp>
      <p:cxnSp>
        <p:nvCxnSpPr>
          <p:cNvPr id="51" name="Straight Arrow Connector 50"/>
          <p:cNvCxnSpPr>
            <a:stCxn id="26" idx="0"/>
            <a:endCxn id="29" idx="3"/>
          </p:cNvCxnSpPr>
          <p:nvPr/>
        </p:nvCxnSpPr>
        <p:spPr>
          <a:xfrm flipH="1" flipV="1">
            <a:off x="7589951" y="1926391"/>
            <a:ext cx="728208" cy="61909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34041" y="2120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7370" y="22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>
            <a:endCxn id="16" idx="1"/>
          </p:cNvCxnSpPr>
          <p:nvPr/>
        </p:nvCxnSpPr>
        <p:spPr>
          <a:xfrm>
            <a:off x="9249967" y="2001123"/>
            <a:ext cx="557507" cy="1642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12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Context switch trace (Cortex-M4)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stackTwo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taskTwo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94796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00000000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6" idx="1"/>
          </p:cNvCxnSpPr>
          <p:nvPr/>
        </p:nvCxnSpPr>
        <p:spPr>
          <a:xfrm flipV="1">
            <a:off x="4396210" y="3643664"/>
            <a:ext cx="5411264" cy="10335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6210" y="5073021"/>
            <a:ext cx="3544179" cy="8241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stackOneSP</a:t>
            </a:r>
          </a:p>
        </p:txBody>
      </p:sp>
      <p:cxnSp>
        <p:nvCxnSpPr>
          <p:cNvPr id="28" name="Straight Arrow Connector 27"/>
          <p:cNvCxnSpPr>
            <a:stCxn id="26" idx="2"/>
            <a:endCxn id="16" idx="1"/>
          </p:cNvCxnSpPr>
          <p:nvPr/>
        </p:nvCxnSpPr>
        <p:spPr>
          <a:xfrm>
            <a:off x="8318159" y="2727457"/>
            <a:ext cx="1489315" cy="916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currentSP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stackTwoSP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6925589" y="2017376"/>
            <a:ext cx="586044" cy="164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handler code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96204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TaskSwitch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Copy to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Points to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72755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</a:t>
            </a:r>
            <a:r>
              <a:rPr lang="en-US" b="1" dirty="0"/>
              <a:t>Resume current task (taskTwo)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currentSP to 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now points to saved context of taskTwo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 R4-R11 using 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interrupts by setting PRIMASK=0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a return from interrupt which will restore R0-R3, R12, LR, PC, xPSR from stackTwo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Flash Memory</a:t>
            </a:r>
          </a:p>
        </p:txBody>
      </p:sp>
      <p:cxnSp>
        <p:nvCxnSpPr>
          <p:cNvPr id="56" name="Straight Arrow Connector 55"/>
          <p:cNvCxnSpPr>
            <a:endCxn id="16" idx="1"/>
          </p:cNvCxnSpPr>
          <p:nvPr/>
        </p:nvCxnSpPr>
        <p:spPr>
          <a:xfrm>
            <a:off x="9249967" y="2001123"/>
            <a:ext cx="557507" cy="1642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>
            <a:off x="4826560" y="2646919"/>
            <a:ext cx="179334" cy="1687680"/>
          </a:xfrm>
          <a:prstGeom prst="rightBrace">
            <a:avLst>
              <a:gd name="adj1" fmla="val 8333"/>
              <a:gd name="adj2" fmla="val 5128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Elbow Connector 46"/>
          <p:cNvCxnSpPr>
            <a:stCxn id="45" idx="1"/>
            <a:endCxn id="16" idx="1"/>
          </p:cNvCxnSpPr>
          <p:nvPr/>
        </p:nvCxnSpPr>
        <p:spPr>
          <a:xfrm rot="10800000" flipH="1" flipV="1">
            <a:off x="5005894" y="3512360"/>
            <a:ext cx="4801580" cy="131303"/>
          </a:xfrm>
          <a:prstGeom prst="bentConnector5">
            <a:avLst>
              <a:gd name="adj1" fmla="val 15111"/>
              <a:gd name="adj2" fmla="val -399228"/>
              <a:gd name="adj3" fmla="val 53735"/>
            </a:avLst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</p:cNvCxnSpPr>
          <p:nvPr/>
        </p:nvCxnSpPr>
        <p:spPr>
          <a:xfrm flipH="1">
            <a:off x="4785380" y="2727457"/>
            <a:ext cx="3532779" cy="194974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4789" y="2839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495" y="3297752"/>
            <a:ext cx="31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1992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Context switch trace (Cortex-M4)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463A4-CC55-4EB3-8549-8876C08BF81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2599" y="1690688"/>
            <a:ext cx="5567441" cy="26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0036" y="132135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6244" y="173217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073" y="3217267"/>
            <a:ext cx="620263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5665" y="3843595"/>
            <a:ext cx="11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7474" y="3177512"/>
            <a:ext cx="619337" cy="932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9555" y="3783993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stackTwo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999" y="4677199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946" y="5302697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80418" y="4699023"/>
            <a:ext cx="619337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6365" y="5351025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taskTwo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85096"/>
              </p:ext>
            </p:extLst>
          </p:nvPr>
        </p:nvGraphicFramePr>
        <p:xfrm>
          <a:off x="3234707" y="1754940"/>
          <a:ext cx="1550673" cy="3889962"/>
        </p:xfrm>
        <a:graphic>
          <a:graphicData uri="http://schemas.openxmlformats.org/drawingml/2006/table">
            <a:tbl>
              <a:tblPr/>
              <a:tblGrid>
                <a:gridCol w="8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xPSR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00000000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6" idx="1"/>
          </p:cNvCxnSpPr>
          <p:nvPr/>
        </p:nvCxnSpPr>
        <p:spPr>
          <a:xfrm flipV="1">
            <a:off x="4396210" y="3643664"/>
            <a:ext cx="5411264" cy="10335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96210" y="4896079"/>
            <a:ext cx="5384208" cy="1769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39841" y="2545487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7200" y="1751490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stackOneSP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3315" y="1835406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15989" y="2425051"/>
            <a:ext cx="13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currentSP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094" y="1743286"/>
            <a:ext cx="14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stackTwoSP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59209" y="1827202"/>
            <a:ext cx="156636" cy="181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6925589" y="2017376"/>
            <a:ext cx="586044" cy="164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40389" y="5073021"/>
            <a:ext cx="845264" cy="93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handler code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96204" y="5727879"/>
            <a:ext cx="12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TaskSwitch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59219" y="6050588"/>
            <a:ext cx="560134" cy="635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100" y="5826275"/>
            <a:ext cx="15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Copy to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5363" y="5702082"/>
            <a:ext cx="560134" cy="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2202" y="547776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Points to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20482" y="1400128"/>
            <a:ext cx="27275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</a:t>
            </a:r>
            <a:r>
              <a:rPr lang="en-US" b="1" dirty="0"/>
              <a:t>taskTwo is current and running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Thread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MSP points somewhere in stackTwo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points somewhere in taskTwo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PRIMASK </a:t>
            </a:r>
            <a:r>
              <a:rPr lang="en-US" dirty="0"/>
              <a:t>is 0 (interrupts enabled)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stackOneSP points to saved context of taskOne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32145" y="5528904"/>
            <a:ext cx="1762905" cy="66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60249" y="4502279"/>
            <a:ext cx="5567441" cy="177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3315" y="4526747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2750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Lecture (L2)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Revisit LDREX, STREX</a:t>
            </a:r>
          </a:p>
          <a:p>
            <a:pPr lvl="0"/>
            <a:r>
              <a:rPr lang="en-US" dirty="0"/>
              <a:t>Embedded Operating System Concepts Part 2 (Labrosse Chapter 2)</a:t>
            </a:r>
            <a:endParaRPr lang="en-US" sz="3600" dirty="0"/>
          </a:p>
          <a:p>
            <a:pPr lvl="1"/>
            <a:r>
              <a:rPr lang="en-US" dirty="0"/>
              <a:t>Multitasking OS concepts</a:t>
            </a:r>
            <a:endParaRPr lang="en-US" sz="3200" dirty="0"/>
          </a:p>
          <a:p>
            <a:pPr lvl="2"/>
            <a:r>
              <a:rPr lang="en-US" dirty="0"/>
              <a:t>The kernel, Preemptive and non-preemptive kernels, The scheduler, Scheduling algorithms, Task states, Parameters used in scheduling – quantum, priority, Priority inversion</a:t>
            </a:r>
            <a:endParaRPr lang="en-US" sz="2800" dirty="0"/>
          </a:p>
          <a:p>
            <a:pPr lvl="1"/>
            <a:r>
              <a:rPr lang="en-US" dirty="0"/>
              <a:t>Real time OS concepts</a:t>
            </a:r>
            <a:endParaRPr lang="en-US" sz="3200" dirty="0"/>
          </a:p>
          <a:p>
            <a:pPr lvl="2"/>
            <a:r>
              <a:rPr lang="en-US" dirty="0"/>
              <a:t>Definition, Hard/soft real time, Jitter, OS timer tick, Interrupt latency</a:t>
            </a:r>
            <a:endParaRPr lang="en-US" sz="2800" dirty="0"/>
          </a:p>
          <a:p>
            <a:pPr lvl="0"/>
            <a:r>
              <a:rPr lang="en-US" dirty="0"/>
              <a:t>Context switching on ARM Cortex (Yiu 10.4, 10.5)</a:t>
            </a:r>
            <a:endParaRPr lang="en-US" sz="3600" dirty="0"/>
          </a:p>
          <a:p>
            <a:pPr lvl="0"/>
            <a:r>
              <a:rPr lang="en-US" dirty="0"/>
              <a:t>Assignment 2: Context Switch (due in 1 week)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10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void scheduler(uint32_t sp)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if (taskID == 1)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stackOneSP = sp;               // Store stack pointer for task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taskID = 2;                    // Set the taskID to task 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currentSP = stackTwoSP;        // Set the current stack pointer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                                              // to task 2's stack pointer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} else	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stackTwoSP = sp;               // Store stack pointer for task 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taskID = 1;                    // Set the taskID to task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	currentSP = stackOneSP;        // Set the current stack pointer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                                              // to task 1's stack pointer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65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our multitasking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Ensure that PendSV priority is set to lowest</a:t>
            </a:r>
          </a:p>
          <a:p>
            <a:r>
              <a:rPr lang="en-US" dirty="0"/>
              <a:t>Need to set up the initial context for a task on its stack</a:t>
            </a:r>
          </a:p>
          <a:p>
            <a:pPr lvl="1"/>
            <a:r>
              <a:rPr lang="en-US" dirty="0"/>
              <a:t>xPSR initial value is 0x01000000 i.e. bit 24 indicates Thumb mode.</a:t>
            </a:r>
          </a:p>
          <a:p>
            <a:pPr lvl="1"/>
            <a:r>
              <a:rPr lang="en-US" dirty="0"/>
              <a:t>PC is next and gets set to the entry point of the task code</a:t>
            </a:r>
          </a:p>
          <a:p>
            <a:pPr lvl="1"/>
            <a:r>
              <a:rPr lang="en-US" dirty="0"/>
              <a:t>LR doesn’t matter because the task should never return</a:t>
            </a:r>
          </a:p>
          <a:p>
            <a:pPr lvl="1"/>
            <a:r>
              <a:rPr lang="en-US" dirty="0"/>
              <a:t>All the other registers can have any values we choose</a:t>
            </a:r>
          </a:p>
          <a:p>
            <a:r>
              <a:rPr lang="en-US" dirty="0"/>
              <a:t>Set taskID to 1</a:t>
            </a:r>
          </a:p>
          <a:p>
            <a:r>
              <a:rPr lang="en-US" dirty="0"/>
              <a:t>Start multitasking by explicitly calling taskOne()</a:t>
            </a:r>
          </a:p>
          <a:p>
            <a:r>
              <a:rPr lang="en-US" dirty="0"/>
              <a:t>taskOne will execute until timer tick triggers PendSV which invokes ContextSwitch.</a:t>
            </a:r>
          </a:p>
          <a:p>
            <a:r>
              <a:rPr lang="en-US" dirty="0"/>
              <a:t>ContextSwitch will switch control to the initial context of taskTwo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5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en-US" dirty="0"/>
              <a:t>Stack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4" y="1828800"/>
            <a:ext cx="6146800" cy="445588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0x01000000uL;  // xPSR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    (uint32_t)task_address;  // Entry Point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                             // of task code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0x14141414uL;  // R14 (LR)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0x12121212uL;  // R12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0x03030303uL;  // R3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0x02020202uL;  // R2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0x01010101uL;  // R1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0x00000000uL;  // R0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7544" y="1828799"/>
            <a:ext cx="5283201" cy="445588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0x11111111uL;      // R11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0x10101010uL;      // R10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0x09090909uL;      // R9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0x08080808uL;      //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0x07070707uL;      // R7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0x06060606uL;      // R6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0x05050505uL;      // R5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*(--stkptr) = 0x04040404uL;      // R4</a:t>
            </a:r>
          </a:p>
        </p:txBody>
      </p:sp>
    </p:spTree>
    <p:extLst>
      <p:ext uri="{BB962C8B-B14F-4D97-AF65-F5344CB8AC3E}">
        <p14:creationId xmlns:p14="http://schemas.microsoft.com/office/powerpoint/2010/main" val="155450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Assignment 2 in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Download ContextSwitch.zip, unzip, load the workspace in EWARM</a:t>
            </a:r>
          </a:p>
          <a:p>
            <a:r>
              <a:rPr lang="en-US" dirty="0"/>
              <a:t>Things to notice in </a:t>
            </a:r>
            <a:r>
              <a:rPr lang="en-US" b="1" dirty="0"/>
              <a:t>main.c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stackOne, stackTwo, taskOne(), taskTwo(), scheduler()</a:t>
            </a:r>
          </a:p>
          <a:p>
            <a:pPr lvl="1"/>
            <a:r>
              <a:rPr lang="en-US" dirty="0"/>
              <a:t>Multitasking kickoff steps in main()</a:t>
            </a:r>
          </a:p>
          <a:p>
            <a:r>
              <a:rPr lang="en-US" dirty="0"/>
              <a:t>Things to notice in </a:t>
            </a:r>
            <a:r>
              <a:rPr lang="en-US" b="1" dirty="0"/>
              <a:t>stack.c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the xPSR and PC values are important. The rest of the registers values don’t really matter</a:t>
            </a:r>
          </a:p>
          <a:p>
            <a:r>
              <a:rPr lang="en-US" dirty="0"/>
              <a:t>Things to notice in </a:t>
            </a:r>
            <a:r>
              <a:rPr lang="en-US" b="1" dirty="0"/>
              <a:t>hw_init.c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Configure SysTick to interrupt every 200 msec</a:t>
            </a:r>
          </a:p>
          <a:p>
            <a:pPr lvl="1"/>
            <a:r>
              <a:rPr lang="en-US" dirty="0"/>
              <a:t>Configure PendSV interrupt priority to lowest</a:t>
            </a:r>
          </a:p>
          <a:p>
            <a:r>
              <a:rPr lang="en-US" dirty="0"/>
              <a:t>Things to notice in </a:t>
            </a:r>
            <a:r>
              <a:rPr lang="en-US" b="1" dirty="0"/>
              <a:t>startup.s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PendSV handler set to TaskSwitch</a:t>
            </a:r>
          </a:p>
          <a:p>
            <a:r>
              <a:rPr lang="en-US" dirty="0"/>
              <a:t>Things to notice in </a:t>
            </a:r>
            <a:r>
              <a:rPr lang="en-US" b="1" dirty="0"/>
              <a:t>interrupt.c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Trigger PendSV exception in SysTick_Handler()</a:t>
            </a:r>
          </a:p>
          <a:p>
            <a:r>
              <a:rPr lang="en-US" dirty="0"/>
              <a:t>Things to notice in </a:t>
            </a:r>
            <a:r>
              <a:rPr lang="en-US" b="1" dirty="0"/>
              <a:t>switch.s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is where you need to add code to perform the context switch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34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Assignment 2 in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/>
          </a:bodyPr>
          <a:lstStyle/>
          <a:p>
            <a:r>
              <a:rPr lang="en-US" dirty="0"/>
              <a:t>Startup TeraTerm</a:t>
            </a:r>
          </a:p>
          <a:p>
            <a:r>
              <a:rPr lang="en-US" dirty="0"/>
              <a:t>Build, upload and run the project</a:t>
            </a:r>
          </a:p>
          <a:p>
            <a:r>
              <a:rPr lang="en-US" dirty="0"/>
              <a:t>Break into the program and notice that the TeraTerm output consists of output from the loop in taskOne()</a:t>
            </a:r>
          </a:p>
          <a:p>
            <a:r>
              <a:rPr lang="en-US" dirty="0"/>
              <a:t>This is expected since TaskSwitch has not been implemented</a:t>
            </a:r>
          </a:p>
          <a:p>
            <a:r>
              <a:rPr lang="en-US" dirty="0"/>
              <a:t>Resume running the program</a:t>
            </a:r>
          </a:p>
          <a:p>
            <a:r>
              <a:rPr lang="en-US" dirty="0"/>
              <a:t>Set breakpoints and observe register values:</a:t>
            </a:r>
          </a:p>
          <a:p>
            <a:pPr lvl="1"/>
            <a:r>
              <a:rPr lang="en-US" dirty="0"/>
              <a:t>Breakpoint in taskOne()</a:t>
            </a:r>
          </a:p>
          <a:p>
            <a:pPr lvl="1"/>
            <a:r>
              <a:rPr lang="en-US" dirty="0"/>
              <a:t>Breakpoint in TaskSwitch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7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Assignment 2 in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/>
          </a:bodyPr>
          <a:lstStyle/>
          <a:p>
            <a:r>
              <a:rPr lang="en-US" dirty="0"/>
              <a:t>We’ll then look at the output with the context switch implemented</a:t>
            </a:r>
          </a:p>
          <a:p>
            <a:r>
              <a:rPr lang="en-US" dirty="0"/>
              <a:t>Notice we now get output from both taskOne and taskTwo</a:t>
            </a:r>
          </a:p>
          <a:p>
            <a:r>
              <a:rPr lang="en-US" dirty="0"/>
              <a:t>Notice some loss of data due to shared buffer not protected by critical section</a:t>
            </a:r>
          </a:p>
          <a:p>
            <a:r>
              <a:rPr lang="en-US" dirty="0"/>
              <a:t>Breakpoints in</a:t>
            </a:r>
          </a:p>
          <a:p>
            <a:pPr lvl="1"/>
            <a:r>
              <a:rPr lang="en-US" dirty="0"/>
              <a:t>taskOne()</a:t>
            </a:r>
          </a:p>
          <a:p>
            <a:pPr lvl="1"/>
            <a:r>
              <a:rPr lang="en-US" dirty="0"/>
              <a:t>taskTwo()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 operates on a points system and does not provide a pass/fail option.</a:t>
            </a:r>
          </a:p>
          <a:p>
            <a:r>
              <a:rPr lang="en-US" dirty="0"/>
              <a:t>However Canvas provides complete/incomplete, so your submissions will be graded as complete or incomplete with zero (0) points.</a:t>
            </a:r>
          </a:p>
          <a:p>
            <a:r>
              <a:rPr lang="en-US" dirty="0"/>
              <a:t>You may resubmit any assignment to make it complete, except see below:</a:t>
            </a:r>
          </a:p>
          <a:p>
            <a:r>
              <a:rPr lang="en-US" dirty="0"/>
              <a:t>Submissions will not be accepted after a solution has been released.</a:t>
            </a:r>
          </a:p>
          <a:p>
            <a:r>
              <a:rPr lang="en-US" dirty="0"/>
              <a:t>Pass threshold corresponds roughly anything higher than C+.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Exclusive memory access </a:t>
            </a:r>
            <a:r>
              <a:rPr lang="en-US" dirty="0"/>
              <a:t>(Yiu Section 5.6.2, Table 5.21)</a:t>
            </a:r>
          </a:p>
          <a:p>
            <a:r>
              <a:rPr lang="en-US" dirty="0"/>
              <a:t>The goal is to accomplish the following </a:t>
            </a:r>
            <a:r>
              <a:rPr lang="en-US" i="1" dirty="0"/>
              <a:t>exclusive access sequence </a:t>
            </a:r>
            <a:r>
              <a:rPr lang="en-US" dirty="0"/>
              <a:t>atomically:</a:t>
            </a:r>
          </a:p>
          <a:p>
            <a:pPr lvl="1"/>
            <a:r>
              <a:rPr lang="en-US" dirty="0"/>
              <a:t>Get the contents of memory location x</a:t>
            </a:r>
          </a:p>
          <a:p>
            <a:pPr lvl="1"/>
            <a:r>
              <a:rPr lang="en-US" dirty="0"/>
              <a:t>If contents==0</a:t>
            </a:r>
          </a:p>
          <a:p>
            <a:pPr lvl="2"/>
            <a:r>
              <a:rPr lang="en-US" dirty="0"/>
              <a:t>Success</a:t>
            </a:r>
          </a:p>
          <a:p>
            <a:pPr lvl="2"/>
            <a:r>
              <a:rPr lang="en-US" dirty="0"/>
              <a:t>Store 1 in location x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Failed (try again or give up)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Potential Problems:</a:t>
            </a:r>
          </a:p>
          <a:p>
            <a:r>
              <a:rPr lang="en-US" dirty="0"/>
              <a:t>After memory location x has been read and before it has been written with value 1:</a:t>
            </a:r>
          </a:p>
          <a:p>
            <a:pPr lvl="1"/>
            <a:r>
              <a:rPr lang="en-US" dirty="0"/>
              <a:t>An interrupt may occur potentially allowing another thread to access memory location x.</a:t>
            </a:r>
          </a:p>
          <a:p>
            <a:pPr lvl="1"/>
            <a:r>
              <a:rPr lang="en-US" dirty="0"/>
              <a:t>An interrupt handler may exit potentially allowing another thread to access location x.</a:t>
            </a:r>
          </a:p>
          <a:p>
            <a:pPr lvl="1"/>
            <a:r>
              <a:rPr lang="en-US" dirty="0"/>
              <a:t>Or another </a:t>
            </a:r>
            <a:r>
              <a:rPr lang="en-US" i="1" dirty="0"/>
              <a:t>processor or bus master </a:t>
            </a:r>
            <a:r>
              <a:rPr lang="en-US" dirty="0"/>
              <a:t>may access location x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LDREX/STREX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LDREX Rt, [Rn] does:</a:t>
            </a:r>
          </a:p>
          <a:p>
            <a:r>
              <a:rPr lang="en-US" dirty="0"/>
              <a:t>Copies the contents of location [Rn] into Rt</a:t>
            </a:r>
          </a:p>
          <a:p>
            <a:r>
              <a:rPr lang="en-US" dirty="0"/>
              <a:t>Sets the processor’s Local Exclusive Access Monitor bit to indicate that an exclusive access is in progress.</a:t>
            </a:r>
          </a:p>
          <a:p>
            <a:r>
              <a:rPr lang="en-US" dirty="0"/>
              <a:t>If a bus level Exclusive Access Monitor bit is present it will also be set.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62619</TotalTime>
  <Words>4994</Words>
  <Application>Microsoft Office PowerPoint</Application>
  <PresentationFormat>Widescreen</PresentationFormat>
  <Paragraphs>1075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Lucida Console</vt:lpstr>
      <vt:lpstr>Office Theme</vt:lpstr>
      <vt:lpstr>EMBSYS 105 Programming with Embedded &amp; Real-Time Operating Systems</vt:lpstr>
      <vt:lpstr>Looking ahead</vt:lpstr>
      <vt:lpstr>Next week’s holiday(?)</vt:lpstr>
      <vt:lpstr>Previous lecture (L1) overview</vt:lpstr>
      <vt:lpstr>Current Lecture (L2) Overview</vt:lpstr>
      <vt:lpstr>Assignment Grading Policy</vt:lpstr>
      <vt:lpstr>Revisit LDREX/STREX</vt:lpstr>
      <vt:lpstr>Revisit LDREX/STREX</vt:lpstr>
      <vt:lpstr>Revisit LDREX/STREX</vt:lpstr>
      <vt:lpstr>Revisit LDREX/STREX</vt:lpstr>
      <vt:lpstr>Revisit LDREX/STREX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Embedded Operating System Concepts</vt:lpstr>
      <vt:lpstr>PowerPoint Presentation</vt:lpstr>
      <vt:lpstr>Context switching on Cortex-M4</vt:lpstr>
      <vt:lpstr>Context switching (Assignment 2)</vt:lpstr>
      <vt:lpstr>Context switch flow diagram</vt:lpstr>
      <vt:lpstr>Code for tasks to execute</vt:lpstr>
      <vt:lpstr>One stack per task</vt:lpstr>
      <vt:lpstr>Key variables in Context Switch Homework</vt:lpstr>
      <vt:lpstr>PendSV – a special Cortex-M4 exception</vt:lpstr>
      <vt:lpstr>PowerPoint Presentation</vt:lpstr>
      <vt:lpstr>PowerPoint Presentation</vt:lpstr>
      <vt:lpstr>PowerPoint Presentation</vt:lpstr>
      <vt:lpstr>Contents of saved context in stackOne </vt:lpstr>
      <vt:lpstr>PowerPoint Presentation</vt:lpstr>
      <vt:lpstr>PowerPoint Presentation</vt:lpstr>
      <vt:lpstr>PowerPoint Presentation</vt:lpstr>
      <vt:lpstr>scheduler</vt:lpstr>
      <vt:lpstr>Initializing our multitasking system</vt:lpstr>
      <vt:lpstr>Stack initialization</vt:lpstr>
      <vt:lpstr>Explore Assignment 2 in the debugger</vt:lpstr>
      <vt:lpstr>Explore Assignment 2 in the debugger</vt:lpstr>
      <vt:lpstr>Explore Assignment 2 in the debugger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Strathy</dc:creator>
  <cp:lastModifiedBy>Victor Baldwin</cp:lastModifiedBy>
  <cp:revision>723</cp:revision>
  <dcterms:created xsi:type="dcterms:W3CDTF">2015-01-03T00:17:11Z</dcterms:created>
  <dcterms:modified xsi:type="dcterms:W3CDTF">2020-01-14T04:29:17Z</dcterms:modified>
</cp:coreProperties>
</file>