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363" r:id="rId2"/>
    <p:sldId id="369" r:id="rId3"/>
    <p:sldId id="365" r:id="rId4"/>
    <p:sldId id="299" r:id="rId5"/>
    <p:sldId id="303" r:id="rId6"/>
    <p:sldId id="321" r:id="rId7"/>
    <p:sldId id="304" r:id="rId8"/>
    <p:sldId id="305" r:id="rId9"/>
    <p:sldId id="306" r:id="rId10"/>
    <p:sldId id="307" r:id="rId11"/>
    <p:sldId id="311" r:id="rId12"/>
    <p:sldId id="308" r:id="rId13"/>
    <p:sldId id="312" r:id="rId14"/>
    <p:sldId id="309" r:id="rId15"/>
    <p:sldId id="313" r:id="rId16"/>
    <p:sldId id="314" r:id="rId17"/>
    <p:sldId id="315" r:id="rId18"/>
    <p:sldId id="316" r:id="rId19"/>
    <p:sldId id="318" r:id="rId20"/>
    <p:sldId id="317" r:id="rId21"/>
    <p:sldId id="319" r:id="rId22"/>
    <p:sldId id="320" r:id="rId23"/>
    <p:sldId id="322" r:id="rId24"/>
    <p:sldId id="323" r:id="rId25"/>
    <p:sldId id="324" r:id="rId26"/>
    <p:sldId id="326" r:id="rId27"/>
    <p:sldId id="327" r:id="rId28"/>
    <p:sldId id="325" r:id="rId29"/>
    <p:sldId id="352" r:id="rId30"/>
    <p:sldId id="329" r:id="rId31"/>
    <p:sldId id="330" r:id="rId32"/>
    <p:sldId id="331" r:id="rId33"/>
    <p:sldId id="334" r:id="rId34"/>
    <p:sldId id="335" r:id="rId35"/>
    <p:sldId id="333" r:id="rId36"/>
    <p:sldId id="338" r:id="rId37"/>
    <p:sldId id="339" r:id="rId38"/>
    <p:sldId id="347" r:id="rId39"/>
    <p:sldId id="341" r:id="rId40"/>
    <p:sldId id="342" r:id="rId41"/>
    <p:sldId id="343" r:id="rId42"/>
    <p:sldId id="344" r:id="rId43"/>
    <p:sldId id="345" r:id="rId44"/>
    <p:sldId id="346" r:id="rId45"/>
    <p:sldId id="357" r:id="rId46"/>
    <p:sldId id="348" r:id="rId47"/>
    <p:sldId id="354" r:id="rId48"/>
    <p:sldId id="349" r:id="rId49"/>
    <p:sldId id="350" r:id="rId50"/>
    <p:sldId id="35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B479E2-D98E-4E49-963C-A5C11FFF74E7}">
          <p14:sldIdLst>
            <p14:sldId id="363"/>
            <p14:sldId id="369"/>
            <p14:sldId id="365"/>
            <p14:sldId id="299"/>
          </p14:sldIdLst>
        </p14:section>
        <p14:section name="Task states" id="{632B6739-6D66-4321-815B-B41013722FE1}">
          <p14:sldIdLst>
            <p14:sldId id="303"/>
            <p14:sldId id="321"/>
          </p14:sldIdLst>
        </p14:section>
        <p14:section name="Task Control Blocks" id="{A0144F85-5FE1-4533-A51F-8DBB4392C1C5}">
          <p14:sldIdLst>
            <p14:sldId id="304"/>
            <p14:sldId id="305"/>
            <p14:sldId id="306"/>
            <p14:sldId id="307"/>
          </p14:sldIdLst>
        </p14:section>
        <p14:section name="Ready List" id="{855319DF-0DAB-4AD8-9225-80C3B8DC1434}">
          <p14:sldIdLst>
            <p14:sldId id="311"/>
            <p14:sldId id="308"/>
            <p14:sldId id="312"/>
            <p14:sldId id="309"/>
          </p14:sldIdLst>
        </p14:section>
        <p14:section name="Task Scheduling" id="{4B4480D4-E333-444F-B793-127B478FBF17}">
          <p14:sldIdLst>
            <p14:sldId id="313"/>
            <p14:sldId id="314"/>
            <p14:sldId id="315"/>
            <p14:sldId id="316"/>
          </p14:sldIdLst>
        </p14:section>
        <p14:section name="Event Control Blocks" id="{1EC0B354-8595-4B6B-BBFE-AF5390E490CD}">
          <p14:sldIdLst>
            <p14:sldId id="318"/>
            <p14:sldId id="317"/>
            <p14:sldId id="319"/>
            <p14:sldId id="320"/>
            <p14:sldId id="322"/>
            <p14:sldId id="323"/>
          </p14:sldIdLst>
        </p14:section>
        <p14:section name="Event Flags" id="{DD033E51-3835-4180-BD78-3E26C21330BE}">
          <p14:sldIdLst>
            <p14:sldId id="324"/>
            <p14:sldId id="326"/>
            <p14:sldId id="327"/>
            <p14:sldId id="325"/>
          </p14:sldIdLst>
        </p14:section>
        <p14:section name="Summary uCOS Internals" id="{A1221377-5828-4963-9F65-E026B89AD6CA}">
          <p14:sldIdLst>
            <p14:sldId id="352"/>
          </p14:sldIdLst>
        </p14:section>
        <p14:section name="Task Sync Techniques" id="{91721593-A3A8-40FC-BC2D-837A59E80A4E}">
          <p14:sldIdLst>
            <p14:sldId id="329"/>
            <p14:sldId id="330"/>
            <p14:sldId id="331"/>
            <p14:sldId id="334"/>
            <p14:sldId id="335"/>
            <p14:sldId id="333"/>
            <p14:sldId id="338"/>
            <p14:sldId id="339"/>
            <p14:sldId id="347"/>
            <p14:sldId id="341"/>
            <p14:sldId id="342"/>
            <p14:sldId id="343"/>
            <p14:sldId id="344"/>
            <p14:sldId id="345"/>
            <p14:sldId id="346"/>
            <p14:sldId id="357"/>
          </p14:sldIdLst>
        </p14:section>
        <p14:section name="Event Driven Systems" id="{6C5D372C-103A-4664-A6DB-72B300ED6F59}">
          <p14:sldIdLst>
            <p14:sldId id="348"/>
            <p14:sldId id="354"/>
            <p14:sldId id="349"/>
            <p14:sldId id="350"/>
            <p14:sldId id="35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18" autoAdjust="0"/>
    <p:restoredTop sz="95501" autoAdjust="0"/>
  </p:normalViewPr>
  <p:slideViewPr>
    <p:cSldViewPr snapToGrid="0">
      <p:cViewPr varScale="1">
        <p:scale>
          <a:sx n="57" d="100"/>
          <a:sy n="57" d="100"/>
        </p:scale>
        <p:origin x="42" y="12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Baldwin" userId="e94621f5df1e5daf" providerId="LiveId" clId="{08C019BF-D5DA-421C-8744-82D6049C4AB9}"/>
    <pc:docChg chg="modSld sldOrd">
      <pc:chgData name="Victor Baldwin" userId="e94621f5df1e5daf" providerId="LiveId" clId="{08C019BF-D5DA-421C-8744-82D6049C4AB9}" dt="2020-01-28T04:11:58.379" v="1"/>
      <pc:docMkLst>
        <pc:docMk/>
      </pc:docMkLst>
      <pc:sldChg chg="ord">
        <pc:chgData name="Victor Baldwin" userId="e94621f5df1e5daf" providerId="LiveId" clId="{08C019BF-D5DA-421C-8744-82D6049C4AB9}" dt="2020-01-28T04:11:58.379" v="1"/>
        <pc:sldMkLst>
          <pc:docMk/>
          <pc:sldMk cId="919186165" sldId="35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32168-CCB6-4D43-AF6F-1C21CACFCF46}" type="datetimeFigureOut">
              <a:rPr lang="en-US" smtClean="0"/>
              <a:t>1/27/2020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0D94E-54D1-4437-8521-3A4DFBD5C144}" type="slidenum">
              <a:rPr lang="en-US" smtClean="0"/>
              <a:t>‹#›</a:t>
            </a:fld>
            <a:endParaRPr lang="en-US" dirty="0"/>
          </a:p>
        </p:txBody>
      </p:sp>
    </p:spTree>
    <p:extLst>
      <p:ext uri="{BB962C8B-B14F-4D97-AF65-F5344CB8AC3E}">
        <p14:creationId xmlns:p14="http://schemas.microsoft.com/office/powerpoint/2010/main" val="86644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20</a:t>
            </a:fld>
            <a:endParaRPr lang="en-US" dirty="0"/>
          </a:p>
        </p:txBody>
      </p:sp>
    </p:spTree>
    <p:extLst>
      <p:ext uri="{BB962C8B-B14F-4D97-AF65-F5344CB8AC3E}">
        <p14:creationId xmlns:p14="http://schemas.microsoft.com/office/powerpoint/2010/main" val="651612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28</a:t>
            </a:fld>
            <a:endParaRPr lang="en-US" dirty="0"/>
          </a:p>
        </p:txBody>
      </p:sp>
    </p:spTree>
    <p:extLst>
      <p:ext uri="{BB962C8B-B14F-4D97-AF65-F5344CB8AC3E}">
        <p14:creationId xmlns:p14="http://schemas.microsoft.com/office/powerpoint/2010/main" val="399750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41</a:t>
            </a:fld>
            <a:endParaRPr lang="en-US" dirty="0"/>
          </a:p>
        </p:txBody>
      </p:sp>
    </p:spTree>
    <p:extLst>
      <p:ext uri="{BB962C8B-B14F-4D97-AF65-F5344CB8AC3E}">
        <p14:creationId xmlns:p14="http://schemas.microsoft.com/office/powerpoint/2010/main" val="2043032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42</a:t>
            </a:fld>
            <a:endParaRPr lang="en-US" dirty="0"/>
          </a:p>
        </p:txBody>
      </p:sp>
    </p:spTree>
    <p:extLst>
      <p:ext uri="{BB962C8B-B14F-4D97-AF65-F5344CB8AC3E}">
        <p14:creationId xmlns:p14="http://schemas.microsoft.com/office/powerpoint/2010/main" val="4190068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43</a:t>
            </a:fld>
            <a:endParaRPr lang="en-US" dirty="0"/>
          </a:p>
        </p:txBody>
      </p:sp>
    </p:spTree>
    <p:extLst>
      <p:ext uri="{BB962C8B-B14F-4D97-AF65-F5344CB8AC3E}">
        <p14:creationId xmlns:p14="http://schemas.microsoft.com/office/powerpoint/2010/main" val="150789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44</a:t>
            </a:fld>
            <a:endParaRPr lang="en-US" dirty="0"/>
          </a:p>
        </p:txBody>
      </p:sp>
    </p:spTree>
    <p:extLst>
      <p:ext uri="{BB962C8B-B14F-4D97-AF65-F5344CB8AC3E}">
        <p14:creationId xmlns:p14="http://schemas.microsoft.com/office/powerpoint/2010/main" val="1112065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3DB439B-850B-4B42-9503-4794F9F072C9}"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58364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CDAF0C-6656-4DB7-ADD2-C478B5123232}"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22825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1292AD-64F7-4D38-A997-8DFBDF0F5FAD}"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6206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41C687-EB8C-460D-AC9B-C038F75EF43E}"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60008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274718-E590-4EDE-9CB9-ACCE3A697C65}"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4484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4B4127-3DA5-4415-A545-E3094291FE96}"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0366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3169A9-E6AE-4F8A-A106-6B2FF9EFEFF1}" type="datetime1">
              <a:rPr lang="en-US" smtClean="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76947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C8716E-117F-4040-BB22-CCC20740305D}" type="datetime1">
              <a:rPr lang="en-US" smtClean="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69290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45A91-1027-49D5-9264-0744807D69B9}" type="datetime1">
              <a:rPr lang="en-US" smtClean="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65787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8B21C9-4362-45F3-849B-A3FA03A9B26B}"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402149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0A8465-77EA-4D84-A485-92031561AFF6}"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33881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D7E25-A412-405F-A5B9-01A4D0A971B8}" type="datetime1">
              <a:rPr lang="en-US" smtClean="0"/>
              <a:t>1/27/2020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463A4-CC55-4EB3-8549-8876C08BF813}" type="slidenum">
              <a:rPr lang="en-US" smtClean="0"/>
              <a:t>‹#›</a:t>
            </a:fld>
            <a:endParaRPr lang="en-US" dirty="0"/>
          </a:p>
        </p:txBody>
      </p:sp>
    </p:spTree>
    <p:extLst>
      <p:ext uri="{BB962C8B-B14F-4D97-AF65-F5344CB8AC3E}">
        <p14:creationId xmlns:p14="http://schemas.microsoft.com/office/powerpoint/2010/main" val="3943709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028" y="0"/>
            <a:ext cx="9139944" cy="6858000"/>
          </a:xfrm>
          <a:prstGeom prst="rect">
            <a:avLst/>
          </a:prstGeom>
        </p:spPr>
      </p:pic>
      <p:sp>
        <p:nvSpPr>
          <p:cNvPr id="2" name="Title 1"/>
          <p:cNvSpPr>
            <a:spLocks noGrp="1"/>
          </p:cNvSpPr>
          <p:nvPr>
            <p:ph type="ctrTitle"/>
          </p:nvPr>
        </p:nvSpPr>
        <p:spPr/>
        <p:txBody>
          <a:bodyPr>
            <a:normAutofit fontScale="90000"/>
          </a:bodyPr>
          <a:lstStyle/>
          <a:p>
            <a:r>
              <a:rPr lang="en-US" dirty="0">
                <a:solidFill>
                  <a:schemeClr val="bg1">
                    <a:lumMod val="85000"/>
                  </a:schemeClr>
                </a:solidFill>
              </a:rPr>
              <a:t>EMBSYS 105</a:t>
            </a:r>
            <a:br>
              <a:rPr lang="en-US" dirty="0">
                <a:solidFill>
                  <a:schemeClr val="bg1">
                    <a:lumMod val="85000"/>
                  </a:schemeClr>
                </a:solidFill>
              </a:rPr>
            </a:br>
            <a:r>
              <a:rPr lang="en-US" dirty="0">
                <a:solidFill>
                  <a:schemeClr val="bg1">
                    <a:lumMod val="85000"/>
                  </a:schemeClr>
                </a:solidFill>
              </a:rPr>
              <a:t>Programming with Embedded &amp; Real-Time Operating Systems</a:t>
            </a:r>
          </a:p>
        </p:txBody>
      </p:sp>
      <p:sp>
        <p:nvSpPr>
          <p:cNvPr id="3" name="Subtitle 2"/>
          <p:cNvSpPr>
            <a:spLocks noGrp="1"/>
          </p:cNvSpPr>
          <p:nvPr>
            <p:ph type="subTitle" idx="1"/>
          </p:nvPr>
        </p:nvSpPr>
        <p:spPr>
          <a:xfrm>
            <a:off x="1524000" y="3888476"/>
            <a:ext cx="9144000" cy="1655762"/>
          </a:xfrm>
        </p:spPr>
        <p:txBody>
          <a:bodyPr>
            <a:normAutofit fontScale="92500" lnSpcReduction="10000"/>
          </a:bodyPr>
          <a:lstStyle/>
          <a:p>
            <a:r>
              <a:rPr lang="en-US" dirty="0">
                <a:solidFill>
                  <a:schemeClr val="bg1">
                    <a:lumMod val="85000"/>
                  </a:schemeClr>
                </a:solidFill>
              </a:rPr>
              <a:t>Instructor: Nick Strathy, nstrathy@uw.edu</a:t>
            </a:r>
          </a:p>
          <a:p>
            <a:r>
              <a:rPr lang="en-US" dirty="0">
                <a:solidFill>
                  <a:schemeClr val="bg1">
                    <a:lumMod val="85000"/>
                  </a:schemeClr>
                </a:solidFill>
              </a:rPr>
              <a:t>TA: Gideon Lee, gideonhlee@yahoo.com</a:t>
            </a:r>
          </a:p>
          <a:p>
            <a:r>
              <a:rPr lang="en-US" dirty="0">
                <a:solidFill>
                  <a:schemeClr val="bg1">
                    <a:lumMod val="85000"/>
                  </a:schemeClr>
                </a:solidFill>
              </a:rPr>
              <a:t>© N. Strathy 2020</a:t>
            </a:r>
          </a:p>
          <a:p>
            <a:r>
              <a:rPr lang="en-US" dirty="0">
                <a:solidFill>
                  <a:schemeClr val="bg1">
                    <a:lumMod val="85000"/>
                  </a:schemeClr>
                </a:solidFill>
              </a:rPr>
              <a:t>Lecture 4                                     1/27/2020</a:t>
            </a:r>
          </a:p>
          <a:p>
            <a:endParaRPr lang="en-US" dirty="0"/>
          </a:p>
          <a:p>
            <a:endParaRPr lang="en-US" dirty="0"/>
          </a:p>
        </p:txBody>
      </p:sp>
    </p:spTree>
    <p:extLst>
      <p:ext uri="{BB962C8B-B14F-4D97-AF65-F5344CB8AC3E}">
        <p14:creationId xmlns:p14="http://schemas.microsoft.com/office/powerpoint/2010/main" val="300156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TCB Free List (ucos-ii.h)</a:t>
            </a:r>
          </a:p>
        </p:txBody>
      </p:sp>
      <p:sp>
        <p:nvSpPr>
          <p:cNvPr id="3" name="Slide Number Placeholder 2"/>
          <p:cNvSpPr>
            <a:spLocks noGrp="1"/>
          </p:cNvSpPr>
          <p:nvPr>
            <p:ph type="sldNum" sz="quarter" idx="12"/>
          </p:nvPr>
        </p:nvSpPr>
        <p:spPr/>
        <p:txBody>
          <a:bodyPr/>
          <a:lstStyle/>
          <a:p>
            <a:fld id="{F9E463A4-CC55-4EB3-8549-8876C08BF813}" type="slidenum">
              <a:rPr lang="en-US" smtClean="0"/>
              <a:t>10</a:t>
            </a:fld>
            <a:endParaRPr lang="en-US" dirty="0"/>
          </a:p>
        </p:txBody>
      </p:sp>
      <p:sp>
        <p:nvSpPr>
          <p:cNvPr id="4" name="TextBox 3"/>
          <p:cNvSpPr txBox="1"/>
          <p:nvPr/>
        </p:nvSpPr>
        <p:spPr>
          <a:xfrm>
            <a:off x="365104" y="2012795"/>
            <a:ext cx="11461792" cy="1600438"/>
          </a:xfrm>
          <a:prstGeom prst="rect">
            <a:avLst/>
          </a:prstGeom>
          <a:noFill/>
        </p:spPr>
        <p:txBody>
          <a:bodyPr wrap="none" rtlCol="0">
            <a:spAutoFit/>
          </a:bodyPr>
          <a:lstStyle/>
          <a:p>
            <a:r>
              <a:rPr lang="en-US" sz="1400" dirty="0">
                <a:solidFill>
                  <a:srgbClr val="000000"/>
                </a:solidFill>
                <a:latin typeface="Courier New" panose="02070309020205020404" pitchFamily="49" charset="0"/>
              </a:rPr>
              <a:t>OS_EXT  </a:t>
            </a:r>
            <a:r>
              <a:rPr lang="en-US" sz="1400" dirty="0">
                <a:solidFill>
                  <a:srgbClr val="005032"/>
                </a:solidFill>
                <a:latin typeface="Courier New" panose="02070309020205020404" pitchFamily="49" charset="0"/>
              </a:rPr>
              <a:t>OS_TCB</a:t>
            </a:r>
            <a:r>
              <a:rPr lang="en-US" sz="1400" dirty="0">
                <a:solidFill>
                  <a:srgbClr val="000000"/>
                </a:solidFill>
                <a:latin typeface="Courier New" panose="02070309020205020404" pitchFamily="49" charset="0"/>
              </a:rPr>
              <a:t>           *OSTCBCur;                        </a:t>
            </a:r>
            <a:r>
              <a:rPr lang="en-US" sz="1400" dirty="0">
                <a:solidFill>
                  <a:srgbClr val="3F7F5F"/>
                </a:solidFill>
                <a:latin typeface="Courier New" panose="02070309020205020404" pitchFamily="49" charset="0"/>
              </a:rPr>
              <a:t>/* Pointer to currently running TCB         */</a:t>
            </a:r>
          </a:p>
          <a:p>
            <a:r>
              <a:rPr lang="en-US" sz="1400" dirty="0">
                <a:solidFill>
                  <a:srgbClr val="000000"/>
                </a:solidFill>
                <a:latin typeface="Courier New" panose="02070309020205020404" pitchFamily="49" charset="0"/>
              </a:rPr>
              <a:t>OS_EXT  </a:t>
            </a:r>
            <a:r>
              <a:rPr lang="en-US" sz="1400" dirty="0">
                <a:solidFill>
                  <a:srgbClr val="005032"/>
                </a:solidFill>
                <a:latin typeface="Courier New" panose="02070309020205020404" pitchFamily="49" charset="0"/>
              </a:rPr>
              <a:t>OS_TCB</a:t>
            </a:r>
            <a:r>
              <a:rPr lang="en-US" sz="1400" dirty="0">
                <a:solidFill>
                  <a:srgbClr val="000000"/>
                </a:solidFill>
                <a:latin typeface="Courier New" panose="02070309020205020404" pitchFamily="49" charset="0"/>
              </a:rPr>
              <a:t>           *OSTCBFreeList;                   </a:t>
            </a:r>
            <a:r>
              <a:rPr lang="en-US" sz="1400" dirty="0">
                <a:solidFill>
                  <a:srgbClr val="3F7F5F"/>
                </a:solidFill>
                <a:latin typeface="Courier New" panose="02070309020205020404" pitchFamily="49" charset="0"/>
              </a:rPr>
              <a:t>/* Pointer to list of free TCBs             */</a:t>
            </a:r>
          </a:p>
          <a:p>
            <a:r>
              <a:rPr lang="en-US" sz="1400" dirty="0">
                <a:solidFill>
                  <a:srgbClr val="000000"/>
                </a:solidFill>
                <a:latin typeface="Courier New" panose="02070309020205020404" pitchFamily="49" charset="0"/>
              </a:rPr>
              <a:t>OS_EXT  </a:t>
            </a:r>
            <a:r>
              <a:rPr lang="en-US" sz="1400" dirty="0">
                <a:solidFill>
                  <a:srgbClr val="005032"/>
                </a:solidFill>
                <a:latin typeface="Courier New" panose="02070309020205020404" pitchFamily="49" charset="0"/>
              </a:rPr>
              <a:t>OS_TCB</a:t>
            </a:r>
            <a:r>
              <a:rPr lang="en-US" sz="1400" dirty="0">
                <a:solidFill>
                  <a:srgbClr val="000000"/>
                </a:solidFill>
                <a:latin typeface="Courier New" panose="02070309020205020404" pitchFamily="49" charset="0"/>
              </a:rPr>
              <a:t>           *OSTCBHighRdy;                    </a:t>
            </a:r>
            <a:r>
              <a:rPr lang="en-US" sz="1400" dirty="0">
                <a:solidFill>
                  <a:srgbClr val="3F7F5F"/>
                </a:solidFill>
                <a:latin typeface="Courier New" panose="02070309020205020404" pitchFamily="49" charset="0"/>
              </a:rPr>
              <a:t>/* Pointer to highest priority TCB R-to-R   */</a:t>
            </a:r>
          </a:p>
          <a:p>
            <a:r>
              <a:rPr lang="en-US" sz="1400" dirty="0">
                <a:solidFill>
                  <a:srgbClr val="000000"/>
                </a:solidFill>
                <a:latin typeface="Courier New" panose="02070309020205020404" pitchFamily="49" charset="0"/>
              </a:rPr>
              <a:t>OS_EXT  </a:t>
            </a:r>
            <a:r>
              <a:rPr lang="en-US" sz="1400" dirty="0">
                <a:solidFill>
                  <a:srgbClr val="005032"/>
                </a:solidFill>
                <a:latin typeface="Courier New" panose="02070309020205020404" pitchFamily="49" charset="0"/>
              </a:rPr>
              <a:t>OS_TCB</a:t>
            </a:r>
            <a:r>
              <a:rPr lang="en-US" sz="1400" dirty="0">
                <a:solidFill>
                  <a:srgbClr val="000000"/>
                </a:solidFill>
                <a:latin typeface="Courier New" panose="02070309020205020404" pitchFamily="49" charset="0"/>
              </a:rPr>
              <a:t>           *OSTCBList;                       </a:t>
            </a:r>
            <a:r>
              <a:rPr lang="en-US" sz="1400" dirty="0">
                <a:solidFill>
                  <a:srgbClr val="3F7F5F"/>
                </a:solidFill>
                <a:latin typeface="Courier New" panose="02070309020205020404" pitchFamily="49" charset="0"/>
              </a:rPr>
              <a:t>/* Pointer to doubly linked list of TCBs    */</a:t>
            </a:r>
          </a:p>
          <a:p>
            <a:r>
              <a:rPr lang="en-US" sz="1400" dirty="0">
                <a:solidFill>
                  <a:srgbClr val="000000"/>
                </a:solidFill>
                <a:latin typeface="Courier New" panose="02070309020205020404" pitchFamily="49" charset="0"/>
              </a:rPr>
              <a:t>OS_EXT  </a:t>
            </a:r>
            <a:r>
              <a:rPr lang="en-US" sz="1400" dirty="0">
                <a:solidFill>
                  <a:srgbClr val="005032"/>
                </a:solidFill>
                <a:latin typeface="Courier New" panose="02070309020205020404" pitchFamily="49" charset="0"/>
              </a:rPr>
              <a:t>OS_TCB</a:t>
            </a:r>
            <a:r>
              <a:rPr lang="en-US" sz="1400" dirty="0">
                <a:solidFill>
                  <a:srgbClr val="000000"/>
                </a:solidFill>
                <a:latin typeface="Courier New" panose="02070309020205020404" pitchFamily="49" charset="0"/>
              </a:rPr>
              <a:t>           *OSTCBPrioTbl[OS_LOWEST_PRIO + 1];</a:t>
            </a:r>
            <a:r>
              <a:rPr lang="en-US" sz="1400" dirty="0">
                <a:solidFill>
                  <a:srgbClr val="3F7F5F"/>
                </a:solidFill>
                <a:latin typeface="Courier New" panose="02070309020205020404" pitchFamily="49" charset="0"/>
              </a:rPr>
              <a:t>/* Table of pointers to created TCBs        */</a:t>
            </a:r>
          </a:p>
          <a:p>
            <a:r>
              <a:rPr lang="pt-BR" sz="1400" dirty="0">
                <a:solidFill>
                  <a:srgbClr val="000000"/>
                </a:solidFill>
                <a:latin typeface="Courier New" panose="02070309020205020404" pitchFamily="49" charset="0"/>
              </a:rPr>
              <a:t>OS_EXT  </a:t>
            </a:r>
            <a:r>
              <a:rPr lang="pt-BR" sz="1400" dirty="0">
                <a:solidFill>
                  <a:srgbClr val="005032"/>
                </a:solidFill>
                <a:latin typeface="Courier New" panose="02070309020205020404" pitchFamily="49" charset="0"/>
              </a:rPr>
              <a:t>OS_TCB</a:t>
            </a:r>
            <a:r>
              <a:rPr lang="pt-BR" sz="1400" dirty="0">
                <a:solidFill>
                  <a:srgbClr val="000000"/>
                </a:solidFill>
                <a:latin typeface="Courier New" panose="02070309020205020404" pitchFamily="49" charset="0"/>
              </a:rPr>
              <a:t>            OSTCBTbl[OS_MAX_TASKS + OS_N_SYS_TASKS];   </a:t>
            </a:r>
            <a:r>
              <a:rPr lang="pt-BR" sz="1400" dirty="0">
                <a:solidFill>
                  <a:srgbClr val="3F7F5F"/>
                </a:solidFill>
                <a:latin typeface="Courier New" panose="02070309020205020404" pitchFamily="49" charset="0"/>
              </a:rPr>
              <a:t>/* Table of TCBs                  */</a:t>
            </a:r>
          </a:p>
          <a:p>
            <a:endParaRPr lang="en-US" sz="1400" dirty="0"/>
          </a:p>
        </p:txBody>
      </p:sp>
      <p:sp>
        <p:nvSpPr>
          <p:cNvPr id="5" name="TextBox 4"/>
          <p:cNvSpPr txBox="1"/>
          <p:nvPr/>
        </p:nvSpPr>
        <p:spPr>
          <a:xfrm>
            <a:off x="365104" y="3613233"/>
            <a:ext cx="1020029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OSTCBFreeList</a:t>
            </a:r>
          </a:p>
          <a:p>
            <a:pPr marL="742950" lvl="1" indent="-285750">
              <a:buFont typeface="Arial" panose="020B0604020202020204" pitchFamily="34" charset="0"/>
              <a:buChar char="•"/>
            </a:pPr>
            <a:r>
              <a:rPr lang="en-US" dirty="0"/>
              <a:t>New tasks get their TCB from this list</a:t>
            </a:r>
          </a:p>
          <a:p>
            <a:pPr marL="742950" lvl="1" indent="-285750">
              <a:buFont typeface="Arial" panose="020B0604020202020204" pitchFamily="34" charset="0"/>
              <a:buChar char="•"/>
            </a:pPr>
            <a:r>
              <a:rPr lang="en-US" dirty="0"/>
              <a:t>The new TCB moves from the free list to OSTCBList</a:t>
            </a:r>
          </a:p>
          <a:p>
            <a:pPr marL="285750" indent="-285750">
              <a:buFont typeface="Arial" panose="020B0604020202020204" pitchFamily="34" charset="0"/>
              <a:buChar char="•"/>
            </a:pPr>
            <a:r>
              <a:rPr lang="en-US" dirty="0"/>
              <a:t>OSTCBPrioTbl</a:t>
            </a:r>
          </a:p>
          <a:p>
            <a:pPr marL="742950" lvl="1" indent="-285750">
              <a:buFont typeface="Arial" panose="020B0604020202020204" pitchFamily="34" charset="0"/>
              <a:buChar char="•"/>
            </a:pPr>
            <a:r>
              <a:rPr lang="en-US" dirty="0"/>
              <a:t>New tasks get their TCB added to this table indexed by priority</a:t>
            </a:r>
          </a:p>
          <a:p>
            <a:pPr marL="742950" lvl="1" indent="-285750">
              <a:buFont typeface="Arial" panose="020B0604020202020204" pitchFamily="34" charset="0"/>
              <a:buChar char="•"/>
            </a:pPr>
            <a:r>
              <a:rPr lang="en-US" dirty="0"/>
              <a:t>If there is already a non-null entry for a given priority, a task with that priority already exists and error code OS_ERR_PRIO_EXIST is returned by OSTaskCreate()</a:t>
            </a:r>
          </a:p>
          <a:p>
            <a:pPr marL="285750" indent="-285750">
              <a:buFont typeface="Arial" panose="020B0604020202020204" pitchFamily="34" charset="0"/>
              <a:buChar char="•"/>
            </a:pPr>
            <a:r>
              <a:rPr lang="en-US" dirty="0"/>
              <a:t>All TCBs are preallocated at compile time in array OSTCBTbl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4828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Ready List</a:t>
            </a:r>
          </a:p>
        </p:txBody>
      </p:sp>
      <p:sp>
        <p:nvSpPr>
          <p:cNvPr id="3" name="Slide Number Placeholder 2"/>
          <p:cNvSpPr>
            <a:spLocks noGrp="1"/>
          </p:cNvSpPr>
          <p:nvPr>
            <p:ph type="sldNum" sz="quarter" idx="12"/>
          </p:nvPr>
        </p:nvSpPr>
        <p:spPr/>
        <p:txBody>
          <a:bodyPr/>
          <a:lstStyle/>
          <a:p>
            <a:fld id="{F9E463A4-CC55-4EB3-8549-8876C08BF813}" type="slidenum">
              <a:rPr lang="en-US" smtClean="0"/>
              <a:t>11</a:t>
            </a:fld>
            <a:endParaRPr lang="en-US" dirty="0"/>
          </a:p>
        </p:txBody>
      </p:sp>
      <p:sp>
        <p:nvSpPr>
          <p:cNvPr id="4" name="TextBox 3"/>
          <p:cNvSpPr txBox="1"/>
          <p:nvPr/>
        </p:nvSpPr>
        <p:spPr>
          <a:xfrm>
            <a:off x="838200" y="3216305"/>
            <a:ext cx="9776373"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Rather than maintain a sorted list of Ready tasks with the highest priority task always at the front, uCOS represents the Ready list by a set of lookup tables based on the task priority</a:t>
            </a:r>
          </a:p>
          <a:p>
            <a:pPr marL="285750" indent="-285750">
              <a:buFont typeface="Arial" panose="020B0604020202020204" pitchFamily="34" charset="0"/>
              <a:buChar char="•"/>
            </a:pPr>
            <a:r>
              <a:rPr lang="en-US" sz="2000" dirty="0"/>
              <a:t>This scheme results in constant time for Ready List insertion/deletion regardless of the number of tasks. It also yields constant time for determining the highest priority Ready task regardless of the number of tasks</a:t>
            </a:r>
          </a:p>
          <a:p>
            <a:pPr marL="285750" indent="-285750">
              <a:buFont typeface="Arial" panose="020B0604020202020204" pitchFamily="34" charset="0"/>
              <a:buChar char="•"/>
            </a:pPr>
            <a:r>
              <a:rPr lang="en-US" sz="2000" dirty="0"/>
              <a:t>The tables used to maintain the Ready list are </a:t>
            </a:r>
            <a:r>
              <a:rPr lang="en-US" sz="2000" b="1" dirty="0"/>
              <a:t>OSRdyTbl , OSRdyGrp, and OSUnMapTbl</a:t>
            </a:r>
          </a:p>
          <a:p>
            <a:pPr marL="285750" indent="-285750">
              <a:buFont typeface="Arial" panose="020B0604020202020204" pitchFamily="34" charset="0"/>
              <a:buChar char="•"/>
            </a:pPr>
            <a:r>
              <a:rPr lang="en-US" sz="2000" b="1" dirty="0"/>
              <a:t>OSRdyTbl</a:t>
            </a:r>
            <a:r>
              <a:rPr lang="en-US" sz="2000" dirty="0"/>
              <a:t> contains the set of tasks that are in the Ready state </a:t>
            </a:r>
            <a:r>
              <a:rPr lang="en-US" sz="2000" b="1" dirty="0"/>
              <a:t>indexed by task priority</a:t>
            </a:r>
          </a:p>
          <a:p>
            <a:pPr marL="285750" indent="-285750">
              <a:buFont typeface="Arial" panose="020B0604020202020204" pitchFamily="34" charset="0"/>
              <a:buChar char="•"/>
            </a:pPr>
            <a:r>
              <a:rPr lang="en-US" sz="2000" dirty="0"/>
              <a:t>Each task is represented by 1 bit in OSRdyTbl where 0 means not Ready, 1 means Ready</a:t>
            </a:r>
          </a:p>
        </p:txBody>
      </p:sp>
      <p:sp>
        <p:nvSpPr>
          <p:cNvPr id="6" name="TextBox 5"/>
          <p:cNvSpPr txBox="1"/>
          <p:nvPr/>
        </p:nvSpPr>
        <p:spPr>
          <a:xfrm>
            <a:off x="981891" y="1690688"/>
            <a:ext cx="6479659" cy="1323439"/>
          </a:xfrm>
          <a:prstGeom prst="rect">
            <a:avLst/>
          </a:prstGeom>
          <a:noFill/>
        </p:spPr>
        <p:txBody>
          <a:bodyPr wrap="none" rtlCol="0">
            <a:spAutoFit/>
          </a:bodyPr>
          <a:lstStyle/>
          <a:p>
            <a:r>
              <a:rPr lang="en-US" sz="1600" b="1" dirty="0">
                <a:solidFill>
                  <a:srgbClr val="7F0055"/>
                </a:solidFill>
                <a:latin typeface="Courier New" panose="02070309020205020404" pitchFamily="49" charset="0"/>
              </a:rPr>
              <a:t>#define</a:t>
            </a:r>
            <a:r>
              <a:rPr lang="en-US" sz="1600" b="1" dirty="0">
                <a:solidFill>
                  <a:srgbClr val="000000"/>
                </a:solidFill>
                <a:latin typeface="Courier New" panose="02070309020205020404" pitchFamily="49" charset="0"/>
              </a:rPr>
              <a:t>  OS_LOWEST_PRIO 31</a:t>
            </a:r>
          </a:p>
          <a:p>
            <a:endParaRPr lang="en-US" sz="1600" b="1" dirty="0">
              <a:solidFill>
                <a:srgbClr val="7F0055"/>
              </a:solidFill>
              <a:latin typeface="Courier New" panose="02070309020205020404" pitchFamily="49" charset="0"/>
            </a:endParaRPr>
          </a:p>
          <a:p>
            <a:r>
              <a:rPr lang="en-US" sz="1600" b="1" dirty="0">
                <a:solidFill>
                  <a:srgbClr val="7F0055"/>
                </a:solidFill>
                <a:latin typeface="Courier New" panose="02070309020205020404" pitchFamily="49" charset="0"/>
              </a:rPr>
              <a:t>#define</a:t>
            </a:r>
            <a:r>
              <a:rPr lang="en-US" sz="1600" b="1" dirty="0">
                <a:solidFill>
                  <a:srgbClr val="000000"/>
                </a:solidFill>
                <a:latin typeface="Courier New" panose="02070309020205020404" pitchFamily="49" charset="0"/>
              </a:rPr>
              <a:t>  OS_RDY_TBL_SIZE ((OS_LOWEST_PRIO) / 8 + 1)</a:t>
            </a:r>
            <a:endParaRPr lang="en-US" sz="1600" b="1" dirty="0">
              <a:solidFill>
                <a:srgbClr val="3F7F5F"/>
              </a:solidFill>
              <a:latin typeface="Courier New" panose="02070309020205020404" pitchFamily="49" charset="0"/>
            </a:endParaRPr>
          </a:p>
          <a:p>
            <a:endParaRPr lang="en-US" sz="1600" dirty="0">
              <a:solidFill>
                <a:srgbClr val="000000"/>
              </a:solidFill>
              <a:latin typeface="Courier New" panose="02070309020205020404" pitchFamily="49" charset="0"/>
            </a:endParaRPr>
          </a:p>
          <a:p>
            <a:r>
              <a:rPr lang="en-US" sz="1600" b="1" dirty="0">
                <a:solidFill>
                  <a:srgbClr val="000000"/>
                </a:solidFill>
                <a:latin typeface="Courier New" panose="02070309020205020404" pitchFamily="49" charset="0"/>
              </a:rPr>
              <a:t>OS_EXT  </a:t>
            </a:r>
            <a:r>
              <a:rPr lang="en-US" sz="1600" b="1" dirty="0">
                <a:solidFill>
                  <a:srgbClr val="005032"/>
                </a:solidFill>
                <a:latin typeface="Courier New" panose="02070309020205020404" pitchFamily="49" charset="0"/>
              </a:rPr>
              <a:t>INT8U</a:t>
            </a:r>
            <a:r>
              <a:rPr lang="en-US" sz="1600" b="1" dirty="0">
                <a:solidFill>
                  <a:srgbClr val="000000"/>
                </a:solidFill>
                <a:latin typeface="Courier New" panose="02070309020205020404" pitchFamily="49" charset="0"/>
              </a:rPr>
              <a:t> OSRdyTbl[OS_RDY_TBL_SIZE]; </a:t>
            </a:r>
            <a:endParaRPr lang="en-US" sz="1600" b="1"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1859942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Ready List</a:t>
            </a:r>
          </a:p>
        </p:txBody>
      </p:sp>
      <p:sp>
        <p:nvSpPr>
          <p:cNvPr id="3" name="Slide Number Placeholder 2"/>
          <p:cNvSpPr>
            <a:spLocks noGrp="1"/>
          </p:cNvSpPr>
          <p:nvPr>
            <p:ph type="sldNum" sz="quarter" idx="12"/>
          </p:nvPr>
        </p:nvSpPr>
        <p:spPr/>
        <p:txBody>
          <a:bodyPr/>
          <a:lstStyle/>
          <a:p>
            <a:fld id="{F9E463A4-CC55-4EB3-8549-8876C08BF813}" type="slidenum">
              <a:rPr lang="en-US" smtClean="0"/>
              <a:t>12</a:t>
            </a:fld>
            <a:endParaRPr lang="en-US" dirty="0"/>
          </a:p>
        </p:txBody>
      </p:sp>
      <p:sp>
        <p:nvSpPr>
          <p:cNvPr id="7" name="TextBox 6"/>
          <p:cNvSpPr txBox="1"/>
          <p:nvPr/>
        </p:nvSpPr>
        <p:spPr>
          <a:xfrm>
            <a:off x="838200" y="4365140"/>
            <a:ext cx="4695516" cy="1015663"/>
          </a:xfrm>
          <a:prstGeom prst="rect">
            <a:avLst/>
          </a:prstGeom>
          <a:noFill/>
        </p:spPr>
        <p:txBody>
          <a:bodyPr wrap="none" rtlCol="0">
            <a:spAutoFit/>
          </a:bodyPr>
          <a:lstStyle/>
          <a:p>
            <a:r>
              <a:rPr lang="en-US" b="1" dirty="0"/>
              <a:t>Remove a task from the Ready List (table):</a:t>
            </a:r>
          </a:p>
          <a:p>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y                       =  ptcb&gt;</a:t>
            </a:r>
            <a:r>
              <a:rPr lang="en-US" sz="1400" dirty="0">
                <a:solidFill>
                  <a:srgbClr val="0000C0"/>
                </a:solidFill>
                <a:latin typeface="Courier New" panose="02070309020205020404" pitchFamily="49" charset="0"/>
              </a:rPr>
              <a:t>OSTCBY</a:t>
            </a:r>
            <a:r>
              <a:rPr lang="en-US" sz="1400" dirty="0">
                <a:solidFill>
                  <a:srgbClr val="000000"/>
                </a:solidFill>
                <a:latin typeface="Courier New" panose="02070309020205020404" pitchFamily="49" charset="0"/>
              </a:rPr>
              <a:t>;  </a:t>
            </a:r>
            <a:endParaRPr lang="en-US" sz="1400" dirty="0">
              <a:solidFill>
                <a:srgbClr val="3F7F5F"/>
              </a:solidFill>
              <a:highlight>
                <a:srgbClr val="CECCF7"/>
              </a:highlight>
              <a:latin typeface="Courier New" panose="02070309020205020404" pitchFamily="49" charset="0"/>
            </a:endParaRPr>
          </a:p>
          <a:p>
            <a:r>
              <a:rPr lang="en-US" sz="1400" dirty="0">
                <a:solidFill>
                  <a:srgbClr val="000000"/>
                </a:solidFill>
                <a:latin typeface="Courier New" panose="02070309020205020404" pitchFamily="49" charset="0"/>
              </a:rPr>
              <a:t>OSRdyTbl[y]            &amp;= ~ptcb&gt;</a:t>
            </a:r>
            <a:r>
              <a:rPr lang="en-US" sz="1400" dirty="0">
                <a:solidFill>
                  <a:srgbClr val="0000C0"/>
                </a:solidFill>
                <a:latin typeface="Courier New" panose="02070309020205020404" pitchFamily="49" charset="0"/>
              </a:rPr>
              <a:t>OSTCBBitX</a:t>
            </a:r>
            <a:r>
              <a:rPr lang="en-US" sz="1400" dirty="0">
                <a:solidFill>
                  <a:srgbClr val="000000"/>
                </a:solidFill>
                <a:latin typeface="Courier New" panose="02070309020205020404" pitchFamily="49" charset="0"/>
              </a:rPr>
              <a:t>;</a:t>
            </a:r>
            <a:endParaRPr lang="en-US" sz="1400" dirty="0"/>
          </a:p>
        </p:txBody>
      </p:sp>
      <p:sp>
        <p:nvSpPr>
          <p:cNvPr id="9" name="TextBox 8"/>
          <p:cNvSpPr txBox="1"/>
          <p:nvPr/>
        </p:nvSpPr>
        <p:spPr>
          <a:xfrm>
            <a:off x="799568" y="1431902"/>
            <a:ext cx="5554726" cy="2739211"/>
          </a:xfrm>
          <a:prstGeom prst="rect">
            <a:avLst/>
          </a:prstGeom>
          <a:noFill/>
        </p:spPr>
        <p:txBody>
          <a:bodyPr wrap="none" rtlCol="0">
            <a:spAutoFit/>
          </a:bodyPr>
          <a:lstStyle/>
          <a:p>
            <a:r>
              <a:rPr lang="en-US" sz="2000" b="1" dirty="0"/>
              <a:t>Add a task to the Ready List (table)</a:t>
            </a:r>
            <a:r>
              <a:rPr lang="en-US" sz="2000" dirty="0"/>
              <a:t>:</a:t>
            </a:r>
            <a:endParaRPr lang="en-US" sz="2000" dirty="0">
              <a:solidFill>
                <a:prstClr val="black"/>
              </a:solidFill>
            </a:endParaRPr>
          </a:p>
          <a:p>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OSRdyTbl[ptcb-&gt;</a:t>
            </a:r>
            <a:r>
              <a:rPr lang="en-US" sz="1600" dirty="0">
                <a:solidFill>
                  <a:srgbClr val="0000C0"/>
                </a:solidFill>
                <a:latin typeface="Courier New" panose="02070309020205020404" pitchFamily="49" charset="0"/>
              </a:rPr>
              <a:t>OSTCBY</a:t>
            </a:r>
            <a:r>
              <a:rPr lang="en-US" sz="1600" dirty="0">
                <a:solidFill>
                  <a:srgbClr val="000000"/>
                </a:solidFill>
                <a:latin typeface="Courier New" panose="02070309020205020404" pitchFamily="49" charset="0"/>
              </a:rPr>
              <a:t>] |= ptcb-&gt;</a:t>
            </a:r>
            <a:r>
              <a:rPr lang="en-US" sz="1600" dirty="0">
                <a:solidFill>
                  <a:srgbClr val="0000C0"/>
                </a:solidFill>
                <a:latin typeface="Courier New" panose="02070309020205020404" pitchFamily="49" charset="0"/>
              </a:rPr>
              <a:t>OSTCBBitX</a:t>
            </a:r>
            <a:r>
              <a:rPr lang="en-US" sz="1600" dirty="0">
                <a:solidFill>
                  <a:srgbClr val="000000"/>
                </a:solidFill>
                <a:latin typeface="Courier New" panose="02070309020205020404" pitchFamily="49" charset="0"/>
              </a:rPr>
              <a:t>;</a:t>
            </a:r>
            <a:endParaRPr lang="en-US" sz="1600" dirty="0"/>
          </a:p>
          <a:p>
            <a:endParaRPr lang="en-US" dirty="0">
              <a:solidFill>
                <a:prstClr val="black"/>
              </a:solidFill>
            </a:endParaRPr>
          </a:p>
          <a:p>
            <a:r>
              <a:rPr lang="en-US" dirty="0">
                <a:solidFill>
                  <a:prstClr val="black"/>
                </a:solidFill>
              </a:rPr>
              <a:t>Where these are computed once during task creation:</a:t>
            </a:r>
          </a:p>
          <a:p>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ptcb-&gt;</a:t>
            </a:r>
            <a:r>
              <a:rPr lang="en-US" sz="1400" dirty="0">
                <a:solidFill>
                  <a:srgbClr val="0000C0"/>
                </a:solidFill>
                <a:latin typeface="Courier New" panose="02070309020205020404" pitchFamily="49" charset="0"/>
              </a:rPr>
              <a:t>OSTCBY</a:t>
            </a:r>
            <a:r>
              <a:rPr lang="en-US" sz="1400" dirty="0">
                <a:solidFill>
                  <a:srgbClr val="000000"/>
                </a:solidFill>
                <a:latin typeface="Courier New" panose="02070309020205020404" pitchFamily="49" charset="0"/>
              </a:rPr>
              <a:t>         =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)(prio &gt;&gt; 3);</a:t>
            </a:r>
            <a:endParaRPr lang="en-US" sz="1400" dirty="0">
              <a:solidFill>
                <a:srgbClr val="3F7F5F"/>
              </a:solidFill>
              <a:latin typeface="Courier New" panose="02070309020205020404" pitchFamily="49" charset="0"/>
            </a:endParaRPr>
          </a:p>
          <a:p>
            <a:r>
              <a:rPr lang="pl-PL" sz="1400" dirty="0">
                <a:solidFill>
                  <a:srgbClr val="000000"/>
                </a:solidFill>
                <a:latin typeface="Courier New" panose="02070309020205020404" pitchFamily="49" charset="0"/>
              </a:rPr>
              <a:t>ptcb-&gt;</a:t>
            </a:r>
            <a:r>
              <a:rPr lang="pl-PL" sz="1400" dirty="0">
                <a:solidFill>
                  <a:srgbClr val="0000C0"/>
                </a:solidFill>
                <a:latin typeface="Courier New" panose="02070309020205020404" pitchFamily="49" charset="0"/>
              </a:rPr>
              <a:t>OSTCBX</a:t>
            </a:r>
            <a:r>
              <a:rPr lang="pl-PL" sz="1400" dirty="0">
                <a:solidFill>
                  <a:srgbClr val="000000"/>
                </a:solidFill>
                <a:latin typeface="Courier New" panose="02070309020205020404" pitchFamily="49" charset="0"/>
              </a:rPr>
              <a:t>         = (</a:t>
            </a:r>
            <a:r>
              <a:rPr lang="pl-PL" sz="1400" dirty="0">
                <a:solidFill>
                  <a:srgbClr val="005032"/>
                </a:solidFill>
                <a:latin typeface="Courier New" panose="02070309020205020404" pitchFamily="49" charset="0"/>
              </a:rPr>
              <a:t>INT8U</a:t>
            </a:r>
            <a:r>
              <a:rPr lang="pl-PL" sz="1400" dirty="0">
                <a:solidFill>
                  <a:srgbClr val="000000"/>
                </a:solidFill>
                <a:latin typeface="Courier New" panose="02070309020205020404" pitchFamily="49" charset="0"/>
              </a:rPr>
              <a:t>)(prio &amp; 0x07);</a:t>
            </a:r>
            <a:endParaRPr lang="en-US" sz="1400" dirty="0">
              <a:solidFill>
                <a:srgbClr val="000000"/>
              </a:solidFill>
              <a:latin typeface="Courier New" panose="02070309020205020404" pitchFamily="49" charset="0"/>
            </a:endParaRPr>
          </a:p>
          <a:p>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ptcb-&gt;OSTCBBitY      = (</a:t>
            </a:r>
            <a:r>
              <a:rPr lang="pl-PL"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)(1 &lt;&lt; ptcb-&gt;OSTCBY);</a:t>
            </a:r>
          </a:p>
          <a:p>
            <a:r>
              <a:rPr lang="en-US" sz="1400" dirty="0">
                <a:solidFill>
                  <a:srgbClr val="000000"/>
                </a:solidFill>
                <a:latin typeface="Courier New" panose="02070309020205020404" pitchFamily="49" charset="0"/>
              </a:rPr>
              <a:t>ptcb-&gt;OSTCBBitX      = (</a:t>
            </a:r>
            <a:r>
              <a:rPr lang="pl-PL"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)(1 &lt;&lt; ptcb-&gt;OSTCBX);</a:t>
            </a:r>
          </a:p>
        </p:txBody>
      </p:sp>
      <p:sp>
        <p:nvSpPr>
          <p:cNvPr id="10" name="TextBox 9"/>
          <p:cNvSpPr txBox="1"/>
          <p:nvPr/>
        </p:nvSpPr>
        <p:spPr>
          <a:xfrm>
            <a:off x="6980718" y="1018295"/>
            <a:ext cx="2999860" cy="2031325"/>
          </a:xfrm>
          <a:prstGeom prst="rect">
            <a:avLst/>
          </a:prstGeom>
          <a:noFill/>
          <a:ln>
            <a:solidFill>
              <a:schemeClr val="accent1"/>
            </a:solidFill>
          </a:ln>
        </p:spPr>
        <p:txBody>
          <a:bodyPr wrap="none" rtlCol="0">
            <a:spAutoFit/>
          </a:bodyPr>
          <a:lstStyle/>
          <a:p>
            <a:r>
              <a:rPr lang="en-US" dirty="0"/>
              <a:t>Ex: Make Task 20 ready:</a:t>
            </a:r>
          </a:p>
          <a:p>
            <a:endParaRPr lang="en-US" dirty="0"/>
          </a:p>
          <a:p>
            <a:r>
              <a:rPr lang="en-US" dirty="0"/>
              <a:t>prio 20</a:t>
            </a:r>
            <a:r>
              <a:rPr lang="en-US" baseline="-25000" dirty="0"/>
              <a:t>10</a:t>
            </a:r>
            <a:r>
              <a:rPr lang="en-US" dirty="0"/>
              <a:t> == 10100</a:t>
            </a:r>
            <a:r>
              <a:rPr lang="en-US" baseline="-25000" dirty="0"/>
              <a:t>2</a:t>
            </a:r>
            <a:r>
              <a:rPr lang="en-US" dirty="0"/>
              <a:t> binary</a:t>
            </a:r>
          </a:p>
          <a:p>
            <a:r>
              <a:rPr lang="en-US" dirty="0"/>
              <a:t>ptcb-&gt;OSTCBY = 10</a:t>
            </a:r>
            <a:r>
              <a:rPr lang="en-US" baseline="-25000" dirty="0"/>
              <a:t>2</a:t>
            </a:r>
            <a:r>
              <a:rPr lang="en-US" dirty="0"/>
              <a:t> = 2</a:t>
            </a:r>
            <a:r>
              <a:rPr lang="en-US" baseline="-25000" dirty="0"/>
              <a:t>10</a:t>
            </a:r>
          </a:p>
          <a:p>
            <a:r>
              <a:rPr lang="en-US" dirty="0"/>
              <a:t>ptcb-&gt;OSTCBX = 100</a:t>
            </a:r>
            <a:r>
              <a:rPr lang="en-US" baseline="-25000" dirty="0"/>
              <a:t>2</a:t>
            </a:r>
            <a:r>
              <a:rPr lang="en-US" dirty="0"/>
              <a:t> = 4</a:t>
            </a:r>
            <a:r>
              <a:rPr lang="en-US" baseline="-25000" dirty="0"/>
              <a:t>10</a:t>
            </a:r>
          </a:p>
          <a:p>
            <a:r>
              <a:rPr lang="en-US" dirty="0"/>
              <a:t>ptcb-&gt;OSTCBBitX = 10000</a:t>
            </a:r>
            <a:r>
              <a:rPr lang="en-US" baseline="-25000" dirty="0"/>
              <a:t>2</a:t>
            </a:r>
          </a:p>
          <a:p>
            <a:r>
              <a:rPr lang="en-US" dirty="0"/>
              <a:t>ptcb-&gt;OSRdyTbl[2] |= 10000</a:t>
            </a:r>
            <a:r>
              <a:rPr lang="en-US" baseline="-25000" dirty="0"/>
              <a:t>2</a:t>
            </a:r>
          </a:p>
        </p:txBody>
      </p:sp>
      <p:sp>
        <p:nvSpPr>
          <p:cNvPr id="11" name="TextBox 10"/>
          <p:cNvSpPr txBox="1"/>
          <p:nvPr/>
        </p:nvSpPr>
        <p:spPr>
          <a:xfrm>
            <a:off x="8503727" y="3762103"/>
            <a:ext cx="184731" cy="646331"/>
          </a:xfrm>
          <a:prstGeom prst="rect">
            <a:avLst/>
          </a:prstGeom>
          <a:noFill/>
        </p:spPr>
        <p:txBody>
          <a:bodyPr wrap="none" rtlCol="0">
            <a:spAutoFit/>
          </a:bodyPr>
          <a:lstStyle/>
          <a:p>
            <a:pPr fontAlgn="t"/>
            <a:endParaRPr lang="en-US" dirty="0"/>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790695402"/>
              </p:ext>
            </p:extLst>
          </p:nvPr>
        </p:nvGraphicFramePr>
        <p:xfrm>
          <a:off x="6998872" y="3601940"/>
          <a:ext cx="3687678" cy="2272916"/>
        </p:xfrm>
        <a:graphic>
          <a:graphicData uri="http://schemas.openxmlformats.org/drawingml/2006/table">
            <a:tbl>
              <a:tblPr firstRow="1" bandRow="1">
                <a:tableStyleId>{5C22544A-7EE6-4342-B048-85BDC9FD1C3A}</a:tableStyleId>
              </a:tblPr>
              <a:tblGrid>
                <a:gridCol w="409742">
                  <a:extLst>
                    <a:ext uri="{9D8B030D-6E8A-4147-A177-3AD203B41FA5}">
                      <a16:colId xmlns:a16="http://schemas.microsoft.com/office/drawing/2014/main" val="20000"/>
                    </a:ext>
                  </a:extLst>
                </a:gridCol>
                <a:gridCol w="409742">
                  <a:extLst>
                    <a:ext uri="{9D8B030D-6E8A-4147-A177-3AD203B41FA5}">
                      <a16:colId xmlns:a16="http://schemas.microsoft.com/office/drawing/2014/main" val="20001"/>
                    </a:ext>
                  </a:extLst>
                </a:gridCol>
                <a:gridCol w="409742">
                  <a:extLst>
                    <a:ext uri="{9D8B030D-6E8A-4147-A177-3AD203B41FA5}">
                      <a16:colId xmlns:a16="http://schemas.microsoft.com/office/drawing/2014/main" val="20002"/>
                    </a:ext>
                  </a:extLst>
                </a:gridCol>
                <a:gridCol w="409742">
                  <a:extLst>
                    <a:ext uri="{9D8B030D-6E8A-4147-A177-3AD203B41FA5}">
                      <a16:colId xmlns:a16="http://schemas.microsoft.com/office/drawing/2014/main" val="20003"/>
                    </a:ext>
                  </a:extLst>
                </a:gridCol>
                <a:gridCol w="409742">
                  <a:extLst>
                    <a:ext uri="{9D8B030D-6E8A-4147-A177-3AD203B41FA5}">
                      <a16:colId xmlns:a16="http://schemas.microsoft.com/office/drawing/2014/main" val="20004"/>
                    </a:ext>
                  </a:extLst>
                </a:gridCol>
                <a:gridCol w="409742">
                  <a:extLst>
                    <a:ext uri="{9D8B030D-6E8A-4147-A177-3AD203B41FA5}">
                      <a16:colId xmlns:a16="http://schemas.microsoft.com/office/drawing/2014/main" val="20005"/>
                    </a:ext>
                  </a:extLst>
                </a:gridCol>
                <a:gridCol w="409742">
                  <a:extLst>
                    <a:ext uri="{9D8B030D-6E8A-4147-A177-3AD203B41FA5}">
                      <a16:colId xmlns:a16="http://schemas.microsoft.com/office/drawing/2014/main" val="20006"/>
                    </a:ext>
                  </a:extLst>
                </a:gridCol>
                <a:gridCol w="409742">
                  <a:extLst>
                    <a:ext uri="{9D8B030D-6E8A-4147-A177-3AD203B41FA5}">
                      <a16:colId xmlns:a16="http://schemas.microsoft.com/office/drawing/2014/main" val="20007"/>
                    </a:ext>
                  </a:extLst>
                </a:gridCol>
                <a:gridCol w="409742">
                  <a:extLst>
                    <a:ext uri="{9D8B030D-6E8A-4147-A177-3AD203B41FA5}">
                      <a16:colId xmlns:a16="http://schemas.microsoft.com/office/drawing/2014/main" val="20008"/>
                    </a:ext>
                  </a:extLst>
                </a:gridCol>
              </a:tblGrid>
              <a:tr h="506136">
                <a:tc>
                  <a:txBody>
                    <a:bodyPr/>
                    <a:lstStyle/>
                    <a:p>
                      <a:pPr algn="l"/>
                      <a:r>
                        <a:rPr lang="en-US" b="0" baseline="0" dirty="0">
                          <a:solidFill>
                            <a:schemeClr val="tx1"/>
                          </a:solidFill>
                        </a:rPr>
                        <a:t>  x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8209">
                <a:tc>
                  <a:txBody>
                    <a:bodyPr/>
                    <a:lstStyle/>
                    <a:p>
                      <a:pPr algn="l"/>
                      <a:r>
                        <a:rPr lang="en-US"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08209">
                <a:tc>
                  <a:txBody>
                    <a:bodyPr/>
                    <a:lstStyle/>
                    <a:p>
                      <a:pPr algn="l"/>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08209">
                <a:tc>
                  <a:txBody>
                    <a:bodyPr/>
                    <a:lstStyle/>
                    <a:p>
                      <a:pPr algn="l"/>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08209">
                <a:tc>
                  <a:txBody>
                    <a:bodyPr/>
                    <a:lstStyle/>
                    <a:p>
                      <a:pPr algn="l"/>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3" name="TextBox 12"/>
          <p:cNvSpPr txBox="1"/>
          <p:nvPr/>
        </p:nvSpPr>
        <p:spPr>
          <a:xfrm>
            <a:off x="6866120" y="3105856"/>
            <a:ext cx="1143262" cy="369332"/>
          </a:xfrm>
          <a:prstGeom prst="rect">
            <a:avLst/>
          </a:prstGeom>
          <a:noFill/>
        </p:spPr>
        <p:txBody>
          <a:bodyPr wrap="none" rtlCol="0">
            <a:spAutoFit/>
          </a:bodyPr>
          <a:lstStyle/>
          <a:p>
            <a:r>
              <a:rPr lang="en-US" dirty="0"/>
              <a:t>OSRdyTbl:</a:t>
            </a:r>
          </a:p>
        </p:txBody>
      </p:sp>
      <p:cxnSp>
        <p:nvCxnSpPr>
          <p:cNvPr id="5" name="Straight Connector 4"/>
          <p:cNvCxnSpPr/>
          <p:nvPr/>
        </p:nvCxnSpPr>
        <p:spPr>
          <a:xfrm>
            <a:off x="6998872" y="3601940"/>
            <a:ext cx="417180" cy="647331"/>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0625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Ready List</a:t>
            </a:r>
          </a:p>
        </p:txBody>
      </p:sp>
      <p:sp>
        <p:nvSpPr>
          <p:cNvPr id="3" name="Slide Number Placeholder 2"/>
          <p:cNvSpPr>
            <a:spLocks noGrp="1"/>
          </p:cNvSpPr>
          <p:nvPr>
            <p:ph type="sldNum" sz="quarter" idx="12"/>
          </p:nvPr>
        </p:nvSpPr>
        <p:spPr/>
        <p:txBody>
          <a:bodyPr/>
          <a:lstStyle/>
          <a:p>
            <a:fld id="{F9E463A4-CC55-4EB3-8549-8876C08BF813}" type="slidenum">
              <a:rPr lang="en-US" smtClean="0"/>
              <a:t>13</a:t>
            </a:fld>
            <a:endParaRPr lang="en-US" dirty="0"/>
          </a:p>
        </p:txBody>
      </p:sp>
      <p:sp>
        <p:nvSpPr>
          <p:cNvPr id="8" name="TextBox 7"/>
          <p:cNvSpPr txBox="1"/>
          <p:nvPr/>
        </p:nvSpPr>
        <p:spPr>
          <a:xfrm>
            <a:off x="838200" y="1715194"/>
            <a:ext cx="11170046" cy="4493538"/>
          </a:xfrm>
          <a:prstGeom prst="rect">
            <a:avLst/>
          </a:prstGeom>
          <a:noFill/>
        </p:spPr>
        <p:txBody>
          <a:bodyPr wrap="none" rtlCol="0">
            <a:spAutoFit/>
          </a:bodyPr>
          <a:lstStyle/>
          <a:p>
            <a:r>
              <a:rPr lang="en-US" sz="2400" b="1" dirty="0"/>
              <a:t>Finding the highest priority Ready Task</a:t>
            </a:r>
          </a:p>
          <a:p>
            <a:endParaRPr lang="en-US" dirty="0">
              <a:solidFill>
                <a:prstClr val="black"/>
              </a:solidFill>
            </a:endParaRPr>
          </a:p>
          <a:p>
            <a:r>
              <a:rPr lang="en-US" sz="1600" dirty="0">
                <a:solidFill>
                  <a:srgbClr val="005032"/>
                </a:solidFill>
                <a:highlight>
                  <a:srgbClr val="E8F2FE"/>
                </a:highlight>
                <a:latin typeface="Courier New" panose="02070309020205020404" pitchFamily="49" charset="0"/>
              </a:rPr>
              <a:t>INT8U</a:t>
            </a:r>
            <a:r>
              <a:rPr lang="en-US" sz="1600" dirty="0">
                <a:solidFill>
                  <a:srgbClr val="000000"/>
                </a:solidFill>
                <a:highlight>
                  <a:srgbClr val="E8F2FE"/>
                </a:highlight>
                <a:latin typeface="Courier New" panose="02070309020205020404" pitchFamily="49" charset="0"/>
              </a:rPr>
              <a:t>           OSRdyGrp; </a:t>
            </a:r>
            <a:r>
              <a:rPr lang="en-US" sz="1600" dirty="0">
                <a:solidFill>
                  <a:srgbClr val="3F7F5F"/>
                </a:solidFill>
                <a:latin typeface="Courier New" panose="02070309020205020404" pitchFamily="49" charset="0"/>
              </a:rPr>
              <a:t>/* global, tracks high-order 3 bits of Ready task priorities */</a:t>
            </a:r>
          </a:p>
          <a:p>
            <a:endParaRPr lang="en-US" sz="1600" dirty="0">
              <a:solidFill>
                <a:srgbClr val="000000"/>
              </a:solidFill>
              <a:highlight>
                <a:srgbClr val="E8F2FE"/>
              </a:highlight>
              <a:latin typeface="Courier New" panose="02070309020205020404" pitchFamily="49" charset="0"/>
            </a:endParaRPr>
          </a:p>
          <a:p>
            <a:r>
              <a:rPr lang="en-US" sz="1600" dirty="0">
                <a:solidFill>
                  <a:srgbClr val="000000"/>
                </a:solidFill>
                <a:highlight>
                  <a:srgbClr val="E8F2FE"/>
                </a:highlight>
                <a:latin typeface="Courier New" panose="02070309020205020404" pitchFamily="49" charset="0"/>
              </a:rPr>
              <a:t>OSRdyGrp        |= ptcb-&gt;</a:t>
            </a:r>
            <a:r>
              <a:rPr lang="en-US" sz="1600" dirty="0">
                <a:solidFill>
                  <a:srgbClr val="0000C0"/>
                </a:solidFill>
                <a:highlight>
                  <a:srgbClr val="E8F2FE"/>
                </a:highlight>
                <a:latin typeface="Courier New" panose="02070309020205020404" pitchFamily="49" charset="0"/>
              </a:rPr>
              <a:t>OSTCBBitY</a:t>
            </a:r>
            <a:r>
              <a:rPr lang="en-US" sz="1600" dirty="0">
                <a:solidFill>
                  <a:srgbClr val="000000"/>
                </a:solidFill>
                <a:highlight>
                  <a:srgbClr val="E8F2FE"/>
                </a:highlight>
                <a:latin typeface="Courier New" panose="02070309020205020404" pitchFamily="49" charset="0"/>
              </a:rPr>
              <a:t>; </a:t>
            </a:r>
            <a:r>
              <a:rPr lang="en-US" sz="1600" dirty="0">
                <a:solidFill>
                  <a:srgbClr val="3F7F5F"/>
                </a:solidFill>
                <a:highlight>
                  <a:srgbClr val="E8F2FE"/>
                </a:highlight>
                <a:latin typeface="Courier New" panose="02070309020205020404" pitchFamily="49" charset="0"/>
              </a:rPr>
              <a:t>/* updated whenever a task becomes Ready/unReady */</a:t>
            </a:r>
            <a:r>
              <a:rPr lang="en-US" sz="1600" dirty="0">
                <a:solidFill>
                  <a:srgbClr val="3F7F5F"/>
                </a:solidFill>
                <a:latin typeface="Courier New" panose="02070309020205020404" pitchFamily="49" charset="0"/>
              </a:rPr>
              <a:t> </a:t>
            </a:r>
            <a:endParaRPr lang="en-US" sz="1600" dirty="0">
              <a:solidFill>
                <a:srgbClr val="000000"/>
              </a:solidFill>
              <a:highlight>
                <a:srgbClr val="E8F2FE"/>
              </a:highlight>
              <a:latin typeface="Courier New" panose="02070309020205020404" pitchFamily="49" charset="0"/>
            </a:endParaRPr>
          </a:p>
          <a:p>
            <a:endParaRPr lang="en-US" sz="1600" dirty="0">
              <a:solidFill>
                <a:srgbClr val="000000"/>
              </a:solidFill>
              <a:highlight>
                <a:srgbClr val="E8F2FE"/>
              </a:highlight>
              <a:latin typeface="Courier New" panose="02070309020205020404" pitchFamily="49" charset="0"/>
            </a:endParaRPr>
          </a:p>
          <a:p>
            <a:r>
              <a:rPr lang="en-US" sz="1600" dirty="0">
                <a:solidFill>
                  <a:prstClr val="black"/>
                </a:solidFill>
              </a:rPr>
              <a:t>Note: OSRdyGrp has bit i set if row i of OSRdyTbl has any bits set.</a:t>
            </a:r>
            <a:endParaRPr lang="en-US" sz="1600" dirty="0">
              <a:solidFill>
                <a:srgbClr val="000000"/>
              </a:solidFill>
              <a:highlight>
                <a:srgbClr val="E8F2FE"/>
              </a:highlight>
              <a:latin typeface="Courier New" panose="02070309020205020404" pitchFamily="49" charset="0"/>
            </a:endParaRPr>
          </a:p>
          <a:p>
            <a:endParaRPr lang="en-US" sz="1600" dirty="0">
              <a:solidFill>
                <a:srgbClr val="000000"/>
              </a:solidFill>
              <a:highlight>
                <a:srgbClr val="E8F2FE"/>
              </a:highlight>
              <a:latin typeface="Courier New" panose="02070309020205020404" pitchFamily="49" charset="0"/>
            </a:endParaRPr>
          </a:p>
          <a:p>
            <a:r>
              <a:rPr lang="en-US" sz="1600" dirty="0">
                <a:solidFill>
                  <a:prstClr val="black"/>
                </a:solidFill>
              </a:rPr>
              <a:t>Where these are computed once during task creation (see previous slide):</a:t>
            </a:r>
          </a:p>
          <a:p>
            <a:r>
              <a:rPr lang="en-US" sz="1600" dirty="0">
                <a:solidFill>
                  <a:srgbClr val="000000"/>
                </a:solidFill>
                <a:latin typeface="Courier New" panose="02070309020205020404" pitchFamily="49" charset="0"/>
              </a:rPr>
              <a:t>ptcb-&gt;</a:t>
            </a:r>
            <a:r>
              <a:rPr lang="en-US" sz="1600" dirty="0">
                <a:solidFill>
                  <a:srgbClr val="0000C0"/>
                </a:solidFill>
                <a:latin typeface="Courier New" panose="02070309020205020404" pitchFamily="49" charset="0"/>
              </a:rPr>
              <a:t>OSTCBY</a:t>
            </a:r>
            <a:r>
              <a:rPr lang="en-US" sz="1600" dirty="0">
                <a:solidFill>
                  <a:srgbClr val="000000"/>
                </a:solidFill>
                <a:latin typeface="Courier New" panose="02070309020205020404" pitchFamily="49" charset="0"/>
              </a:rPr>
              <a:t>         = (</a:t>
            </a:r>
            <a:r>
              <a:rPr lang="en-US" sz="1600" dirty="0">
                <a:solidFill>
                  <a:srgbClr val="005032"/>
                </a:solidFill>
                <a:latin typeface="Courier New" panose="02070309020205020404" pitchFamily="49" charset="0"/>
              </a:rPr>
              <a:t>INT8U</a:t>
            </a:r>
            <a:r>
              <a:rPr lang="en-US" sz="1600" dirty="0">
                <a:solidFill>
                  <a:srgbClr val="000000"/>
                </a:solidFill>
                <a:latin typeface="Courier New" panose="02070309020205020404" pitchFamily="49" charset="0"/>
              </a:rPr>
              <a:t>)(prio &gt;&gt; 3); </a:t>
            </a:r>
          </a:p>
          <a:p>
            <a:r>
              <a:rPr lang="pl-PL" sz="1600" dirty="0">
                <a:solidFill>
                  <a:srgbClr val="000000"/>
                </a:solidFill>
                <a:latin typeface="Courier New" panose="02070309020205020404" pitchFamily="49" charset="0"/>
              </a:rPr>
              <a:t>ptcb-&gt;</a:t>
            </a:r>
            <a:r>
              <a:rPr lang="pl-PL" sz="1600" dirty="0">
                <a:solidFill>
                  <a:srgbClr val="0000C0"/>
                </a:solidFill>
                <a:latin typeface="Courier New" panose="02070309020205020404" pitchFamily="49" charset="0"/>
              </a:rPr>
              <a:t>OSTCBBitY</a:t>
            </a:r>
            <a:r>
              <a:rPr lang="pl-PL" sz="1600" dirty="0">
                <a:solidFill>
                  <a:srgbClr val="000000"/>
                </a:solidFill>
                <a:latin typeface="Courier New" panose="02070309020205020404" pitchFamily="49" charset="0"/>
              </a:rPr>
              <a:t>      = (</a:t>
            </a:r>
            <a:r>
              <a:rPr lang="pl-PL" sz="1600" dirty="0">
                <a:solidFill>
                  <a:srgbClr val="005032"/>
                </a:solidFill>
                <a:latin typeface="Courier New" panose="02070309020205020404" pitchFamily="49" charset="0"/>
              </a:rPr>
              <a:t>INT8U</a:t>
            </a:r>
            <a:r>
              <a:rPr lang="pl-PL" sz="1600" dirty="0">
                <a:solidFill>
                  <a:srgbClr val="000000"/>
                </a:solidFill>
                <a:latin typeface="Courier New" panose="02070309020205020404" pitchFamily="49" charset="0"/>
              </a:rPr>
              <a:t>)(1 &lt;&lt; ptcb-&gt;</a:t>
            </a:r>
            <a:r>
              <a:rPr lang="pl-PL" sz="1600" dirty="0">
                <a:solidFill>
                  <a:srgbClr val="0000C0"/>
                </a:solidFill>
                <a:latin typeface="Courier New" panose="02070309020205020404" pitchFamily="49" charset="0"/>
              </a:rPr>
              <a:t>OSTCBY</a:t>
            </a:r>
            <a:r>
              <a:rPr lang="pl-PL" sz="1600" dirty="0">
                <a:solidFill>
                  <a:srgbClr val="000000"/>
                </a:solidFill>
                <a:latin typeface="Courier New" panose="02070309020205020404" pitchFamily="49" charset="0"/>
              </a:rPr>
              <a:t>);</a:t>
            </a:r>
            <a:endParaRPr lang="en-US" sz="1600" dirty="0">
              <a:solidFill>
                <a:srgbClr val="000000"/>
              </a:solidFill>
              <a:latin typeface="Courier New" panose="02070309020205020404" pitchFamily="49" charset="0"/>
            </a:endParaRPr>
          </a:p>
          <a:p>
            <a:endParaRPr lang="en-US" sz="1600" dirty="0">
              <a:solidFill>
                <a:srgbClr val="000000"/>
              </a:solidFill>
              <a:highlight>
                <a:srgbClr val="E8F2FE"/>
              </a:highlight>
              <a:latin typeface="Courier New" panose="02070309020205020404" pitchFamily="49" charset="0"/>
            </a:endParaRPr>
          </a:p>
          <a:p>
            <a:r>
              <a:rPr lang="en-US" b="1" dirty="0">
                <a:solidFill>
                  <a:prstClr val="black"/>
                </a:solidFill>
              </a:rPr>
              <a:t>Use OSRdyGrp, OSRdyTbl, and OSUnMapTbl to get highest priority Ready task:</a:t>
            </a:r>
            <a:endParaRPr lang="en-US" b="1" dirty="0">
              <a:solidFill>
                <a:srgbClr val="000000"/>
              </a:solidFill>
              <a:highlight>
                <a:srgbClr val="E8F2FE"/>
              </a:highlight>
              <a:latin typeface="Courier New" panose="02070309020205020404" pitchFamily="49" charset="0"/>
            </a:endParaRPr>
          </a:p>
          <a:p>
            <a:endParaRPr lang="en-US" sz="1600" dirty="0">
              <a:solidFill>
                <a:srgbClr val="000000"/>
              </a:solidFill>
              <a:highlight>
                <a:srgbClr val="E8F2FE"/>
              </a:highlight>
              <a:latin typeface="Courier New" panose="02070309020205020404" pitchFamily="49" charset="0"/>
            </a:endParaRPr>
          </a:p>
          <a:p>
            <a:r>
              <a:rPr lang="en-US" sz="1600" dirty="0">
                <a:solidFill>
                  <a:srgbClr val="005032"/>
                </a:solidFill>
                <a:latin typeface="Courier New" panose="02070309020205020404" pitchFamily="49" charset="0"/>
              </a:rPr>
              <a:t>INT8U </a:t>
            </a:r>
            <a:r>
              <a:rPr lang="en-US" sz="1600" dirty="0">
                <a:solidFill>
                  <a:srgbClr val="000000"/>
                </a:solidFill>
                <a:latin typeface="Courier New" panose="02070309020205020404" pitchFamily="49" charset="0"/>
              </a:rPr>
              <a:t>y         = </a:t>
            </a:r>
            <a:r>
              <a:rPr lang="en-US" sz="1600" b="1" dirty="0">
                <a:solidFill>
                  <a:srgbClr val="000000"/>
                </a:solidFill>
                <a:latin typeface="Courier New" panose="02070309020205020404" pitchFamily="49" charset="0"/>
              </a:rPr>
              <a:t>OSUnMapTbl</a:t>
            </a:r>
            <a:r>
              <a:rPr lang="en-US" sz="1600" dirty="0">
                <a:solidFill>
                  <a:srgbClr val="000000"/>
                </a:solidFill>
                <a:latin typeface="Courier New" panose="02070309020205020404" pitchFamily="49" charset="0"/>
              </a:rPr>
              <a:t>[OSRdyGrp]; </a:t>
            </a:r>
          </a:p>
          <a:p>
            <a:r>
              <a:rPr lang="en-US" sz="1600" dirty="0">
                <a:solidFill>
                  <a:srgbClr val="000000"/>
                </a:solidFill>
                <a:latin typeface="Courier New" panose="02070309020205020404" pitchFamily="49" charset="0"/>
              </a:rPr>
              <a:t>OSPrioHighRdy = (</a:t>
            </a:r>
            <a:r>
              <a:rPr lang="en-US" sz="1600" dirty="0">
                <a:solidFill>
                  <a:srgbClr val="005032"/>
                </a:solidFill>
                <a:latin typeface="Courier New" panose="02070309020205020404" pitchFamily="49" charset="0"/>
              </a:rPr>
              <a:t>INT8U</a:t>
            </a:r>
            <a:r>
              <a:rPr lang="en-US" sz="1600" dirty="0">
                <a:solidFill>
                  <a:srgbClr val="000000"/>
                </a:solidFill>
                <a:latin typeface="Courier New" panose="02070309020205020404" pitchFamily="49" charset="0"/>
              </a:rPr>
              <a:t>)((y &lt;&lt; 3) + OSUnMapTbl[OSRdyTbl[y]]);</a:t>
            </a:r>
            <a:endParaRPr lang="en-US" sz="1600" dirty="0">
              <a:solidFill>
                <a:prstClr val="black"/>
              </a:solidFill>
            </a:endParaRPr>
          </a:p>
          <a:p>
            <a:endParaRPr lang="en-US" dirty="0">
              <a:solidFill>
                <a:prstClr val="black"/>
              </a:solidFill>
            </a:endParaRPr>
          </a:p>
        </p:txBody>
      </p:sp>
    </p:spTree>
    <p:extLst>
      <p:ext uri="{BB962C8B-B14F-4D97-AF65-F5344CB8AC3E}">
        <p14:creationId xmlns:p14="http://schemas.microsoft.com/office/powerpoint/2010/main" val="394115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Ready List</a:t>
            </a:r>
          </a:p>
        </p:txBody>
      </p:sp>
      <p:sp>
        <p:nvSpPr>
          <p:cNvPr id="3" name="Slide Number Placeholder 2"/>
          <p:cNvSpPr>
            <a:spLocks noGrp="1"/>
          </p:cNvSpPr>
          <p:nvPr>
            <p:ph type="sldNum" sz="quarter" idx="12"/>
          </p:nvPr>
        </p:nvSpPr>
        <p:spPr/>
        <p:txBody>
          <a:bodyPr/>
          <a:lstStyle/>
          <a:p>
            <a:fld id="{F9E463A4-CC55-4EB3-8549-8876C08BF813}" type="slidenum">
              <a:rPr lang="en-US" smtClean="0"/>
              <a:t>14</a:t>
            </a:fld>
            <a:endParaRPr lang="en-US" dirty="0"/>
          </a:p>
        </p:txBody>
      </p:sp>
      <p:sp>
        <p:nvSpPr>
          <p:cNvPr id="6" name="TextBox 5"/>
          <p:cNvSpPr txBox="1"/>
          <p:nvPr/>
        </p:nvSpPr>
        <p:spPr>
          <a:xfrm>
            <a:off x="838200" y="1424552"/>
            <a:ext cx="10010626" cy="5139869"/>
          </a:xfrm>
          <a:prstGeom prst="rect">
            <a:avLst/>
          </a:prstGeom>
          <a:noFill/>
        </p:spPr>
        <p:txBody>
          <a:bodyPr wrap="none" rtlCol="0">
            <a:spAutoFit/>
          </a:bodyPr>
          <a:lstStyle/>
          <a:p>
            <a:r>
              <a:rPr lang="en-US" sz="2000" b="1" dirty="0"/>
              <a:t>OSUnMapTable enables lookup of highest priority Ready task given OSRdyGrp and OSRdyTbl</a:t>
            </a:r>
            <a:endParaRPr lang="en-US" sz="2000" b="1" dirty="0">
              <a:solidFill>
                <a:srgbClr val="7F0055"/>
              </a:solidFill>
              <a:latin typeface="Courier New" panose="02070309020205020404" pitchFamily="49" charset="0"/>
            </a:endParaRPr>
          </a:p>
          <a:p>
            <a:endParaRPr lang="en-US" sz="1400" b="1" dirty="0">
              <a:solidFill>
                <a:srgbClr val="7F0055"/>
              </a:solidFill>
              <a:latin typeface="Courier New" panose="02070309020205020404" pitchFamily="49" charset="0"/>
            </a:endParaRPr>
          </a:p>
          <a:p>
            <a:pPr lvl="0"/>
            <a:r>
              <a:rPr lang="en-US" sz="1400" dirty="0">
                <a:solidFill>
                  <a:srgbClr val="005032"/>
                </a:solidFill>
                <a:latin typeface="Courier New" panose="02070309020205020404" pitchFamily="49" charset="0"/>
              </a:rPr>
              <a:t>INT8U </a:t>
            </a:r>
            <a:r>
              <a:rPr lang="en-US" sz="1400" dirty="0">
                <a:solidFill>
                  <a:srgbClr val="000000"/>
                </a:solidFill>
                <a:latin typeface="Courier New" panose="02070309020205020404" pitchFamily="49" charset="0"/>
              </a:rPr>
              <a:t>y         = </a:t>
            </a:r>
            <a:r>
              <a:rPr lang="en-US" sz="1400" b="1" dirty="0">
                <a:solidFill>
                  <a:srgbClr val="000000"/>
                </a:solidFill>
                <a:latin typeface="Courier New" panose="02070309020205020404" pitchFamily="49" charset="0"/>
              </a:rPr>
              <a:t>OSUnMapTbl</a:t>
            </a:r>
            <a:r>
              <a:rPr lang="en-US" sz="1400" dirty="0">
                <a:solidFill>
                  <a:srgbClr val="000000"/>
                </a:solidFill>
                <a:latin typeface="Courier New" panose="02070309020205020404" pitchFamily="49" charset="0"/>
              </a:rPr>
              <a:t>[OSRdyGrp]; </a:t>
            </a:r>
          </a:p>
          <a:p>
            <a:pPr lvl="0"/>
            <a:r>
              <a:rPr lang="en-US" sz="1400" dirty="0">
                <a:solidFill>
                  <a:srgbClr val="000000"/>
                </a:solidFill>
                <a:latin typeface="Courier New" panose="02070309020205020404" pitchFamily="49" charset="0"/>
              </a:rPr>
              <a:t>OSPrioHighRdy =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)((y &lt;&lt; 3) + OSUnMapTbl[OSRdyTbl[y]]);</a:t>
            </a:r>
            <a:endParaRPr lang="en-US" sz="1400" dirty="0">
              <a:solidFill>
                <a:prstClr val="black"/>
              </a:solidFill>
            </a:endParaRPr>
          </a:p>
          <a:p>
            <a:r>
              <a:rPr lang="en-US" sz="1400" b="1" dirty="0"/>
              <a:t>where:</a:t>
            </a:r>
            <a:endParaRPr lang="en-US" sz="1400" dirty="0">
              <a:solidFill>
                <a:srgbClr val="3F7F5F"/>
              </a:solidFill>
              <a:latin typeface="Courier New" panose="02070309020205020404" pitchFamily="49" charset="0"/>
            </a:endParaRPr>
          </a:p>
          <a:p>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const</a:t>
            </a:r>
            <a:r>
              <a:rPr lang="en-US" sz="1400" b="1" dirty="0">
                <a:solidFill>
                  <a:srgbClr val="000000"/>
                </a:solidFill>
                <a:latin typeface="Courier New" panose="02070309020205020404" pitchFamily="49" charset="0"/>
              </a:rPr>
              <a:t>  OSUnMapTbl[256] = {</a:t>
            </a:r>
          </a:p>
          <a:p>
            <a:r>
              <a:rPr lang="en-US" sz="1400" dirty="0">
                <a:solidFill>
                  <a:srgbClr val="000000"/>
                </a:solidFill>
                <a:latin typeface="Courier New" panose="02070309020205020404" pitchFamily="49" charset="0"/>
              </a:rPr>
              <a:t>    0, 0, 1, 0, 2, 0, 1, 0, 3, 0, 1, 0, 2, 0, 1, 0,       </a:t>
            </a:r>
            <a:r>
              <a:rPr lang="en-US" sz="1400" dirty="0">
                <a:solidFill>
                  <a:srgbClr val="3F7F5F"/>
                </a:solidFill>
                <a:latin typeface="Courier New" panose="02070309020205020404" pitchFamily="49" charset="0"/>
              </a:rPr>
              <a:t>/* 0x00 to 0x0F          */</a:t>
            </a:r>
          </a:p>
          <a:p>
            <a:r>
              <a:rPr lang="en-US" sz="1400" dirty="0">
                <a:solidFill>
                  <a:srgbClr val="000000"/>
                </a:solidFill>
                <a:latin typeface="Courier New" panose="02070309020205020404" pitchFamily="49" charset="0"/>
              </a:rPr>
              <a:t>    4, 0, 1, 0, 2, 0, 1, 0, 3, 0, 1, 0, 2, 0, 1, 0,       </a:t>
            </a:r>
            <a:r>
              <a:rPr lang="en-US" sz="1400" dirty="0">
                <a:solidFill>
                  <a:srgbClr val="3F7F5F"/>
                </a:solidFill>
                <a:latin typeface="Courier New" panose="02070309020205020404" pitchFamily="49" charset="0"/>
              </a:rPr>
              <a:t>/* 0x10 to 0x1F          */</a:t>
            </a:r>
          </a:p>
          <a:p>
            <a:r>
              <a:rPr lang="en-US" sz="1400" dirty="0">
                <a:solidFill>
                  <a:srgbClr val="000000"/>
                </a:solidFill>
                <a:latin typeface="Courier New" panose="02070309020205020404" pitchFamily="49" charset="0"/>
              </a:rPr>
              <a:t>    5, 0, 1, 0, 2, 0, 1, 0, 3, 0, 1, 0, 2, 0, 1, 0,       </a:t>
            </a:r>
            <a:r>
              <a:rPr lang="en-US" sz="1400" dirty="0">
                <a:solidFill>
                  <a:srgbClr val="3F7F5F"/>
                </a:solidFill>
                <a:latin typeface="Courier New" panose="02070309020205020404" pitchFamily="49" charset="0"/>
              </a:rPr>
              <a:t>/* 0x20 to 0x2F          */</a:t>
            </a:r>
          </a:p>
          <a:p>
            <a:r>
              <a:rPr lang="en-US" sz="1400" dirty="0">
                <a:solidFill>
                  <a:srgbClr val="000000"/>
                </a:solidFill>
                <a:latin typeface="Courier New" panose="02070309020205020404" pitchFamily="49" charset="0"/>
              </a:rPr>
              <a:t>    4, 0, 1, 0, 2, 0, 1, 0, 3, 0, 1, 0, 2, 0, 1, 0,       </a:t>
            </a:r>
            <a:r>
              <a:rPr lang="en-US" sz="1400" dirty="0">
                <a:solidFill>
                  <a:srgbClr val="3F7F5F"/>
                </a:solidFill>
                <a:latin typeface="Courier New" panose="02070309020205020404" pitchFamily="49" charset="0"/>
              </a:rPr>
              <a:t>/* 0x30 to 0x3F          */</a:t>
            </a:r>
          </a:p>
          <a:p>
            <a:r>
              <a:rPr lang="en-US" sz="1400" dirty="0">
                <a:solidFill>
                  <a:srgbClr val="000000"/>
                </a:solidFill>
                <a:latin typeface="Courier New" panose="02070309020205020404" pitchFamily="49" charset="0"/>
              </a:rPr>
              <a:t>    6, 0, 1, 0, 2, 0, 1, 0, 3, 0, 1, 0, 2, 0, 1, 0,       </a:t>
            </a:r>
            <a:r>
              <a:rPr lang="en-US" sz="1400" dirty="0">
                <a:solidFill>
                  <a:srgbClr val="3F7F5F"/>
                </a:solidFill>
                <a:latin typeface="Courier New" panose="02070309020205020404" pitchFamily="49" charset="0"/>
              </a:rPr>
              <a:t>/* 0x40 to 0x4F          */</a:t>
            </a:r>
          </a:p>
          <a:p>
            <a:r>
              <a:rPr lang="en-US" sz="1400" dirty="0">
                <a:solidFill>
                  <a:srgbClr val="000000"/>
                </a:solidFill>
                <a:latin typeface="Courier New" panose="02070309020205020404" pitchFamily="49" charset="0"/>
              </a:rPr>
              <a:t>    4, 0, 1, 0, 2, 0, 1, 0, 3, 0, 1, 0, 2, 0, 1, 0,       </a:t>
            </a:r>
            <a:r>
              <a:rPr lang="en-US" sz="1400" dirty="0">
                <a:solidFill>
                  <a:srgbClr val="3F7F5F"/>
                </a:solidFill>
                <a:latin typeface="Courier New" panose="02070309020205020404" pitchFamily="49" charset="0"/>
              </a:rPr>
              <a:t>/* 0x50 to 0x5F          */</a:t>
            </a:r>
          </a:p>
          <a:p>
            <a:r>
              <a:rPr lang="en-US" sz="1400" dirty="0">
                <a:solidFill>
                  <a:srgbClr val="000000"/>
                </a:solidFill>
                <a:latin typeface="Courier New" panose="02070309020205020404" pitchFamily="49" charset="0"/>
              </a:rPr>
              <a:t>    5, 0, 1, 0, 2, 0, 1, 0, 3, 0, 1, 0, 2, 0, 1, 0,       </a:t>
            </a:r>
            <a:r>
              <a:rPr lang="en-US" sz="1400" dirty="0">
                <a:solidFill>
                  <a:srgbClr val="3F7F5F"/>
                </a:solidFill>
                <a:latin typeface="Courier New" panose="02070309020205020404" pitchFamily="49" charset="0"/>
              </a:rPr>
              <a:t>/* 0x60 to 0x6F          */</a:t>
            </a:r>
          </a:p>
          <a:p>
            <a:r>
              <a:rPr lang="en-US" sz="1400" dirty="0">
                <a:solidFill>
                  <a:srgbClr val="000000"/>
                </a:solidFill>
                <a:latin typeface="Courier New" panose="02070309020205020404" pitchFamily="49" charset="0"/>
              </a:rPr>
              <a:t>    4, 0, 1, 0, 2, 0, 1, 0, 3, 0, 1, 0, 2, 0, 1, 0,       </a:t>
            </a:r>
            <a:r>
              <a:rPr lang="en-US" sz="1400" dirty="0">
                <a:solidFill>
                  <a:srgbClr val="3F7F5F"/>
                </a:solidFill>
                <a:latin typeface="Courier New" panose="02070309020205020404" pitchFamily="49" charset="0"/>
              </a:rPr>
              <a:t>/* 0x70 to 0x7F          */</a:t>
            </a:r>
          </a:p>
          <a:p>
            <a:r>
              <a:rPr lang="en-US" sz="1400" dirty="0">
                <a:solidFill>
                  <a:srgbClr val="000000"/>
                </a:solidFill>
                <a:latin typeface="Courier New" panose="02070309020205020404" pitchFamily="49" charset="0"/>
              </a:rPr>
              <a:t>    7, 0, 1, 0, 2, 0, 1, 0, 3, 0, 1, 0, 2, 0, 1, 0,       </a:t>
            </a:r>
            <a:r>
              <a:rPr lang="en-US" sz="1400" dirty="0">
                <a:solidFill>
                  <a:srgbClr val="3F7F5F"/>
                </a:solidFill>
                <a:latin typeface="Courier New" panose="02070309020205020404" pitchFamily="49" charset="0"/>
              </a:rPr>
              <a:t>/* 0x80 to 0x8F          */</a:t>
            </a:r>
          </a:p>
          <a:p>
            <a:r>
              <a:rPr lang="en-US" sz="1400" dirty="0">
                <a:solidFill>
                  <a:srgbClr val="000000"/>
                </a:solidFill>
                <a:latin typeface="Courier New" panose="02070309020205020404" pitchFamily="49" charset="0"/>
              </a:rPr>
              <a:t>    4, 0, 1, 0, 2, 0, 1, 0, 3, 0, 1, 0, 2, 0, 1, 0,       </a:t>
            </a:r>
            <a:r>
              <a:rPr lang="en-US" sz="1400" dirty="0">
                <a:solidFill>
                  <a:srgbClr val="3F7F5F"/>
                </a:solidFill>
                <a:latin typeface="Courier New" panose="02070309020205020404" pitchFamily="49" charset="0"/>
              </a:rPr>
              <a:t>/* 0x90 to 0x9F          */</a:t>
            </a:r>
          </a:p>
          <a:p>
            <a:r>
              <a:rPr lang="en-US" sz="1400" dirty="0">
                <a:solidFill>
                  <a:srgbClr val="000000"/>
                </a:solidFill>
                <a:latin typeface="Courier New" panose="02070309020205020404" pitchFamily="49" charset="0"/>
              </a:rPr>
              <a:t>    5, 0, 1, 0, 2, 0, 1, 0, 3, 0, 1, 0, 2, 0, 1, 0,       </a:t>
            </a:r>
            <a:r>
              <a:rPr lang="en-US" sz="1400" dirty="0">
                <a:solidFill>
                  <a:srgbClr val="3F7F5F"/>
                </a:solidFill>
                <a:latin typeface="Courier New" panose="02070309020205020404" pitchFamily="49" charset="0"/>
              </a:rPr>
              <a:t>/* 0xA0 to 0xAF          */</a:t>
            </a:r>
          </a:p>
          <a:p>
            <a:r>
              <a:rPr lang="en-US" sz="1400" dirty="0">
                <a:solidFill>
                  <a:srgbClr val="000000"/>
                </a:solidFill>
                <a:latin typeface="Courier New" panose="02070309020205020404" pitchFamily="49" charset="0"/>
              </a:rPr>
              <a:t>    4, 0, 1, 0, 2, 0, 1, 0, 3, 0, 1, 0, 2, 0, 1, 0,       </a:t>
            </a:r>
            <a:r>
              <a:rPr lang="en-US" sz="1400" dirty="0">
                <a:solidFill>
                  <a:srgbClr val="3F7F5F"/>
                </a:solidFill>
                <a:latin typeface="Courier New" panose="02070309020205020404" pitchFamily="49" charset="0"/>
              </a:rPr>
              <a:t>/* 0xB0 to 0xBF          */</a:t>
            </a:r>
          </a:p>
          <a:p>
            <a:r>
              <a:rPr lang="en-US" sz="1400" dirty="0">
                <a:solidFill>
                  <a:srgbClr val="000000"/>
                </a:solidFill>
                <a:latin typeface="Courier New" panose="02070309020205020404" pitchFamily="49" charset="0"/>
              </a:rPr>
              <a:t>    6, 0, 1, 0, 2, 0, 1, 0, 3, 0, 1, 0, 2, 0, 1, 0,       </a:t>
            </a:r>
            <a:r>
              <a:rPr lang="en-US" sz="1400" dirty="0">
                <a:solidFill>
                  <a:srgbClr val="3F7F5F"/>
                </a:solidFill>
                <a:latin typeface="Courier New" panose="02070309020205020404" pitchFamily="49" charset="0"/>
              </a:rPr>
              <a:t>/* 0xC0 to 0xCF          */</a:t>
            </a:r>
          </a:p>
          <a:p>
            <a:r>
              <a:rPr lang="en-US" sz="1400" dirty="0">
                <a:solidFill>
                  <a:srgbClr val="000000"/>
                </a:solidFill>
                <a:latin typeface="Courier New" panose="02070309020205020404" pitchFamily="49" charset="0"/>
              </a:rPr>
              <a:t>    4, 0, 1, 0, 2, 0, 1, 0, 3, 0, 1, 0, 2, 0, 1, 0,       </a:t>
            </a:r>
            <a:r>
              <a:rPr lang="en-US" sz="1400" dirty="0">
                <a:solidFill>
                  <a:srgbClr val="3F7F5F"/>
                </a:solidFill>
                <a:latin typeface="Courier New" panose="02070309020205020404" pitchFamily="49" charset="0"/>
              </a:rPr>
              <a:t>/* 0xD0 to 0xDF          */</a:t>
            </a:r>
          </a:p>
          <a:p>
            <a:r>
              <a:rPr lang="en-US" sz="1400" dirty="0">
                <a:solidFill>
                  <a:srgbClr val="000000"/>
                </a:solidFill>
                <a:latin typeface="Courier New" panose="02070309020205020404" pitchFamily="49" charset="0"/>
              </a:rPr>
              <a:t>    5, 0, 1, 0, 2, 0, 1, 0, 3, 0, 1, 0, 2, 0, 1, 0,       </a:t>
            </a:r>
            <a:r>
              <a:rPr lang="en-US" sz="1400" dirty="0">
                <a:solidFill>
                  <a:srgbClr val="3F7F5F"/>
                </a:solidFill>
                <a:latin typeface="Courier New" panose="02070309020205020404" pitchFamily="49" charset="0"/>
              </a:rPr>
              <a:t>/* 0xE0 to 0xEF          */</a:t>
            </a:r>
          </a:p>
          <a:p>
            <a:r>
              <a:rPr lang="en-US" sz="1400" dirty="0">
                <a:solidFill>
                  <a:srgbClr val="000000"/>
                </a:solidFill>
                <a:latin typeface="Courier New" panose="02070309020205020404" pitchFamily="49" charset="0"/>
              </a:rPr>
              <a:t>    4, 0, 1, 0, 2, 0, 1, 0, 3, 0, 1, 0, 2, 0, 1, 0        </a:t>
            </a:r>
            <a:r>
              <a:rPr lang="en-US" sz="1400" dirty="0">
                <a:solidFill>
                  <a:srgbClr val="3F7F5F"/>
                </a:solidFill>
                <a:latin typeface="Courier New" panose="02070309020205020404" pitchFamily="49" charset="0"/>
              </a:rPr>
              <a:t>/* 0xF0 to 0xFF          */</a:t>
            </a:r>
          </a:p>
          <a:p>
            <a:r>
              <a:rPr lang="en-US" sz="1400" dirty="0">
                <a:solidFill>
                  <a:srgbClr val="000000"/>
                </a:solidFill>
                <a:latin typeface="Courier New" panose="02070309020205020404" pitchFamily="49" charset="0"/>
              </a:rPr>
              <a:t>};</a:t>
            </a:r>
            <a:endParaRPr lang="en-US" sz="1400"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3981420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Scheduling</a:t>
            </a:r>
          </a:p>
        </p:txBody>
      </p:sp>
      <p:sp>
        <p:nvSpPr>
          <p:cNvPr id="3" name="Content Placeholder 2"/>
          <p:cNvSpPr>
            <a:spLocks noGrp="1"/>
          </p:cNvSpPr>
          <p:nvPr>
            <p:ph idx="1"/>
          </p:nvPr>
        </p:nvSpPr>
        <p:spPr/>
        <p:txBody>
          <a:bodyPr/>
          <a:lstStyle/>
          <a:p>
            <a:r>
              <a:rPr lang="en-US" dirty="0"/>
              <a:t>OS_Sched() performs task-level scheduling</a:t>
            </a:r>
          </a:p>
          <a:p>
            <a:pPr lvl="1"/>
            <a:r>
              <a:rPr lang="en-US" dirty="0"/>
              <a:t>Determines the highest priority ready task</a:t>
            </a:r>
          </a:p>
          <a:p>
            <a:pPr lvl="1"/>
            <a:r>
              <a:rPr lang="en-US" dirty="0"/>
              <a:t>Transfers control of the CPU to that task</a:t>
            </a:r>
          </a:p>
          <a:p>
            <a:pPr lvl="1"/>
            <a:r>
              <a:rPr lang="en-US" dirty="0"/>
              <a:t>Note: uCOS doesn’t explicitly change state from Ready </a:t>
            </a:r>
            <a:r>
              <a:rPr lang="en-US" dirty="0">
                <a:sym typeface="Wingdings" panose="05000000000000000000" pitchFamily="2" charset="2"/>
              </a:rPr>
              <a:t> Running i.e. the running task remains in the Ready List.</a:t>
            </a:r>
            <a:endParaRPr lang="en-US" dirty="0"/>
          </a:p>
          <a:p>
            <a:r>
              <a:rPr lang="en-US" dirty="0"/>
              <a:t>OSIntExit() performs ISR-level scheduling</a:t>
            </a:r>
          </a:p>
          <a:p>
            <a:pPr lvl="1"/>
            <a:r>
              <a:rPr lang="en-US" dirty="0"/>
              <a:t>Only reschedules to the highest priority ready task if interrupt nesting level is 0 otherwise simply returns from procedure call to nested ISR code which will return from ISR to previous nested ISR</a:t>
            </a:r>
          </a:p>
        </p:txBody>
      </p:sp>
      <p:sp>
        <p:nvSpPr>
          <p:cNvPr id="4" name="Slide Number Placeholder 3"/>
          <p:cNvSpPr>
            <a:spLocks noGrp="1"/>
          </p:cNvSpPr>
          <p:nvPr>
            <p:ph type="sldNum" sz="quarter" idx="12"/>
          </p:nvPr>
        </p:nvSpPr>
        <p:spPr/>
        <p:txBody>
          <a:bodyPr/>
          <a:lstStyle/>
          <a:p>
            <a:fld id="{F9E463A4-CC55-4EB3-8549-8876C08BF813}" type="slidenum">
              <a:rPr lang="en-US" smtClean="0"/>
              <a:t>15</a:t>
            </a:fld>
            <a:endParaRPr lang="en-US" dirty="0"/>
          </a:p>
        </p:txBody>
      </p:sp>
    </p:spTree>
    <p:extLst>
      <p:ext uri="{BB962C8B-B14F-4D97-AF65-F5344CB8AC3E}">
        <p14:creationId xmlns:p14="http://schemas.microsoft.com/office/powerpoint/2010/main" val="42847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OSSched()</a:t>
            </a:r>
          </a:p>
        </p:txBody>
      </p:sp>
      <p:sp>
        <p:nvSpPr>
          <p:cNvPr id="3" name="Slide Number Placeholder 2"/>
          <p:cNvSpPr>
            <a:spLocks noGrp="1"/>
          </p:cNvSpPr>
          <p:nvPr>
            <p:ph type="sldNum" sz="quarter" idx="12"/>
          </p:nvPr>
        </p:nvSpPr>
        <p:spPr/>
        <p:txBody>
          <a:bodyPr/>
          <a:lstStyle/>
          <a:p>
            <a:fld id="{F9E463A4-CC55-4EB3-8549-8876C08BF813}" type="slidenum">
              <a:rPr lang="en-US" smtClean="0"/>
              <a:t>16</a:t>
            </a:fld>
            <a:endParaRPr lang="en-US" dirty="0"/>
          </a:p>
        </p:txBody>
      </p:sp>
      <p:sp>
        <p:nvSpPr>
          <p:cNvPr id="4" name="TextBox 3"/>
          <p:cNvSpPr txBox="1"/>
          <p:nvPr/>
        </p:nvSpPr>
        <p:spPr>
          <a:xfrm>
            <a:off x="838200" y="1449977"/>
            <a:ext cx="11787201" cy="5447645"/>
          </a:xfrm>
          <a:prstGeom prst="rect">
            <a:avLst/>
          </a:prstGeom>
          <a:noFill/>
        </p:spPr>
        <p:txBody>
          <a:bodyPr wrap="none" rtlCol="0">
            <a:spAutoFit/>
          </a:bodyPr>
          <a:lstStyle/>
          <a:p>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  OS_Sched (</a:t>
            </a:r>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a:t>
            </a:r>
          </a:p>
          <a:p>
            <a:r>
              <a:rPr lang="en-US" sz="1200" b="1" dirty="0">
                <a:solidFill>
                  <a:srgbClr val="7F0055"/>
                </a:solidFill>
                <a:latin typeface="Courier New" panose="02070309020205020404" pitchFamily="49" charset="0"/>
              </a:rPr>
              <a:t>#if</a:t>
            </a:r>
            <a:r>
              <a:rPr lang="en-US" sz="1200" b="1" dirty="0">
                <a:solidFill>
                  <a:srgbClr val="000000"/>
                </a:solidFill>
                <a:latin typeface="Courier New" panose="02070309020205020404" pitchFamily="49" charset="0"/>
              </a:rPr>
              <a:t> OS_CRITICAL_METHOD == 3                            </a:t>
            </a:r>
            <a:r>
              <a:rPr lang="en-US" sz="1200" b="1" dirty="0">
                <a:solidFill>
                  <a:srgbClr val="3F7F5F"/>
                </a:solidFill>
                <a:latin typeface="Courier New" panose="02070309020205020404" pitchFamily="49" charset="0"/>
              </a:rPr>
              <a:t>/* Allocate storage for CPU status register     */</a:t>
            </a: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OS_CPU_SR</a:t>
            </a:r>
            <a:r>
              <a:rPr lang="en-US" sz="1600" dirty="0">
                <a:solidFill>
                  <a:srgbClr val="000000"/>
                </a:solidFill>
                <a:latin typeface="Courier New" panose="02070309020205020404" pitchFamily="49" charset="0"/>
              </a:rPr>
              <a:t>  cpu_sr = 0;</a:t>
            </a:r>
          </a:p>
          <a:p>
            <a:r>
              <a:rPr lang="en-US" sz="1600" b="1" dirty="0">
                <a:solidFill>
                  <a:srgbClr val="7F0055"/>
                </a:solidFill>
                <a:latin typeface="Courier New" panose="02070309020205020404" pitchFamily="49" charset="0"/>
              </a:rPr>
              <a:t>#endif</a:t>
            </a:r>
          </a:p>
          <a:p>
            <a:endParaRPr lang="en-US" sz="1600" dirty="0">
              <a:latin typeface="Courier New" panose="02070309020205020404" pitchFamily="49" charset="0"/>
            </a:endParaRPr>
          </a:p>
          <a:p>
            <a:r>
              <a:rPr lang="en-US" sz="1600" dirty="0">
                <a:solidFill>
                  <a:srgbClr val="000000"/>
                </a:solidFill>
                <a:latin typeface="Courier New" panose="02070309020205020404" pitchFamily="49" charset="0"/>
              </a:rPr>
              <a:t>    OS_ENTER_CRITICAL();</a:t>
            </a: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if</a:t>
            </a:r>
            <a:r>
              <a:rPr lang="en-US" sz="1600" b="1" dirty="0">
                <a:solidFill>
                  <a:srgbClr val="000000"/>
                </a:solidFill>
                <a:latin typeface="Courier New" panose="02070309020205020404" pitchFamily="49" charset="0"/>
              </a:rPr>
              <a:t> (OSIntNesting == 0) {           </a:t>
            </a:r>
            <a:r>
              <a:rPr lang="en-US" sz="1600" dirty="0">
                <a:solidFill>
                  <a:srgbClr val="3F7F5F"/>
                </a:solidFill>
                <a:latin typeface="Courier New" panose="02070309020205020404" pitchFamily="49" charset="0"/>
              </a:rPr>
              <a:t>/* Schedule only if all ISRs done and ...       */</a:t>
            </a: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if</a:t>
            </a:r>
            <a:r>
              <a:rPr lang="en-US" sz="1600" b="1" dirty="0">
                <a:solidFill>
                  <a:srgbClr val="000000"/>
                </a:solidFill>
                <a:latin typeface="Courier New" panose="02070309020205020404" pitchFamily="49" charset="0"/>
              </a:rPr>
              <a:t> (OSLockNesting == 0) {      </a:t>
            </a:r>
            <a:r>
              <a:rPr lang="en-US" sz="1600" dirty="0">
                <a:solidFill>
                  <a:srgbClr val="3F7F5F"/>
                </a:solidFill>
                <a:latin typeface="Courier New" panose="02070309020205020404" pitchFamily="49" charset="0"/>
              </a:rPr>
              <a:t>/* ... scheduler is not locked                  */</a:t>
            </a:r>
          </a:p>
          <a:p>
            <a:r>
              <a:rPr lang="en-US" sz="1600" dirty="0">
                <a:solidFill>
                  <a:srgbClr val="000000"/>
                </a:solidFill>
                <a:latin typeface="Courier New" panose="02070309020205020404" pitchFamily="49" charset="0"/>
              </a:rPr>
              <a:t>            OS_SchedNew(); </a:t>
            </a:r>
            <a:r>
              <a:rPr lang="en-US" sz="1600" dirty="0">
                <a:solidFill>
                  <a:srgbClr val="3F7F5F"/>
                </a:solidFill>
                <a:latin typeface="Courier New" panose="02070309020205020404" pitchFamily="49" charset="0"/>
              </a:rPr>
              <a:t>/* OS_SchedNew() determines highest priority Ready task */</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if</a:t>
            </a:r>
            <a:r>
              <a:rPr lang="en-US" sz="1600" b="1" dirty="0">
                <a:solidFill>
                  <a:srgbClr val="000000"/>
                </a:solidFill>
                <a:latin typeface="Courier New" panose="02070309020205020404" pitchFamily="49" charset="0"/>
              </a:rPr>
              <a:t> (OSPrioHighRdy != OSPrioCur) { </a:t>
            </a:r>
            <a:r>
              <a:rPr lang="en-US" sz="1600" dirty="0">
                <a:solidFill>
                  <a:srgbClr val="3F7F5F"/>
                </a:solidFill>
                <a:latin typeface="Courier New" panose="02070309020205020404" pitchFamily="49" charset="0"/>
              </a:rPr>
              <a:t>/* No Ctx Sw if current task is highest rdy*/</a:t>
            </a:r>
          </a:p>
          <a:p>
            <a:r>
              <a:rPr lang="en-US" sz="1600" dirty="0">
                <a:solidFill>
                  <a:srgbClr val="000000"/>
                </a:solidFill>
                <a:latin typeface="Courier New" panose="02070309020205020404" pitchFamily="49" charset="0"/>
              </a:rPr>
              <a:t>                OSTCBHighRdy = OSTCBPrioTbl[OSPrioHighRdy];</a:t>
            </a:r>
          </a:p>
          <a:p>
            <a:r>
              <a:rPr lang="en-US" sz="1600" b="1" dirty="0">
                <a:solidFill>
                  <a:srgbClr val="7F0055"/>
                </a:solidFill>
                <a:latin typeface="Courier New" panose="02070309020205020404" pitchFamily="49" charset="0"/>
              </a:rPr>
              <a:t>#if</a:t>
            </a:r>
            <a:r>
              <a:rPr lang="en-US" sz="1600" b="1" dirty="0">
                <a:solidFill>
                  <a:srgbClr val="000000"/>
                </a:solidFill>
                <a:latin typeface="Courier New" panose="02070309020205020404" pitchFamily="49" charset="0"/>
              </a:rPr>
              <a:t> OS_TASK_PROFILE_EN &gt; 0</a:t>
            </a:r>
          </a:p>
          <a:p>
            <a:r>
              <a:rPr lang="en-US" sz="1600" dirty="0">
                <a:solidFill>
                  <a:srgbClr val="000000"/>
                </a:solidFill>
                <a:latin typeface="Courier New" panose="02070309020205020404" pitchFamily="49" charset="0"/>
              </a:rPr>
              <a:t>                OSTCBHighRdy-&gt;</a:t>
            </a:r>
            <a:r>
              <a:rPr lang="en-US" sz="1600" dirty="0">
                <a:solidFill>
                  <a:srgbClr val="0000C0"/>
                </a:solidFill>
                <a:latin typeface="Courier New" panose="02070309020205020404" pitchFamily="49" charset="0"/>
              </a:rPr>
              <a:t>OSTCBCtxSwCtr</a:t>
            </a:r>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Inc. # of context switches to this task*/</a:t>
            </a:r>
          </a:p>
          <a:p>
            <a:r>
              <a:rPr lang="en-US" sz="1600" b="1" dirty="0">
                <a:solidFill>
                  <a:srgbClr val="7F0055"/>
                </a:solidFill>
                <a:latin typeface="Courier New" panose="02070309020205020404" pitchFamily="49" charset="0"/>
              </a:rPr>
              <a:t>#endif</a:t>
            </a:r>
          </a:p>
          <a:p>
            <a:r>
              <a:rPr lang="en-US" sz="1600" dirty="0">
                <a:solidFill>
                  <a:srgbClr val="000000"/>
                </a:solidFill>
                <a:latin typeface="Courier New" panose="02070309020205020404" pitchFamily="49" charset="0"/>
              </a:rPr>
              <a:t>                OSCtxSwCtr++;                  </a:t>
            </a:r>
            <a:r>
              <a:rPr lang="en-US" sz="1600" dirty="0">
                <a:solidFill>
                  <a:srgbClr val="3F7F5F"/>
                </a:solidFill>
                <a:latin typeface="Courier New" panose="02070309020205020404" pitchFamily="49" charset="0"/>
              </a:rPr>
              <a:t>/* Increment context switch counter */</a:t>
            </a:r>
          </a:p>
          <a:p>
            <a:r>
              <a:rPr lang="en-US" sz="1600" dirty="0">
                <a:solidFill>
                  <a:srgbClr val="000000"/>
                </a:solidFill>
                <a:latin typeface="Courier New" panose="02070309020205020404" pitchFamily="49" charset="0"/>
              </a:rPr>
              <a:t>                OS_TASK_SW();   </a:t>
            </a:r>
            <a:r>
              <a:rPr lang="en-US" sz="1600" dirty="0">
                <a:solidFill>
                  <a:srgbClr val="3F7F5F"/>
                </a:solidFill>
                <a:latin typeface="Courier New" panose="02070309020205020404" pitchFamily="49" charset="0"/>
              </a:rPr>
              <a:t>/* Perform a context switch - really a call to OSCtxSw() */</a:t>
            </a:r>
          </a:p>
          <a:p>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OS_EXIT_CRITICAL();</a:t>
            </a:r>
          </a:p>
          <a:p>
            <a:r>
              <a:rPr lang="en-US" sz="16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573906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OSSchedNew() – finds highest pri Ready task</a:t>
            </a:r>
          </a:p>
        </p:txBody>
      </p:sp>
      <p:sp>
        <p:nvSpPr>
          <p:cNvPr id="3" name="Slide Number Placeholder 2"/>
          <p:cNvSpPr>
            <a:spLocks noGrp="1"/>
          </p:cNvSpPr>
          <p:nvPr>
            <p:ph type="sldNum" sz="quarter" idx="12"/>
          </p:nvPr>
        </p:nvSpPr>
        <p:spPr/>
        <p:txBody>
          <a:bodyPr/>
          <a:lstStyle/>
          <a:p>
            <a:fld id="{F9E463A4-CC55-4EB3-8549-8876C08BF813}" type="slidenum">
              <a:rPr lang="en-US" smtClean="0"/>
              <a:t>17</a:t>
            </a:fld>
            <a:endParaRPr lang="en-US" dirty="0"/>
          </a:p>
        </p:txBody>
      </p:sp>
      <p:sp>
        <p:nvSpPr>
          <p:cNvPr id="4" name="TextBox 3"/>
          <p:cNvSpPr txBox="1"/>
          <p:nvPr/>
        </p:nvSpPr>
        <p:spPr>
          <a:xfrm>
            <a:off x="838200" y="1345475"/>
            <a:ext cx="10495181" cy="5478423"/>
          </a:xfrm>
          <a:prstGeom prst="rect">
            <a:avLst/>
          </a:prstGeom>
          <a:noFill/>
        </p:spPr>
        <p:txBody>
          <a:bodyPr wrap="none" rtlCol="0">
            <a:spAutoFit/>
          </a:bodyPr>
          <a:lstStyle/>
          <a:p>
            <a:r>
              <a:rPr lang="en-US" sz="1400" b="1" dirty="0">
                <a:solidFill>
                  <a:srgbClr val="7F0055"/>
                </a:solidFill>
                <a:latin typeface="Courier New" panose="02070309020205020404" pitchFamily="49" charset="0"/>
              </a:rPr>
              <a:t>static</a:t>
            </a:r>
            <a:r>
              <a:rPr lang="en-US" sz="1400" b="1"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OS_SchedNew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OS_LOWEST_PRIO &lt;= 63             </a:t>
            </a:r>
            <a:r>
              <a:rPr lang="en-US" sz="1400" b="1" dirty="0">
                <a:solidFill>
                  <a:srgbClr val="3F7F5F"/>
                </a:solidFill>
                <a:latin typeface="Courier New" panose="02070309020205020404" pitchFamily="49" charset="0"/>
              </a:rPr>
              <a:t>/* See if we support up to 64 tasks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y;</a:t>
            </a:r>
          </a:p>
          <a:p>
            <a:endParaRPr lang="en-US" sz="1400" dirty="0">
              <a:latin typeface="Courier New" panose="02070309020205020404" pitchFamily="49" charset="0"/>
            </a:endParaRPr>
          </a:p>
          <a:p>
            <a:r>
              <a:rPr lang="en-US" sz="1400" dirty="0">
                <a:solidFill>
                  <a:srgbClr val="000000"/>
                </a:solidFill>
                <a:latin typeface="Courier New" panose="02070309020205020404" pitchFamily="49" charset="0"/>
              </a:rPr>
              <a:t>    y             = OSUnMapTbl[OSRdyGrp];</a:t>
            </a:r>
          </a:p>
          <a:p>
            <a:r>
              <a:rPr lang="en-US" sz="1400" dirty="0">
                <a:solidFill>
                  <a:srgbClr val="000000"/>
                </a:solidFill>
                <a:latin typeface="Courier New" panose="02070309020205020404" pitchFamily="49" charset="0"/>
              </a:rPr>
              <a:t>    OSPrioHighRdy =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)((y &lt;&lt; 3) + OSUnMapTbl[OSRdyTbl[y]]);</a:t>
            </a:r>
          </a:p>
          <a:p>
            <a:r>
              <a:rPr lang="en-US" sz="1400" b="1" dirty="0">
                <a:solidFill>
                  <a:srgbClr val="7F0055"/>
                </a:solidFill>
                <a:highlight>
                  <a:srgbClr val="E0E0E0"/>
                </a:highlight>
                <a:latin typeface="Courier New" panose="02070309020205020404" pitchFamily="49" charset="0"/>
              </a:rPr>
              <a:t>#else</a:t>
            </a:r>
            <a:r>
              <a:rPr lang="en-US" sz="1400" b="1" dirty="0">
                <a:solidFill>
                  <a:srgbClr val="000000"/>
                </a:solidFill>
                <a:highlight>
                  <a:srgbClr val="E0E0E0"/>
                </a:highlight>
                <a:latin typeface="Courier New" panose="02070309020205020404" pitchFamily="49" charset="0"/>
              </a:rPr>
              <a:t>                                </a:t>
            </a:r>
            <a:r>
              <a:rPr lang="en-US" sz="1400" b="1" dirty="0">
                <a:solidFill>
                  <a:srgbClr val="3F7F5F"/>
                </a:solidFill>
                <a:highlight>
                  <a:srgbClr val="E0E0E0"/>
                </a:highlight>
                <a:latin typeface="Courier New" panose="02070309020205020404" pitchFamily="49" charset="0"/>
              </a:rPr>
              <a:t>/* We support up to 256 tasks                         */</a:t>
            </a:r>
          </a:p>
          <a:p>
            <a:r>
              <a:rPr lang="en-US" sz="1400" dirty="0">
                <a:solidFill>
                  <a:srgbClr val="000000"/>
                </a:solidFill>
                <a:highlight>
                  <a:srgbClr val="E0E0E0"/>
                </a:highlight>
                <a:latin typeface="Courier New" panose="02070309020205020404" pitchFamily="49" charset="0"/>
              </a:rPr>
              <a:t>    INT8U   y;</a:t>
            </a:r>
          </a:p>
          <a:p>
            <a:r>
              <a:rPr lang="en-US" sz="1400" dirty="0">
                <a:solidFill>
                  <a:srgbClr val="000000"/>
                </a:solidFill>
                <a:highlight>
                  <a:srgbClr val="E0E0E0"/>
                </a:highlight>
                <a:latin typeface="Courier New" panose="02070309020205020404" pitchFamily="49" charset="0"/>
              </a:rPr>
              <a:t>    INT16U *ptbl;</a:t>
            </a:r>
          </a:p>
          <a:p>
            <a:endParaRPr lang="en-US" sz="1400" dirty="0">
              <a:latin typeface="Courier New" panose="02070309020205020404" pitchFamily="49" charset="0"/>
            </a:endParaRPr>
          </a:p>
          <a:p>
            <a:endParaRPr lang="en-US" sz="1400" dirty="0">
              <a:latin typeface="Courier New" panose="02070309020205020404" pitchFamily="49" charset="0"/>
            </a:endParaRPr>
          </a:p>
          <a:p>
            <a:r>
              <a:rPr lang="en-US" sz="1400" dirty="0">
                <a:solidFill>
                  <a:srgbClr val="000000"/>
                </a:solidFill>
                <a:highlight>
                  <a:srgbClr val="E0E0E0"/>
                </a:highlight>
                <a:latin typeface="Courier New" panose="02070309020205020404" pitchFamily="49" charset="0"/>
              </a:rPr>
              <a:t>    </a:t>
            </a:r>
            <a:r>
              <a:rPr lang="en-US" sz="1400" b="1" dirty="0">
                <a:solidFill>
                  <a:srgbClr val="7F0055"/>
                </a:solidFill>
                <a:highlight>
                  <a:srgbClr val="E0E0E0"/>
                </a:highlight>
                <a:latin typeface="Courier New" panose="02070309020205020404" pitchFamily="49" charset="0"/>
              </a:rPr>
              <a:t>if</a:t>
            </a:r>
            <a:r>
              <a:rPr lang="en-US" sz="1400" b="1" dirty="0">
                <a:solidFill>
                  <a:srgbClr val="000000"/>
                </a:solidFill>
                <a:highlight>
                  <a:srgbClr val="E0E0E0"/>
                </a:highlight>
                <a:latin typeface="Courier New" panose="02070309020205020404" pitchFamily="49" charset="0"/>
              </a:rPr>
              <a:t> ((OSRdyGrp &amp; 0xFF) != 0) {</a:t>
            </a:r>
          </a:p>
          <a:p>
            <a:r>
              <a:rPr lang="en-US" sz="1400" dirty="0">
                <a:solidFill>
                  <a:srgbClr val="000000"/>
                </a:solidFill>
                <a:highlight>
                  <a:srgbClr val="E0E0E0"/>
                </a:highlight>
                <a:latin typeface="Courier New" panose="02070309020205020404" pitchFamily="49" charset="0"/>
              </a:rPr>
              <a:t>        y = OSUnMapTbl[OSRdyGrp &amp; 0xFF];</a:t>
            </a:r>
          </a:p>
          <a:p>
            <a:r>
              <a:rPr lang="en-US" sz="1400" dirty="0">
                <a:solidFill>
                  <a:srgbClr val="000000"/>
                </a:solidFill>
                <a:highlight>
                  <a:srgbClr val="E0E0E0"/>
                </a:highlight>
                <a:latin typeface="Courier New" panose="02070309020205020404" pitchFamily="49" charset="0"/>
              </a:rPr>
              <a:t>    } </a:t>
            </a:r>
            <a:r>
              <a:rPr lang="en-US" sz="1400" b="1" dirty="0">
                <a:solidFill>
                  <a:srgbClr val="7F0055"/>
                </a:solidFill>
                <a:highlight>
                  <a:srgbClr val="E0E0E0"/>
                </a:highlight>
                <a:latin typeface="Courier New" panose="02070309020205020404" pitchFamily="49" charset="0"/>
              </a:rPr>
              <a:t>else</a:t>
            </a:r>
            <a:r>
              <a:rPr lang="en-US" sz="1400" b="1" dirty="0">
                <a:solidFill>
                  <a:srgbClr val="000000"/>
                </a:solidFill>
                <a:highlight>
                  <a:srgbClr val="E0E0E0"/>
                </a:highlight>
                <a:latin typeface="Courier New" panose="02070309020205020404" pitchFamily="49" charset="0"/>
              </a:rPr>
              <a:t> {</a:t>
            </a:r>
          </a:p>
          <a:p>
            <a:r>
              <a:rPr lang="en-US" sz="1400" dirty="0">
                <a:solidFill>
                  <a:srgbClr val="000000"/>
                </a:solidFill>
                <a:highlight>
                  <a:srgbClr val="E0E0E0"/>
                </a:highlight>
                <a:latin typeface="Courier New" panose="02070309020205020404" pitchFamily="49" charset="0"/>
              </a:rPr>
              <a:t>        y = OSUnMapTbl[(OSRdyGrp &gt;&gt; 8) &amp; 0xFF] + 8;</a:t>
            </a:r>
          </a:p>
          <a:p>
            <a:r>
              <a:rPr lang="en-US" sz="1400" dirty="0">
                <a:solidFill>
                  <a:srgbClr val="000000"/>
                </a:solidFill>
                <a:highlight>
                  <a:srgbClr val="E0E0E0"/>
                </a:highlight>
                <a:latin typeface="Courier New" panose="02070309020205020404" pitchFamily="49" charset="0"/>
              </a:rPr>
              <a:t>    }</a:t>
            </a:r>
          </a:p>
          <a:p>
            <a:r>
              <a:rPr lang="en-US" sz="1400" dirty="0">
                <a:solidFill>
                  <a:srgbClr val="000000"/>
                </a:solidFill>
                <a:highlight>
                  <a:srgbClr val="E0E0E0"/>
                </a:highlight>
                <a:latin typeface="Courier New" panose="02070309020205020404" pitchFamily="49" charset="0"/>
              </a:rPr>
              <a:t>    ptbl = &amp;OSRdyTbl[y];</a:t>
            </a:r>
          </a:p>
          <a:p>
            <a:r>
              <a:rPr lang="en-US" sz="1400" dirty="0">
                <a:solidFill>
                  <a:srgbClr val="000000"/>
                </a:solidFill>
                <a:highlight>
                  <a:srgbClr val="E0E0E0"/>
                </a:highlight>
                <a:latin typeface="Courier New" panose="02070309020205020404" pitchFamily="49" charset="0"/>
              </a:rPr>
              <a:t>    </a:t>
            </a:r>
            <a:r>
              <a:rPr lang="en-US" sz="1400" b="1" dirty="0">
                <a:solidFill>
                  <a:srgbClr val="7F0055"/>
                </a:solidFill>
                <a:highlight>
                  <a:srgbClr val="E0E0E0"/>
                </a:highlight>
                <a:latin typeface="Courier New" panose="02070309020205020404" pitchFamily="49" charset="0"/>
              </a:rPr>
              <a:t>if</a:t>
            </a:r>
            <a:r>
              <a:rPr lang="en-US" sz="1400" b="1" dirty="0">
                <a:solidFill>
                  <a:srgbClr val="000000"/>
                </a:solidFill>
                <a:highlight>
                  <a:srgbClr val="E0E0E0"/>
                </a:highlight>
                <a:latin typeface="Courier New" panose="02070309020205020404" pitchFamily="49" charset="0"/>
              </a:rPr>
              <a:t> ((*ptbl &amp; 0xFF) != 0) {</a:t>
            </a:r>
          </a:p>
          <a:p>
            <a:r>
              <a:rPr lang="en-US" sz="1400" dirty="0">
                <a:solidFill>
                  <a:srgbClr val="000000"/>
                </a:solidFill>
                <a:highlight>
                  <a:srgbClr val="E0E0E0"/>
                </a:highlight>
                <a:latin typeface="Courier New" panose="02070309020205020404" pitchFamily="49" charset="0"/>
              </a:rPr>
              <a:t>        OSPrioHighRdy = (INT8U)((y &lt;&lt; 4) + OSUnMapTbl[(*ptbl &amp; 0xFF)]);</a:t>
            </a:r>
          </a:p>
          <a:p>
            <a:r>
              <a:rPr lang="en-US" sz="1400" dirty="0">
                <a:solidFill>
                  <a:srgbClr val="000000"/>
                </a:solidFill>
                <a:highlight>
                  <a:srgbClr val="E0E0E0"/>
                </a:highlight>
                <a:latin typeface="Courier New" panose="02070309020205020404" pitchFamily="49" charset="0"/>
              </a:rPr>
              <a:t>    } </a:t>
            </a:r>
            <a:r>
              <a:rPr lang="en-US" sz="1400" b="1" dirty="0">
                <a:solidFill>
                  <a:srgbClr val="7F0055"/>
                </a:solidFill>
                <a:highlight>
                  <a:srgbClr val="E0E0E0"/>
                </a:highlight>
                <a:latin typeface="Courier New" panose="02070309020205020404" pitchFamily="49" charset="0"/>
              </a:rPr>
              <a:t>else</a:t>
            </a:r>
            <a:r>
              <a:rPr lang="en-US" sz="1400" b="1" dirty="0">
                <a:solidFill>
                  <a:srgbClr val="000000"/>
                </a:solidFill>
                <a:highlight>
                  <a:srgbClr val="E0E0E0"/>
                </a:highlight>
                <a:latin typeface="Courier New" panose="02070309020205020404" pitchFamily="49" charset="0"/>
              </a:rPr>
              <a:t> {</a:t>
            </a:r>
          </a:p>
          <a:p>
            <a:r>
              <a:rPr lang="en-US" sz="1400" dirty="0">
                <a:solidFill>
                  <a:srgbClr val="000000"/>
                </a:solidFill>
                <a:highlight>
                  <a:srgbClr val="E0E0E0"/>
                </a:highlight>
                <a:latin typeface="Courier New" panose="02070309020205020404" pitchFamily="49" charset="0"/>
              </a:rPr>
              <a:t>        OSPrioHighRdy = (INT8U)((y &lt;&lt; 4) + OSUnMapTbl[(*ptbl &gt;&gt; 8) &amp; 0xFF] + 8);</a:t>
            </a:r>
          </a:p>
          <a:p>
            <a:r>
              <a:rPr lang="en-US" sz="1400" dirty="0">
                <a:solidFill>
                  <a:srgbClr val="000000"/>
                </a:solidFill>
                <a:highlight>
                  <a:srgbClr val="E0E0E0"/>
                </a:highlight>
                <a:latin typeface="Courier New" panose="02070309020205020404" pitchFamily="49" charset="0"/>
              </a:rPr>
              <a:t>    }</a:t>
            </a:r>
          </a:p>
          <a:p>
            <a:r>
              <a:rPr lang="en-US" sz="1400" b="1" dirty="0">
                <a:solidFill>
                  <a:srgbClr val="7F0055"/>
                </a:solidFill>
                <a:highlight>
                  <a:srgbClr val="E0E0E0"/>
                </a:highlight>
                <a:latin typeface="Courier New" panose="02070309020205020404" pitchFamily="49" charset="0"/>
              </a:rPr>
              <a:t>#endif</a:t>
            </a:r>
          </a:p>
          <a:p>
            <a:r>
              <a:rPr lang="en-US" sz="14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419085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nchor="t">
            <a:normAutofit fontScale="90000"/>
          </a:bodyPr>
          <a:lstStyle/>
          <a:p>
            <a:r>
              <a:rPr lang="en-US" dirty="0"/>
              <a:t>OSIntExit()</a:t>
            </a:r>
          </a:p>
        </p:txBody>
      </p:sp>
      <p:sp>
        <p:nvSpPr>
          <p:cNvPr id="3" name="Slide Number Placeholder 2"/>
          <p:cNvSpPr>
            <a:spLocks noGrp="1"/>
          </p:cNvSpPr>
          <p:nvPr>
            <p:ph type="sldNum" sz="quarter" idx="12"/>
          </p:nvPr>
        </p:nvSpPr>
        <p:spPr/>
        <p:txBody>
          <a:bodyPr/>
          <a:lstStyle/>
          <a:p>
            <a:fld id="{F9E463A4-CC55-4EB3-8549-8876C08BF813}" type="slidenum">
              <a:rPr lang="en-US" smtClean="0"/>
              <a:t>18</a:t>
            </a:fld>
            <a:endParaRPr lang="en-US" dirty="0"/>
          </a:p>
        </p:txBody>
      </p:sp>
      <p:sp>
        <p:nvSpPr>
          <p:cNvPr id="4" name="TextBox 3"/>
          <p:cNvSpPr txBox="1"/>
          <p:nvPr/>
        </p:nvSpPr>
        <p:spPr>
          <a:xfrm>
            <a:off x="838200" y="948690"/>
            <a:ext cx="10924786" cy="5693866"/>
          </a:xfrm>
          <a:prstGeom prst="rect">
            <a:avLst/>
          </a:prstGeom>
          <a:noFill/>
        </p:spPr>
        <p:txBody>
          <a:bodyPr wrap="none" rtlCol="0">
            <a:spAutoFit/>
          </a:bodyPr>
          <a:lstStyle/>
          <a:p>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OSIntExit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OS_CRITICAL_METHOD == 3                 </a:t>
            </a:r>
            <a:r>
              <a:rPr lang="en-US" sz="1400" dirty="0">
                <a:solidFill>
                  <a:srgbClr val="3F7F5F"/>
                </a:solidFill>
                <a:latin typeface="Courier New" panose="02070309020205020404" pitchFamily="49" charset="0"/>
              </a:rPr>
              <a:t>/* Allocate storage for CPU status register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OS_CPU_SR</a:t>
            </a:r>
            <a:r>
              <a:rPr lang="en-US" sz="1400" dirty="0">
                <a:solidFill>
                  <a:srgbClr val="000000"/>
                </a:solidFill>
                <a:latin typeface="Courier New" panose="02070309020205020404" pitchFamily="49" charset="0"/>
              </a:rPr>
              <a:t>  cpu_sr = 0;</a:t>
            </a:r>
          </a:p>
          <a:p>
            <a:r>
              <a:rPr lang="en-US" sz="1400" b="1" dirty="0">
                <a:solidFill>
                  <a:srgbClr val="7F0055"/>
                </a:solidFill>
                <a:latin typeface="Courier New" panose="02070309020205020404" pitchFamily="49" charset="0"/>
              </a:rPr>
              <a:t>#endif</a:t>
            </a:r>
            <a:endParaRPr lang="en-US" sz="1400" dirty="0">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(OSRunning == OS_TRUE) {</a:t>
            </a:r>
          </a:p>
          <a:p>
            <a:r>
              <a:rPr lang="en-US" sz="1400" dirty="0">
                <a:solidFill>
                  <a:srgbClr val="000000"/>
                </a:solidFill>
                <a:latin typeface="Courier New" panose="02070309020205020404" pitchFamily="49" charset="0"/>
              </a:rPr>
              <a:t>        OS_ENTER_CRITICAL();</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(OSIntNesting &gt; 0) {             </a:t>
            </a:r>
            <a:r>
              <a:rPr lang="en-US" sz="1400" dirty="0">
                <a:solidFill>
                  <a:srgbClr val="3F7F5F"/>
                </a:solidFill>
                <a:latin typeface="Courier New" panose="02070309020205020404" pitchFamily="49" charset="0"/>
              </a:rPr>
              <a:t>/* Prevent OSIntNesting from wrapping       */</a:t>
            </a:r>
          </a:p>
          <a:p>
            <a:r>
              <a:rPr lang="en-US" sz="1400" dirty="0">
                <a:solidFill>
                  <a:srgbClr val="000000"/>
                </a:solidFill>
                <a:latin typeface="Courier New" panose="02070309020205020404" pitchFamily="49" charset="0"/>
              </a:rPr>
              <a:t>            OSIntNesting--;</a:t>
            </a:r>
          </a:p>
          <a:p>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(OSIntNesting == 0) {            </a:t>
            </a:r>
            <a:r>
              <a:rPr lang="en-US" sz="1400" dirty="0">
                <a:solidFill>
                  <a:srgbClr val="3F7F5F"/>
                </a:solidFill>
                <a:latin typeface="Courier New" panose="02070309020205020404" pitchFamily="49" charset="0"/>
              </a:rPr>
              <a:t>/* Reschedule only if all ISRs complete ... */</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(OSLockNesting == 0) {       </a:t>
            </a:r>
            <a:r>
              <a:rPr lang="en-US" sz="1400" dirty="0">
                <a:solidFill>
                  <a:srgbClr val="3F7F5F"/>
                </a:solidFill>
                <a:latin typeface="Courier New" panose="02070309020205020404" pitchFamily="49" charset="0"/>
              </a:rPr>
              <a:t>/* ... and not locked.                      */</a:t>
            </a:r>
          </a:p>
          <a:p>
            <a:r>
              <a:rPr lang="en-US" sz="1400" dirty="0">
                <a:solidFill>
                  <a:srgbClr val="000000"/>
                </a:solidFill>
                <a:latin typeface="Courier New" panose="02070309020205020404" pitchFamily="49" charset="0"/>
              </a:rPr>
              <a:t>                OS_SchedNew();</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(OSPrioHighRdy != OSPrioCur) {  </a:t>
            </a:r>
            <a:r>
              <a:rPr lang="en-US" sz="1400" dirty="0">
                <a:solidFill>
                  <a:srgbClr val="3F7F5F"/>
                </a:solidFill>
                <a:latin typeface="Courier New" panose="02070309020205020404" pitchFamily="49" charset="0"/>
              </a:rPr>
              <a:t>/* No Ctx Sw if current task is highest rdy */</a:t>
            </a:r>
          </a:p>
          <a:p>
            <a:r>
              <a:rPr lang="en-US" sz="1400" dirty="0">
                <a:solidFill>
                  <a:srgbClr val="000000"/>
                </a:solidFill>
                <a:latin typeface="Courier New" panose="02070309020205020404" pitchFamily="49" charset="0"/>
              </a:rPr>
              <a:t>                    OSTCBHighRdy  = OSTCBPrioTbl[OSPrioHighRdy];</a:t>
            </a: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OS_TASK_PROFILE_EN &gt; 0</a:t>
            </a:r>
          </a:p>
          <a:p>
            <a:r>
              <a:rPr lang="en-US" sz="1400" dirty="0">
                <a:solidFill>
                  <a:srgbClr val="000000"/>
                </a:solidFill>
                <a:latin typeface="Courier New" panose="02070309020205020404" pitchFamily="49" charset="0"/>
              </a:rPr>
              <a:t>                    OSTCBHighRdy-&gt;</a:t>
            </a:r>
            <a:r>
              <a:rPr lang="en-US" sz="1400" dirty="0">
                <a:solidFill>
                  <a:srgbClr val="0000C0"/>
                </a:solidFill>
                <a:latin typeface="Courier New" panose="02070309020205020404" pitchFamily="49" charset="0"/>
              </a:rPr>
              <a:t>OSTCBCtxSwCtr</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Inc. # of context switches to this task  */</a:t>
            </a:r>
          </a:p>
          <a:p>
            <a:r>
              <a:rPr lang="en-US" sz="1400" b="1" dirty="0">
                <a:solidFill>
                  <a:srgbClr val="7F0055"/>
                </a:solidFill>
                <a:latin typeface="Courier New" panose="02070309020205020404" pitchFamily="49" charset="0"/>
              </a:rPr>
              <a:t>#endif</a:t>
            </a:r>
          </a:p>
          <a:p>
            <a:r>
              <a:rPr lang="en-US" sz="1400" dirty="0">
                <a:solidFill>
                  <a:srgbClr val="000000"/>
                </a:solidFill>
                <a:latin typeface="Courier New" panose="02070309020205020404" pitchFamily="49" charset="0"/>
              </a:rPr>
              <a:t>                    OSCtxSwCtr++;                  </a:t>
            </a:r>
            <a:r>
              <a:rPr lang="en-US" sz="1400" dirty="0">
                <a:solidFill>
                  <a:srgbClr val="3F7F5F"/>
                </a:solidFill>
                <a:latin typeface="Courier New" panose="02070309020205020404" pitchFamily="49" charset="0"/>
              </a:rPr>
              <a:t>/* Keep track of the number of ctx switches */</a:t>
            </a:r>
          </a:p>
          <a:p>
            <a:r>
              <a:rPr lang="en-US" sz="1400" dirty="0">
                <a:solidFill>
                  <a:srgbClr val="000000"/>
                </a:solidFill>
                <a:latin typeface="Courier New" panose="02070309020205020404" pitchFamily="49" charset="0"/>
              </a:rPr>
              <a:t>                    OSIntCtxSw();                  </a:t>
            </a:r>
            <a:r>
              <a:rPr lang="en-US" sz="1400" dirty="0">
                <a:solidFill>
                  <a:srgbClr val="3F7F5F"/>
                </a:solidFill>
                <a:latin typeface="Courier New" panose="02070309020205020404" pitchFamily="49" charset="0"/>
              </a:rPr>
              <a:t>/* Perform interrupt level ctx switch       */</a:t>
            </a:r>
          </a:p>
          <a:p>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OS_EXIT_CRITICAL();</a:t>
            </a:r>
          </a:p>
          <a:p>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a:t>
            </a:r>
            <a:endParaRPr lang="en-US" sz="1400" dirty="0"/>
          </a:p>
        </p:txBody>
      </p:sp>
    </p:spTree>
    <p:extLst>
      <p:ext uri="{BB962C8B-B14F-4D97-AF65-F5344CB8AC3E}">
        <p14:creationId xmlns:p14="http://schemas.microsoft.com/office/powerpoint/2010/main" val="756432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Control Blocks (OS_EVENTs)</a:t>
            </a:r>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r>
              <a:rPr lang="en-US" dirty="0"/>
              <a:t>ECBs are used for managing 4 types of uCOS task synchronization “subclasses”</a:t>
            </a:r>
          </a:p>
          <a:p>
            <a:pPr lvl="1"/>
            <a:r>
              <a:rPr lang="en-US" dirty="0"/>
              <a:t>Semaphores</a:t>
            </a:r>
          </a:p>
          <a:p>
            <a:pPr lvl="1"/>
            <a:r>
              <a:rPr lang="en-US" dirty="0"/>
              <a:t>Mutexes</a:t>
            </a:r>
          </a:p>
          <a:p>
            <a:pPr lvl="1"/>
            <a:r>
              <a:rPr lang="en-US" dirty="0"/>
              <a:t>Message Mailboxes</a:t>
            </a:r>
          </a:p>
          <a:p>
            <a:pPr lvl="1"/>
            <a:r>
              <a:rPr lang="en-US" dirty="0"/>
              <a:t>Message Queues</a:t>
            </a:r>
          </a:p>
          <a:p>
            <a:r>
              <a:rPr lang="en-US" dirty="0"/>
              <a:t>We looked already at the APIs for operating on ECBs</a:t>
            </a:r>
          </a:p>
          <a:p>
            <a:r>
              <a:rPr lang="en-US" dirty="0"/>
              <a:t>Now we’ll look at the internal data and operations</a:t>
            </a:r>
          </a:p>
          <a:p>
            <a:r>
              <a:rPr lang="en-US" dirty="0"/>
              <a:t>Data consists of </a:t>
            </a:r>
          </a:p>
          <a:p>
            <a:pPr lvl="1"/>
            <a:r>
              <a:rPr lang="en-US" dirty="0"/>
              <a:t>ECB type (“subclass”)</a:t>
            </a:r>
          </a:p>
          <a:p>
            <a:pPr lvl="1"/>
            <a:r>
              <a:rPr lang="en-US" dirty="0"/>
              <a:t>Data specific to the ECB type</a:t>
            </a:r>
          </a:p>
          <a:p>
            <a:pPr lvl="1"/>
            <a:r>
              <a:rPr lang="en-US" dirty="0"/>
              <a:t>Wait list for tasks blocked on the ECB</a:t>
            </a:r>
          </a:p>
        </p:txBody>
      </p:sp>
      <p:sp>
        <p:nvSpPr>
          <p:cNvPr id="4" name="Slide Number Placeholder 3"/>
          <p:cNvSpPr>
            <a:spLocks noGrp="1"/>
          </p:cNvSpPr>
          <p:nvPr>
            <p:ph type="sldNum" sz="quarter" idx="12"/>
          </p:nvPr>
        </p:nvSpPr>
        <p:spPr/>
        <p:txBody>
          <a:bodyPr/>
          <a:lstStyle/>
          <a:p>
            <a:fld id="{F9E463A4-CC55-4EB3-8549-8876C08BF813}" type="slidenum">
              <a:rPr lang="en-US" smtClean="0"/>
              <a:t>19</a:t>
            </a:fld>
            <a:endParaRPr lang="en-US" dirty="0"/>
          </a:p>
        </p:txBody>
      </p:sp>
    </p:spTree>
    <p:extLst>
      <p:ext uri="{BB962C8B-B14F-4D97-AF65-F5344CB8AC3E}">
        <p14:creationId xmlns:p14="http://schemas.microsoft.com/office/powerpoint/2010/main" val="23181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700"/>
            <a:ext cx="10515600" cy="1325563"/>
          </a:xfrm>
        </p:spPr>
        <p:txBody>
          <a:bodyPr anchor="t">
            <a:normAutofit/>
          </a:bodyPr>
          <a:lstStyle/>
          <a:p>
            <a:r>
              <a:rPr lang="en-US" dirty="0"/>
              <a:t>Looking ahead</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34825475"/>
              </p:ext>
            </p:extLst>
          </p:nvPr>
        </p:nvGraphicFramePr>
        <p:xfrm>
          <a:off x="838200" y="657225"/>
          <a:ext cx="8908774" cy="4980250"/>
        </p:xfrm>
        <a:graphic>
          <a:graphicData uri="http://schemas.openxmlformats.org/drawingml/2006/table">
            <a:tbl>
              <a:tblPr firstRow="1" bandRow="1">
                <a:tableStyleId>{5C22544A-7EE6-4342-B048-85BDC9FD1C3A}</a:tableStyleId>
              </a:tblPr>
              <a:tblGrid>
                <a:gridCol w="2524125">
                  <a:extLst>
                    <a:ext uri="{9D8B030D-6E8A-4147-A177-3AD203B41FA5}">
                      <a16:colId xmlns:a16="http://schemas.microsoft.com/office/drawing/2014/main" val="20000"/>
                    </a:ext>
                  </a:extLst>
                </a:gridCol>
                <a:gridCol w="2524125">
                  <a:extLst>
                    <a:ext uri="{9D8B030D-6E8A-4147-A177-3AD203B41FA5}">
                      <a16:colId xmlns:a16="http://schemas.microsoft.com/office/drawing/2014/main" val="20001"/>
                    </a:ext>
                  </a:extLst>
                </a:gridCol>
                <a:gridCol w="3860524">
                  <a:extLst>
                    <a:ext uri="{9D8B030D-6E8A-4147-A177-3AD203B41FA5}">
                      <a16:colId xmlns:a16="http://schemas.microsoft.com/office/drawing/2014/main" val="20002"/>
                    </a:ext>
                  </a:extLst>
                </a:gridCol>
              </a:tblGrid>
              <a:tr h="351826">
                <a:tc>
                  <a:txBody>
                    <a:bodyPr/>
                    <a:lstStyle/>
                    <a:p>
                      <a:r>
                        <a:rPr lang="en-US" dirty="0"/>
                        <a:t>Date</a:t>
                      </a:r>
                    </a:p>
                  </a:txBody>
                  <a:tcPr/>
                </a:tc>
                <a:tc>
                  <a:txBody>
                    <a:bodyPr/>
                    <a:lstStyle/>
                    <a:p>
                      <a:r>
                        <a:rPr lang="en-US" dirty="0"/>
                        <a:t>Lecture number</a:t>
                      </a:r>
                    </a:p>
                  </a:txBody>
                  <a:tcPr/>
                </a:tc>
                <a:tc>
                  <a:txBody>
                    <a:bodyPr/>
                    <a:lstStyle/>
                    <a:p>
                      <a:r>
                        <a:rPr lang="en-US" dirty="0"/>
                        <a:t>Assignment</a:t>
                      </a:r>
                    </a:p>
                  </a:txBody>
                  <a:tcPr/>
                </a:tc>
                <a:extLst>
                  <a:ext uri="{0D108BD9-81ED-4DB2-BD59-A6C34878D82A}">
                    <a16:rowId xmlns:a16="http://schemas.microsoft.com/office/drawing/2014/main" val="10000"/>
                  </a:ext>
                </a:extLst>
              </a:tr>
              <a:tr h="351826">
                <a:tc>
                  <a:txBody>
                    <a:bodyPr/>
                    <a:lstStyle/>
                    <a:p>
                      <a:r>
                        <a:rPr lang="en-US" dirty="0"/>
                        <a:t>1/6</a:t>
                      </a:r>
                    </a:p>
                  </a:txBody>
                  <a:tcPr/>
                </a:tc>
                <a:tc>
                  <a:txBody>
                    <a:bodyPr/>
                    <a:lstStyle/>
                    <a:p>
                      <a:r>
                        <a:rPr lang="en-US" dirty="0"/>
                        <a:t>L1</a:t>
                      </a:r>
                    </a:p>
                  </a:txBody>
                  <a:tcPr/>
                </a:tc>
                <a:tc>
                  <a:txBody>
                    <a:bodyPr/>
                    <a:lstStyle/>
                    <a:p>
                      <a:r>
                        <a:rPr lang="en-US" dirty="0"/>
                        <a:t>A1 due* before L2</a:t>
                      </a:r>
                    </a:p>
                  </a:txBody>
                  <a:tcPr/>
                </a:tc>
                <a:extLst>
                  <a:ext uri="{0D108BD9-81ED-4DB2-BD59-A6C34878D82A}">
                    <a16:rowId xmlns:a16="http://schemas.microsoft.com/office/drawing/2014/main" val="10001"/>
                  </a:ext>
                </a:extLst>
              </a:tr>
              <a:tr h="351826">
                <a:tc>
                  <a:txBody>
                    <a:bodyPr/>
                    <a:lstStyle/>
                    <a:p>
                      <a:r>
                        <a:rPr lang="en-US" dirty="0"/>
                        <a:t>1/13</a:t>
                      </a:r>
                    </a:p>
                  </a:txBody>
                  <a:tcPr>
                    <a:solidFill>
                      <a:srgbClr val="EAEFF7"/>
                    </a:solidFill>
                  </a:tcPr>
                </a:tc>
                <a:tc>
                  <a:txBody>
                    <a:bodyPr/>
                    <a:lstStyle/>
                    <a:p>
                      <a:r>
                        <a:rPr lang="en-US" dirty="0"/>
                        <a:t>L2</a:t>
                      </a:r>
                    </a:p>
                  </a:txBody>
                  <a:tcPr>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A2 due before L3</a:t>
                      </a:r>
                    </a:p>
                  </a:txBody>
                  <a:tcPr>
                    <a:solidFill>
                      <a:srgbClr val="EAEFF7"/>
                    </a:solidFill>
                  </a:tcPr>
                </a:tc>
                <a:extLst>
                  <a:ext uri="{0D108BD9-81ED-4DB2-BD59-A6C34878D82A}">
                    <a16:rowId xmlns:a16="http://schemas.microsoft.com/office/drawing/2014/main" val="10002"/>
                  </a:ext>
                </a:extLst>
              </a:tr>
              <a:tr h="351826">
                <a:tc>
                  <a:txBody>
                    <a:bodyPr/>
                    <a:lstStyle/>
                    <a:p>
                      <a:r>
                        <a:rPr lang="en-US" dirty="0"/>
                        <a:t>1/20</a:t>
                      </a:r>
                    </a:p>
                  </a:txBody>
                  <a:tcPr>
                    <a:solidFill>
                      <a:srgbClr val="D2DEEF"/>
                    </a:solidFill>
                  </a:tcPr>
                </a:tc>
                <a:tc>
                  <a:txBody>
                    <a:bodyPr/>
                    <a:lstStyle/>
                    <a:p>
                      <a:r>
                        <a:rPr lang="en-US" dirty="0"/>
                        <a:t>L3</a:t>
                      </a:r>
                    </a:p>
                  </a:txBody>
                  <a:tcPr>
                    <a:solidFill>
                      <a:srgbClr val="D2DEEF"/>
                    </a:solidFill>
                  </a:tcPr>
                </a:tc>
                <a:tc>
                  <a:txBody>
                    <a:bodyPr/>
                    <a:lstStyle/>
                    <a:p>
                      <a:r>
                        <a:rPr lang="en-US" dirty="0"/>
                        <a:t>A3</a:t>
                      </a:r>
                      <a:r>
                        <a:rPr lang="en-US" baseline="0" dirty="0"/>
                        <a:t> due before L4</a:t>
                      </a:r>
                      <a:endParaRPr lang="en-US" dirty="0"/>
                    </a:p>
                  </a:txBody>
                  <a:tcPr>
                    <a:solidFill>
                      <a:srgbClr val="D2DEEF"/>
                    </a:solidFill>
                  </a:tcPr>
                </a:tc>
                <a:extLst>
                  <a:ext uri="{0D108BD9-81ED-4DB2-BD59-A6C34878D82A}">
                    <a16:rowId xmlns:a16="http://schemas.microsoft.com/office/drawing/2014/main" val="10003"/>
                  </a:ext>
                </a:extLst>
              </a:tr>
              <a:tr h="351826">
                <a:tc>
                  <a:txBody>
                    <a:bodyPr/>
                    <a:lstStyle/>
                    <a:p>
                      <a:r>
                        <a:rPr lang="en-US" dirty="0"/>
                        <a:t>1/27</a:t>
                      </a:r>
                    </a:p>
                  </a:txBody>
                  <a:tcPr>
                    <a:solidFill>
                      <a:srgbClr val="FFFF00"/>
                    </a:solidFill>
                  </a:tcPr>
                </a:tc>
                <a:tc>
                  <a:txBody>
                    <a:bodyPr/>
                    <a:lstStyle/>
                    <a:p>
                      <a:r>
                        <a:rPr lang="en-US" dirty="0"/>
                        <a:t>L</a:t>
                      </a:r>
                      <a:r>
                        <a:rPr lang="en-US" baseline="0" dirty="0"/>
                        <a:t>4</a:t>
                      </a:r>
                      <a:endParaRPr lang="en-US" dirty="0"/>
                    </a:p>
                  </a:txBody>
                  <a:tcPr>
                    <a:solidFill>
                      <a:srgbClr val="FFFF00"/>
                    </a:solidFill>
                  </a:tcPr>
                </a:tc>
                <a:tc>
                  <a:txBody>
                    <a:bodyPr/>
                    <a:lstStyle/>
                    <a:p>
                      <a:r>
                        <a:rPr lang="en-US" dirty="0"/>
                        <a:t>A4 due before L5</a:t>
                      </a:r>
                    </a:p>
                  </a:txBody>
                  <a:tcPr>
                    <a:solidFill>
                      <a:srgbClr val="FFFF00"/>
                    </a:solidFill>
                  </a:tcPr>
                </a:tc>
                <a:extLst>
                  <a:ext uri="{0D108BD9-81ED-4DB2-BD59-A6C34878D82A}">
                    <a16:rowId xmlns:a16="http://schemas.microsoft.com/office/drawing/2014/main" val="10004"/>
                  </a:ext>
                </a:extLst>
              </a:tr>
              <a:tr h="351826">
                <a:tc>
                  <a:txBody>
                    <a:bodyPr/>
                    <a:lstStyle/>
                    <a:p>
                      <a:r>
                        <a:rPr lang="en-US" dirty="0"/>
                        <a:t>2/3</a:t>
                      </a:r>
                    </a:p>
                  </a:txBody>
                  <a:tcPr/>
                </a:tc>
                <a:tc>
                  <a:txBody>
                    <a:bodyPr/>
                    <a:lstStyle/>
                    <a:p>
                      <a:r>
                        <a:rPr lang="en-US" dirty="0"/>
                        <a:t>L5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A5</a:t>
                      </a:r>
                      <a:r>
                        <a:rPr lang="en-US" baseline="0" dirty="0"/>
                        <a:t> due before L7,</a:t>
                      </a:r>
                      <a:endParaRPr lang="en-US" dirty="0"/>
                    </a:p>
                    <a:p>
                      <a:r>
                        <a:rPr lang="en-US" dirty="0"/>
                        <a:t>Project due before</a:t>
                      </a:r>
                      <a:r>
                        <a:rPr lang="en-US" baseline="0" dirty="0"/>
                        <a:t> L10</a:t>
                      </a:r>
                      <a:endParaRPr lang="en-US" dirty="0"/>
                    </a:p>
                  </a:txBody>
                  <a:tcPr/>
                </a:tc>
                <a:extLst>
                  <a:ext uri="{0D108BD9-81ED-4DB2-BD59-A6C34878D82A}">
                    <a16:rowId xmlns:a16="http://schemas.microsoft.com/office/drawing/2014/main" val="10005"/>
                  </a:ext>
                </a:extLst>
              </a:tr>
              <a:tr h="408250">
                <a:tc>
                  <a:txBody>
                    <a:bodyPr/>
                    <a:lstStyle/>
                    <a:p>
                      <a:r>
                        <a:rPr lang="en-US" dirty="0"/>
                        <a:t>2/10</a:t>
                      </a:r>
                    </a:p>
                  </a:txBody>
                  <a:tcPr/>
                </a:tc>
                <a:tc>
                  <a:txBody>
                    <a:bodyPr/>
                    <a:lstStyle/>
                    <a:p>
                      <a:r>
                        <a:rPr lang="en-US" dirty="0"/>
                        <a:t>Holiday (?)</a:t>
                      </a:r>
                    </a:p>
                  </a:txBody>
                  <a:tcPr/>
                </a:tc>
                <a:tc>
                  <a:txBody>
                    <a:bodyPr/>
                    <a:lstStyle/>
                    <a:p>
                      <a:endParaRPr lang="en-US"/>
                    </a:p>
                  </a:txBody>
                  <a:tcPr/>
                </a:tc>
                <a:extLst>
                  <a:ext uri="{0D108BD9-81ED-4DB2-BD59-A6C34878D82A}">
                    <a16:rowId xmlns:a16="http://schemas.microsoft.com/office/drawing/2014/main" val="10006"/>
                  </a:ext>
                </a:extLst>
              </a:tr>
              <a:tr h="351826">
                <a:tc>
                  <a:txBody>
                    <a:bodyPr/>
                    <a:lstStyle/>
                    <a:p>
                      <a:r>
                        <a:rPr lang="en-US" dirty="0"/>
                        <a:t>2/17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L6</a:t>
                      </a:r>
                    </a:p>
                  </a:txBody>
                  <a:tcPr>
                    <a:solidFill>
                      <a:srgbClr val="D2DEEF"/>
                    </a:solidFill>
                  </a:tcPr>
                </a:tc>
                <a:tc>
                  <a:txBody>
                    <a:bodyPr/>
                    <a:lstStyle/>
                    <a:p>
                      <a:endParaRPr lang="en-US"/>
                    </a:p>
                  </a:txBody>
                  <a:tcPr/>
                </a:tc>
                <a:extLst>
                  <a:ext uri="{0D108BD9-81ED-4DB2-BD59-A6C34878D82A}">
                    <a16:rowId xmlns:a16="http://schemas.microsoft.com/office/drawing/2014/main" val="10007"/>
                  </a:ext>
                </a:extLst>
              </a:tr>
              <a:tr h="351826">
                <a:tc>
                  <a:txBody>
                    <a:bodyPr/>
                    <a:lstStyle/>
                    <a:p>
                      <a:r>
                        <a:rPr lang="en-US" dirty="0"/>
                        <a:t>2/24</a:t>
                      </a:r>
                    </a:p>
                  </a:txBody>
                  <a:tcPr/>
                </a:tc>
                <a:tc>
                  <a:txBody>
                    <a:bodyPr/>
                    <a:lstStyle/>
                    <a:p>
                      <a:r>
                        <a:rPr lang="en-US" dirty="0"/>
                        <a:t>L7</a:t>
                      </a:r>
                    </a:p>
                  </a:txBody>
                  <a:tcPr/>
                </a:tc>
                <a:tc>
                  <a:txBody>
                    <a:bodyPr/>
                    <a:lstStyle/>
                    <a:p>
                      <a:endParaRPr lang="en-US" dirty="0"/>
                    </a:p>
                  </a:txBody>
                  <a:tcPr/>
                </a:tc>
                <a:extLst>
                  <a:ext uri="{0D108BD9-81ED-4DB2-BD59-A6C34878D82A}">
                    <a16:rowId xmlns:a16="http://schemas.microsoft.com/office/drawing/2014/main" val="10008"/>
                  </a:ext>
                </a:extLst>
              </a:tr>
              <a:tr h="351826">
                <a:tc>
                  <a:txBody>
                    <a:bodyPr/>
                    <a:lstStyle/>
                    <a:p>
                      <a:r>
                        <a:rPr lang="en-US" dirty="0"/>
                        <a:t>3/2</a:t>
                      </a:r>
                    </a:p>
                  </a:txBody>
                  <a:tcPr/>
                </a:tc>
                <a:tc>
                  <a:txBody>
                    <a:bodyPr/>
                    <a:lstStyle/>
                    <a:p>
                      <a:r>
                        <a:rPr lang="en-US" dirty="0"/>
                        <a:t>L8</a:t>
                      </a:r>
                    </a:p>
                  </a:txBody>
                  <a:tcPr/>
                </a:tc>
                <a:tc>
                  <a:txBody>
                    <a:bodyPr/>
                    <a:lstStyle/>
                    <a:p>
                      <a:endParaRPr lang="en-US" dirty="0"/>
                    </a:p>
                  </a:txBody>
                  <a:tcPr/>
                </a:tc>
                <a:extLst>
                  <a:ext uri="{0D108BD9-81ED-4DB2-BD59-A6C34878D82A}">
                    <a16:rowId xmlns:a16="http://schemas.microsoft.com/office/drawing/2014/main" val="10009"/>
                  </a:ext>
                </a:extLst>
              </a:tr>
              <a:tr h="351826">
                <a:tc>
                  <a:txBody>
                    <a:bodyPr/>
                    <a:lstStyle/>
                    <a:p>
                      <a:r>
                        <a:rPr lang="en-US" dirty="0"/>
                        <a:t>3/9</a:t>
                      </a:r>
                    </a:p>
                  </a:txBody>
                  <a:tcPr>
                    <a:solidFill>
                      <a:srgbClr val="EAEFF7"/>
                    </a:solidFill>
                  </a:tcPr>
                </a:tc>
                <a:tc>
                  <a:txBody>
                    <a:bodyPr/>
                    <a:lstStyle/>
                    <a:p>
                      <a:r>
                        <a:rPr lang="en-US" dirty="0"/>
                        <a:t>L9</a:t>
                      </a:r>
                    </a:p>
                  </a:txBody>
                  <a:tcPr/>
                </a:tc>
                <a:tc>
                  <a:txBody>
                    <a:bodyPr/>
                    <a:lstStyle/>
                    <a:p>
                      <a:endParaRPr lang="en-US" dirty="0"/>
                    </a:p>
                  </a:txBody>
                  <a:tcPr/>
                </a:tc>
                <a:extLst>
                  <a:ext uri="{0D108BD9-81ED-4DB2-BD59-A6C34878D82A}">
                    <a16:rowId xmlns:a16="http://schemas.microsoft.com/office/drawing/2014/main" val="10010"/>
                  </a:ext>
                </a:extLst>
              </a:tr>
              <a:tr h="351826">
                <a:tc>
                  <a:txBody>
                    <a:bodyPr/>
                    <a:lstStyle/>
                    <a:p>
                      <a:r>
                        <a:rPr lang="en-US" dirty="0"/>
                        <a:t>3/16</a:t>
                      </a:r>
                    </a:p>
                  </a:txBody>
                  <a:tcPr>
                    <a:solidFill>
                      <a:srgbClr val="D2DEEF"/>
                    </a:solidFill>
                  </a:tcPr>
                </a:tc>
                <a:tc>
                  <a:txBody>
                    <a:bodyPr/>
                    <a:lstStyle/>
                    <a:p>
                      <a:r>
                        <a:rPr lang="en-US" dirty="0"/>
                        <a:t>L10 – Student presentations</a:t>
                      </a:r>
                    </a:p>
                  </a:txBody>
                  <a:tcPr/>
                </a:tc>
                <a:tc>
                  <a:txBody>
                    <a:bodyPr/>
                    <a:lstStyle/>
                    <a:p>
                      <a:endParaRPr lang="en-US" dirty="0"/>
                    </a:p>
                  </a:txBody>
                  <a:tcPr/>
                </a:tc>
                <a:extLst>
                  <a:ext uri="{0D108BD9-81ED-4DB2-BD59-A6C34878D82A}">
                    <a16:rowId xmlns:a16="http://schemas.microsoft.com/office/drawing/2014/main" val="10011"/>
                  </a:ext>
                </a:extLst>
              </a:tr>
            </a:tbl>
          </a:graphicData>
        </a:graphic>
      </p:graphicFrame>
      <p:sp>
        <p:nvSpPr>
          <p:cNvPr id="4" name="Slide Number Placeholder 3"/>
          <p:cNvSpPr>
            <a:spLocks noGrp="1"/>
          </p:cNvSpPr>
          <p:nvPr>
            <p:ph type="sldNum" sz="quarter" idx="12"/>
          </p:nvPr>
        </p:nvSpPr>
        <p:spPr/>
        <p:txBody>
          <a:bodyPr/>
          <a:lstStyle/>
          <a:p>
            <a:fld id="{F9E463A4-CC55-4EB3-8549-8876C08BF813}" type="slidenum">
              <a:rPr lang="en-US" smtClean="0"/>
              <a:t>2</a:t>
            </a:fld>
            <a:endParaRPr lang="en-US" dirty="0"/>
          </a:p>
        </p:txBody>
      </p:sp>
      <p:sp>
        <p:nvSpPr>
          <p:cNvPr id="6" name="TextBox 5"/>
          <p:cNvSpPr txBox="1"/>
          <p:nvPr/>
        </p:nvSpPr>
        <p:spPr>
          <a:xfrm>
            <a:off x="914400" y="5880100"/>
            <a:ext cx="4762009" cy="369332"/>
          </a:xfrm>
          <a:prstGeom prst="rect">
            <a:avLst/>
          </a:prstGeom>
          <a:noFill/>
        </p:spPr>
        <p:txBody>
          <a:bodyPr wrap="none" rtlCol="0">
            <a:spAutoFit/>
          </a:bodyPr>
          <a:lstStyle/>
          <a:p>
            <a:r>
              <a:rPr lang="en-US" dirty="0"/>
              <a:t>* Assignments are due Sunday night at 11:59 PM</a:t>
            </a:r>
          </a:p>
        </p:txBody>
      </p:sp>
    </p:spTree>
    <p:extLst>
      <p:ext uri="{BB962C8B-B14F-4D97-AF65-F5344CB8AC3E}">
        <p14:creationId xmlns:p14="http://schemas.microsoft.com/office/powerpoint/2010/main" val="2266737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Control Blocks (OS_EVENTs)</a:t>
            </a:r>
          </a:p>
        </p:txBody>
      </p:sp>
      <p:sp>
        <p:nvSpPr>
          <p:cNvPr id="4" name="Slide Number Placeholder 3"/>
          <p:cNvSpPr>
            <a:spLocks noGrp="1"/>
          </p:cNvSpPr>
          <p:nvPr>
            <p:ph type="sldNum" sz="quarter" idx="12"/>
          </p:nvPr>
        </p:nvSpPr>
        <p:spPr/>
        <p:txBody>
          <a:bodyPr/>
          <a:lstStyle/>
          <a:p>
            <a:fld id="{F9E463A4-CC55-4EB3-8549-8876C08BF813}" type="slidenum">
              <a:rPr lang="en-US" smtClean="0"/>
              <a:t>20</a:t>
            </a:fld>
            <a:endParaRPr lang="en-US" dirty="0"/>
          </a:p>
        </p:txBody>
      </p:sp>
      <p:sp>
        <p:nvSpPr>
          <p:cNvPr id="6" name="TextBox 5"/>
          <p:cNvSpPr txBox="1"/>
          <p:nvPr/>
        </p:nvSpPr>
        <p:spPr>
          <a:xfrm>
            <a:off x="622807" y="1690688"/>
            <a:ext cx="11569193" cy="3539430"/>
          </a:xfrm>
          <a:prstGeom prst="rect">
            <a:avLst/>
          </a:prstGeom>
          <a:noFill/>
        </p:spPr>
        <p:txBody>
          <a:bodyPr wrap="none" rtlCol="0">
            <a:spAutoFit/>
          </a:bodyPr>
          <a:lstStyle/>
          <a:p>
            <a:r>
              <a:rPr lang="en-US" sz="1400" b="1" dirty="0">
                <a:solidFill>
                  <a:srgbClr val="7F0055"/>
                </a:solidFill>
                <a:latin typeface="Courier New" panose="02070309020205020404" pitchFamily="49" charset="0"/>
              </a:rPr>
              <a:t>typedef</a:t>
            </a:r>
            <a:r>
              <a:rPr lang="en-US" sz="1400" b="1"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struct</a:t>
            </a:r>
            <a:r>
              <a:rPr lang="en-US" sz="1400" b="1" dirty="0">
                <a:solidFill>
                  <a:srgbClr val="000000"/>
                </a:solidFill>
                <a:latin typeface="Courier New" panose="02070309020205020404" pitchFamily="49" charset="0"/>
              </a:rPr>
              <a:t> os_event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OSEventType</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Type of event control block (see OS_EVENT_TYPE_xxxx)    */</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a:t>
            </a:r>
            <a:r>
              <a:rPr lang="en-US" sz="1400" dirty="0">
                <a:solidFill>
                  <a:srgbClr val="0000C0"/>
                </a:solidFill>
                <a:latin typeface="Courier New" panose="02070309020205020404" pitchFamily="49" charset="0"/>
              </a:rPr>
              <a:t>OSEventPtr</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Pointer to message or queue structure</a:t>
            </a:r>
            <a:r>
              <a:rPr lang="en-US" sz="1400" b="1" dirty="0">
                <a:solidFill>
                  <a:srgbClr val="3F7F5F"/>
                </a:solidFill>
                <a:latin typeface="Courier New" panose="02070309020205020404" pitchFamily="49" charset="0"/>
              </a:rPr>
              <a:t>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INT16U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OSEventCnt</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Semaphore Count (not used if other EVENT type)          */</a:t>
            </a: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OS_LOWEST_PRIO &lt;= 63</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OSEventGrp</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Group corresponding to tasks waiting for event to occur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OSEventTbl</a:t>
            </a:r>
            <a:r>
              <a:rPr lang="en-US" sz="1400" dirty="0">
                <a:solidFill>
                  <a:srgbClr val="000000"/>
                </a:solidFill>
                <a:latin typeface="Courier New" panose="02070309020205020404" pitchFamily="49" charset="0"/>
              </a:rPr>
              <a:t>[OS_EVENT_TBL_SIZE];  </a:t>
            </a:r>
            <a:r>
              <a:rPr lang="en-US" sz="1400" dirty="0">
                <a:solidFill>
                  <a:srgbClr val="3F7F5F"/>
                </a:solidFill>
                <a:latin typeface="Courier New" panose="02070309020205020404" pitchFamily="49" charset="0"/>
              </a:rPr>
              <a:t>/* List of tasks waiting for event to occur                */</a:t>
            </a:r>
          </a:p>
          <a:p>
            <a:r>
              <a:rPr lang="en-US" sz="1400" b="1" dirty="0">
                <a:solidFill>
                  <a:srgbClr val="7F0055"/>
                </a:solidFill>
                <a:highlight>
                  <a:srgbClr val="E0E0E0"/>
                </a:highlight>
                <a:latin typeface="Courier New" panose="02070309020205020404" pitchFamily="49" charset="0"/>
              </a:rPr>
              <a:t>#else</a:t>
            </a:r>
          </a:p>
          <a:p>
            <a:r>
              <a:rPr lang="en-US" sz="1400" dirty="0">
                <a:solidFill>
                  <a:srgbClr val="000000"/>
                </a:solidFill>
                <a:highlight>
                  <a:srgbClr val="E0E0E0"/>
                </a:highlight>
                <a:latin typeface="Courier New" panose="02070309020205020404" pitchFamily="49" charset="0"/>
              </a:rPr>
              <a:t>    INT16U   OSEventGrp;                     </a:t>
            </a:r>
            <a:r>
              <a:rPr lang="en-US" sz="1400" dirty="0">
                <a:solidFill>
                  <a:srgbClr val="3F7F5F"/>
                </a:solidFill>
                <a:highlight>
                  <a:srgbClr val="E0E0E0"/>
                </a:highlight>
                <a:latin typeface="Courier New" panose="02070309020205020404" pitchFamily="49" charset="0"/>
              </a:rPr>
              <a:t>/* Group corresponding to tasks waiting for event to occur */</a:t>
            </a:r>
          </a:p>
          <a:p>
            <a:r>
              <a:rPr lang="en-US" sz="1400" dirty="0">
                <a:solidFill>
                  <a:srgbClr val="000000"/>
                </a:solidFill>
                <a:highlight>
                  <a:srgbClr val="E0E0E0"/>
                </a:highlight>
                <a:latin typeface="Courier New" panose="02070309020205020404" pitchFamily="49" charset="0"/>
              </a:rPr>
              <a:t>    INT16U   OSEventTbl[OS_EVENT_TBL_SIZE];  </a:t>
            </a:r>
            <a:r>
              <a:rPr lang="en-US" sz="1400" dirty="0">
                <a:solidFill>
                  <a:srgbClr val="3F7F5F"/>
                </a:solidFill>
                <a:highlight>
                  <a:srgbClr val="E0E0E0"/>
                </a:highlight>
                <a:latin typeface="Courier New" panose="02070309020205020404" pitchFamily="49" charset="0"/>
              </a:rPr>
              <a:t>/* List of tasks waiting for event to occur                */</a:t>
            </a:r>
          </a:p>
          <a:p>
            <a:r>
              <a:rPr lang="en-US" sz="1400" b="1" dirty="0">
                <a:solidFill>
                  <a:srgbClr val="7F0055"/>
                </a:solidFill>
                <a:highlight>
                  <a:srgbClr val="E0E0E0"/>
                </a:highlight>
                <a:latin typeface="Courier New" panose="02070309020205020404" pitchFamily="49" charset="0"/>
              </a:rPr>
              <a:t>#endif</a:t>
            </a:r>
          </a:p>
          <a:p>
            <a:endParaRPr lang="en-US" sz="1400" dirty="0">
              <a:latin typeface="Courier New" panose="02070309020205020404" pitchFamily="49" charset="0"/>
            </a:endParaRP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OS_EVENT_NAME_SIZE &gt; 1</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OSEventName</a:t>
            </a:r>
            <a:r>
              <a:rPr lang="en-US" sz="1400" dirty="0">
                <a:solidFill>
                  <a:srgbClr val="000000"/>
                </a:solidFill>
                <a:latin typeface="Courier New" panose="02070309020205020404" pitchFamily="49" charset="0"/>
              </a:rPr>
              <a:t>[OS_EVENT_NAME_SIZE];</a:t>
            </a:r>
          </a:p>
          <a:p>
            <a:r>
              <a:rPr lang="en-US" sz="1400" b="1" dirty="0">
                <a:solidFill>
                  <a:srgbClr val="7F0055"/>
                </a:solidFill>
                <a:latin typeface="Courier New" panose="02070309020205020404" pitchFamily="49" charset="0"/>
              </a:rPr>
              <a:t>#endif</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OS_EVENT</a:t>
            </a:r>
            <a:r>
              <a:rPr lang="en-US" sz="1400" dirty="0">
                <a:solidFill>
                  <a:srgbClr val="000000"/>
                </a:solidFill>
                <a:latin typeface="Courier New" panose="02070309020205020404" pitchFamily="49" charset="0"/>
              </a:rPr>
              <a:t>;</a:t>
            </a:r>
            <a:endParaRPr lang="en-US" sz="1400" dirty="0"/>
          </a:p>
        </p:txBody>
      </p:sp>
    </p:spTree>
    <p:extLst>
      <p:ext uri="{BB962C8B-B14F-4D97-AF65-F5344CB8AC3E}">
        <p14:creationId xmlns:p14="http://schemas.microsoft.com/office/powerpoint/2010/main" val="664476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Control Blocks (OS_EVENTs)</a:t>
            </a:r>
          </a:p>
        </p:txBody>
      </p:sp>
      <p:sp>
        <p:nvSpPr>
          <p:cNvPr id="3" name="Content Placeholder 2"/>
          <p:cNvSpPr>
            <a:spLocks noGrp="1"/>
          </p:cNvSpPr>
          <p:nvPr>
            <p:ph idx="1"/>
          </p:nvPr>
        </p:nvSpPr>
        <p:spPr/>
        <p:txBody>
          <a:bodyPr>
            <a:normAutofit lnSpcReduction="10000"/>
          </a:bodyPr>
          <a:lstStyle/>
          <a:p>
            <a:r>
              <a:rPr lang="en-US" dirty="0"/>
              <a:t>OSEventType (“subclass”) is one of </a:t>
            </a:r>
          </a:p>
          <a:p>
            <a:pPr lvl="1"/>
            <a:r>
              <a:rPr lang="en-US" dirty="0"/>
              <a:t>OS_EVENT_TYPE_SEM, OS_EVENT_TYPE_MUTEX, OS_EVENT_TYPE_MBOX, OS_EVENT_TYPE_Q</a:t>
            </a:r>
          </a:p>
          <a:p>
            <a:r>
              <a:rPr lang="en-US" dirty="0"/>
              <a:t>OSEventPtr points to the message if this is a Mailbox, else a queue structure if this is a Queue</a:t>
            </a:r>
          </a:p>
          <a:p>
            <a:r>
              <a:rPr lang="en-US" dirty="0"/>
              <a:t>OSEventCnt is the semaphore counter if this is a semaphore</a:t>
            </a:r>
          </a:p>
          <a:p>
            <a:r>
              <a:rPr lang="en-US" dirty="0"/>
              <a:t>OSEventTbl[] and OSEventGrp together implement the wait list using the same scheme as the Ready List.</a:t>
            </a:r>
          </a:p>
          <a:p>
            <a:r>
              <a:rPr lang="en-US" dirty="0"/>
              <a:t>OSEventName[] is the name of the ECB.</a:t>
            </a:r>
          </a:p>
          <a:p>
            <a:pPr lvl="1"/>
            <a:r>
              <a:rPr lang="en-US" dirty="0"/>
              <a:t>Use OSEventNameSet(), OSEventNameGet()</a:t>
            </a:r>
          </a:p>
        </p:txBody>
      </p:sp>
      <p:sp>
        <p:nvSpPr>
          <p:cNvPr id="4" name="Slide Number Placeholder 3"/>
          <p:cNvSpPr>
            <a:spLocks noGrp="1"/>
          </p:cNvSpPr>
          <p:nvPr>
            <p:ph type="sldNum" sz="quarter" idx="12"/>
          </p:nvPr>
        </p:nvSpPr>
        <p:spPr/>
        <p:txBody>
          <a:bodyPr/>
          <a:lstStyle/>
          <a:p>
            <a:fld id="{F9E463A4-CC55-4EB3-8549-8876C08BF813}" type="slidenum">
              <a:rPr lang="en-US" smtClean="0"/>
              <a:t>21</a:t>
            </a:fld>
            <a:endParaRPr lang="en-US" dirty="0"/>
          </a:p>
        </p:txBody>
      </p:sp>
    </p:spTree>
    <p:extLst>
      <p:ext uri="{BB962C8B-B14F-4D97-AF65-F5344CB8AC3E}">
        <p14:creationId xmlns:p14="http://schemas.microsoft.com/office/powerpoint/2010/main" val="3897586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Control Blocks (OS_EVENTs)</a:t>
            </a:r>
          </a:p>
        </p:txBody>
      </p:sp>
      <p:sp>
        <p:nvSpPr>
          <p:cNvPr id="3" name="Content Placeholder 2"/>
          <p:cNvSpPr>
            <a:spLocks noGrp="1"/>
          </p:cNvSpPr>
          <p:nvPr>
            <p:ph idx="1"/>
          </p:nvPr>
        </p:nvSpPr>
        <p:spPr/>
        <p:txBody>
          <a:bodyPr>
            <a:normAutofit/>
          </a:bodyPr>
          <a:lstStyle/>
          <a:p>
            <a:r>
              <a:rPr lang="en-US" dirty="0"/>
              <a:t>Adding/Removing a task from an ECB wait list</a:t>
            </a:r>
          </a:p>
          <a:p>
            <a:pPr lvl="1"/>
            <a:r>
              <a:rPr lang="en-US" dirty="0"/>
              <a:t>This needs to be done when blocking/unblocking a task on the ECB</a:t>
            </a:r>
          </a:p>
          <a:p>
            <a:pPr lvl="1"/>
            <a:r>
              <a:rPr lang="en-US" dirty="0"/>
              <a:t>Analogous to adding/removing a task from the Ready List</a:t>
            </a:r>
          </a:p>
          <a:p>
            <a:pPr lvl="1"/>
            <a:r>
              <a:rPr lang="en-US" dirty="0"/>
              <a:t>Uses OSEventGrp and OSEventTbl of the OS_EVENT instance instead of OSRdyGrp and OSRdyTbl</a:t>
            </a:r>
          </a:p>
          <a:p>
            <a:pPr lvl="1"/>
            <a:r>
              <a:rPr lang="en-US" dirty="0"/>
              <a:t>Note: each ECB has its own OSEventGrp and OSEventTbl</a:t>
            </a:r>
          </a:p>
          <a:p>
            <a:r>
              <a:rPr lang="en-US" dirty="0"/>
              <a:t>Finding the highest priority task waiting on an ECB</a:t>
            </a:r>
          </a:p>
          <a:p>
            <a:pPr lvl="1"/>
            <a:r>
              <a:rPr lang="en-US" dirty="0"/>
              <a:t>This needs to be done when deciding which task to unblock</a:t>
            </a:r>
          </a:p>
          <a:p>
            <a:pPr lvl="1"/>
            <a:r>
              <a:rPr lang="en-US" dirty="0"/>
              <a:t>Analogous to finding the highest priority task in the Ready List</a:t>
            </a:r>
          </a:p>
          <a:p>
            <a:pPr lvl="1"/>
            <a:r>
              <a:rPr lang="en-US" dirty="0"/>
              <a:t>Uses OSEventGrp, OSEventTbl and again OSUnMapTbl</a:t>
            </a:r>
          </a:p>
          <a:p>
            <a:pPr lvl="1"/>
            <a:endParaRPr lang="en-US" dirty="0"/>
          </a:p>
          <a:p>
            <a:pPr lvl="1"/>
            <a:endParaRPr lang="en-US" dirty="0"/>
          </a:p>
          <a:p>
            <a:endParaRPr lang="en-US" dirty="0"/>
          </a:p>
          <a:p>
            <a:endParaRPr lang="en-US" dirty="0"/>
          </a:p>
          <a:p>
            <a:pPr marL="457200" lvl="1"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22</a:t>
            </a:fld>
            <a:endParaRPr lang="en-US" dirty="0"/>
          </a:p>
        </p:txBody>
      </p:sp>
    </p:spTree>
    <p:extLst>
      <p:ext uri="{BB962C8B-B14F-4D97-AF65-F5344CB8AC3E}">
        <p14:creationId xmlns:p14="http://schemas.microsoft.com/office/powerpoint/2010/main" val="2712629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Control Blocks (OS_EVENTs)</a:t>
            </a:r>
          </a:p>
        </p:txBody>
      </p:sp>
      <p:sp>
        <p:nvSpPr>
          <p:cNvPr id="4" name="Slide Number Placeholder 3"/>
          <p:cNvSpPr>
            <a:spLocks noGrp="1"/>
          </p:cNvSpPr>
          <p:nvPr>
            <p:ph type="sldNum" sz="quarter" idx="12"/>
          </p:nvPr>
        </p:nvSpPr>
        <p:spPr/>
        <p:txBody>
          <a:bodyPr/>
          <a:lstStyle/>
          <a:p>
            <a:fld id="{F9E463A4-CC55-4EB3-8549-8876C08BF813}" type="slidenum">
              <a:rPr lang="en-US" smtClean="0"/>
              <a:t>23</a:t>
            </a:fld>
            <a:endParaRPr lang="en-US" dirty="0"/>
          </a:p>
        </p:txBody>
      </p:sp>
      <p:sp>
        <p:nvSpPr>
          <p:cNvPr id="6" name="TextBox 5"/>
          <p:cNvSpPr txBox="1"/>
          <p:nvPr/>
        </p:nvSpPr>
        <p:spPr>
          <a:xfrm>
            <a:off x="360504" y="1474138"/>
            <a:ext cx="11474445" cy="4401205"/>
          </a:xfrm>
          <a:prstGeom prst="rect">
            <a:avLst/>
          </a:prstGeom>
          <a:noFill/>
        </p:spPr>
        <p:txBody>
          <a:bodyPr wrap="square" rtlCol="0">
            <a:spAutoFit/>
          </a:bodyPr>
          <a:lstStyle/>
          <a:p>
            <a:r>
              <a:rPr lang="en-US" sz="2400" b="1" dirty="0"/>
              <a:t>Making a task wait on an ECB</a:t>
            </a:r>
          </a:p>
          <a:p>
            <a:pPr marL="342900" indent="-342900">
              <a:buFont typeface="Arial" panose="020B0604020202020204" pitchFamily="34" charset="0"/>
              <a:buChar char="•"/>
            </a:pPr>
            <a:r>
              <a:rPr lang="en-US" sz="2000" dirty="0"/>
              <a:t>Below function is called by OSSemPend(), OSMboxPend(), etc. to block the calling task on the ECB</a:t>
            </a:r>
            <a:endParaRPr lang="en-US" sz="2000" dirty="0">
              <a:solidFill>
                <a:srgbClr val="7F0055"/>
              </a:solidFill>
              <a:latin typeface="Courier New" panose="02070309020205020404" pitchFamily="49" charset="0"/>
            </a:endParaRPr>
          </a:p>
          <a:p>
            <a:endParaRPr lang="en-US" sz="1400" b="1" dirty="0">
              <a:solidFill>
                <a:srgbClr val="7F0055"/>
              </a:solidFill>
              <a:latin typeface="Courier New" panose="02070309020205020404" pitchFamily="49" charset="0"/>
            </a:endParaRPr>
          </a:p>
          <a:p>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  OS_EventTaskWait (</a:t>
            </a:r>
            <a:r>
              <a:rPr lang="en-US" sz="1600" b="1" dirty="0">
                <a:solidFill>
                  <a:srgbClr val="005032"/>
                </a:solidFill>
                <a:latin typeface="Courier New" panose="02070309020205020404" pitchFamily="49" charset="0"/>
              </a:rPr>
              <a:t>OS_EVENT</a:t>
            </a:r>
            <a:r>
              <a:rPr lang="en-US" sz="1600" b="1" dirty="0">
                <a:solidFill>
                  <a:srgbClr val="000000"/>
                </a:solidFill>
                <a:latin typeface="Courier New" panose="02070309020205020404" pitchFamily="49" charset="0"/>
              </a:rPr>
              <a:t> *pevent)</a:t>
            </a:r>
          </a:p>
          <a:p>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INT8U</a:t>
            </a:r>
            <a:r>
              <a:rPr lang="en-US" sz="1600" dirty="0">
                <a:solidFill>
                  <a:srgbClr val="000000"/>
                </a:solidFill>
                <a:latin typeface="Courier New" panose="02070309020205020404" pitchFamily="49" charset="0"/>
              </a:rPr>
              <a:t>  y;</a:t>
            </a:r>
          </a:p>
          <a:p>
            <a:endParaRPr lang="en-US" sz="1600" dirty="0">
              <a:latin typeface="Courier New" panose="02070309020205020404" pitchFamily="49" charset="0"/>
            </a:endParaRPr>
          </a:p>
          <a:p>
            <a:r>
              <a:rPr lang="en-US" sz="1600" dirty="0">
                <a:solidFill>
                  <a:srgbClr val="000000"/>
                </a:solidFill>
                <a:latin typeface="Courier New" panose="02070309020205020404" pitchFamily="49" charset="0"/>
              </a:rPr>
              <a:t>    OSTCBCur-&gt;</a:t>
            </a:r>
            <a:r>
              <a:rPr lang="en-US" sz="1600" dirty="0">
                <a:solidFill>
                  <a:srgbClr val="0000C0"/>
                </a:solidFill>
                <a:latin typeface="Courier New" panose="02070309020205020404" pitchFamily="49" charset="0"/>
              </a:rPr>
              <a:t>OSTCBEventPtr</a:t>
            </a:r>
            <a:r>
              <a:rPr lang="en-US" sz="1600" dirty="0">
                <a:solidFill>
                  <a:srgbClr val="000000"/>
                </a:solidFill>
                <a:latin typeface="Courier New" panose="02070309020205020404" pitchFamily="49" charset="0"/>
              </a:rPr>
              <a:t> =  pevent;   </a:t>
            </a:r>
            <a:r>
              <a:rPr lang="en-US" sz="1600" dirty="0">
                <a:solidFill>
                  <a:srgbClr val="3F7F5F"/>
                </a:solidFill>
                <a:latin typeface="Courier New" panose="02070309020205020404" pitchFamily="49" charset="0"/>
              </a:rPr>
              <a:t>/* Store pointer to event control block in TCB */</a:t>
            </a:r>
          </a:p>
          <a:p>
            <a:r>
              <a:rPr lang="en-US" sz="1600" dirty="0">
                <a:solidFill>
                  <a:srgbClr val="000000"/>
                </a:solidFill>
                <a:latin typeface="Courier New" panose="02070309020205020404" pitchFamily="49" charset="0"/>
              </a:rPr>
              <a:t>    y                       =  OSTCBCur-&gt;</a:t>
            </a:r>
            <a:r>
              <a:rPr lang="en-US" sz="1600" dirty="0">
                <a:solidFill>
                  <a:srgbClr val="0000C0"/>
                </a:solidFill>
                <a:latin typeface="Courier New" panose="02070309020205020404" pitchFamily="49" charset="0"/>
              </a:rPr>
              <a:t>OSTCBY</a:t>
            </a:r>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Task no longer ready               */</a:t>
            </a:r>
          </a:p>
          <a:p>
            <a:r>
              <a:rPr lang="en-US" sz="1600" dirty="0">
                <a:solidFill>
                  <a:srgbClr val="000000"/>
                </a:solidFill>
                <a:latin typeface="Courier New" panose="02070309020205020404" pitchFamily="49" charset="0"/>
              </a:rPr>
              <a:t>    OSRdyTbl[y]            &amp;= ~OSTCBCur-&gt;</a:t>
            </a:r>
            <a:r>
              <a:rPr lang="en-US" sz="1600" dirty="0">
                <a:solidFill>
                  <a:srgbClr val="0000C0"/>
                </a:solidFill>
                <a:latin typeface="Courier New" panose="02070309020205020404" pitchFamily="49" charset="0"/>
              </a:rPr>
              <a:t>OSTCBBitX</a:t>
            </a:r>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if</a:t>
            </a:r>
            <a:r>
              <a:rPr lang="en-US" sz="1600" b="1" dirty="0">
                <a:solidFill>
                  <a:srgbClr val="000000"/>
                </a:solidFill>
                <a:latin typeface="Courier New" panose="02070309020205020404" pitchFamily="49" charset="0"/>
              </a:rPr>
              <a:t> (OSRdyTbl[y] == 0) {</a:t>
            </a:r>
          </a:p>
          <a:p>
            <a:r>
              <a:rPr lang="en-US" sz="1600" dirty="0">
                <a:solidFill>
                  <a:srgbClr val="000000"/>
                </a:solidFill>
                <a:latin typeface="Courier New" panose="02070309020205020404" pitchFamily="49" charset="0"/>
              </a:rPr>
              <a:t>        OSRdyGrp &amp;= ~OSTCBCur-&gt;</a:t>
            </a:r>
            <a:r>
              <a:rPr lang="en-US" sz="1600" dirty="0">
                <a:solidFill>
                  <a:srgbClr val="0000C0"/>
                </a:solidFill>
                <a:latin typeface="Courier New" panose="02070309020205020404" pitchFamily="49" charset="0"/>
              </a:rPr>
              <a:t>OSTCBBitY</a:t>
            </a:r>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Clear bit if this was only task ready in grp*/</a:t>
            </a:r>
          </a:p>
          <a:p>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pevent-&gt;</a:t>
            </a:r>
            <a:r>
              <a:rPr lang="en-US" sz="1600" dirty="0">
                <a:solidFill>
                  <a:srgbClr val="0000C0"/>
                </a:solidFill>
                <a:latin typeface="Courier New" panose="02070309020205020404" pitchFamily="49" charset="0"/>
              </a:rPr>
              <a:t>OSEventTbl</a:t>
            </a:r>
            <a:r>
              <a:rPr lang="en-US" sz="1600" dirty="0">
                <a:solidFill>
                  <a:srgbClr val="000000"/>
                </a:solidFill>
                <a:latin typeface="Courier New" panose="02070309020205020404" pitchFamily="49" charset="0"/>
              </a:rPr>
              <a:t>[OSTCBCur-&gt;</a:t>
            </a:r>
            <a:r>
              <a:rPr lang="en-US" sz="1600" dirty="0">
                <a:solidFill>
                  <a:srgbClr val="0000C0"/>
                </a:solidFill>
                <a:latin typeface="Courier New" panose="02070309020205020404" pitchFamily="49" charset="0"/>
              </a:rPr>
              <a:t>OSTCBY</a:t>
            </a:r>
            <a:r>
              <a:rPr lang="en-US" sz="1600" dirty="0">
                <a:solidFill>
                  <a:srgbClr val="000000"/>
                </a:solidFill>
                <a:latin typeface="Courier New" panose="02070309020205020404" pitchFamily="49" charset="0"/>
              </a:rPr>
              <a:t>] |= OSTCBCur-&gt;</a:t>
            </a:r>
            <a:r>
              <a:rPr lang="en-US" sz="1600" dirty="0">
                <a:solidFill>
                  <a:srgbClr val="0000C0"/>
                </a:solidFill>
                <a:latin typeface="Courier New" panose="02070309020205020404" pitchFamily="49" charset="0"/>
              </a:rPr>
              <a:t>OSTCBBitX</a:t>
            </a:r>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Put task in wait list*/</a:t>
            </a:r>
          </a:p>
          <a:p>
            <a:r>
              <a:rPr lang="en-US" sz="1600" dirty="0">
                <a:solidFill>
                  <a:srgbClr val="000000"/>
                </a:solidFill>
                <a:latin typeface="Courier New" panose="02070309020205020404" pitchFamily="49" charset="0"/>
              </a:rPr>
              <a:t>    pevent-&gt;</a:t>
            </a:r>
            <a:r>
              <a:rPr lang="en-US" sz="1600" dirty="0">
                <a:solidFill>
                  <a:srgbClr val="0000C0"/>
                </a:solidFill>
                <a:latin typeface="Courier New" panose="02070309020205020404" pitchFamily="49" charset="0"/>
              </a:rPr>
              <a:t>OSEventGrp</a:t>
            </a:r>
            <a:r>
              <a:rPr lang="en-US" sz="1600" dirty="0">
                <a:solidFill>
                  <a:srgbClr val="000000"/>
                </a:solidFill>
                <a:latin typeface="Courier New" panose="02070309020205020404" pitchFamily="49" charset="0"/>
              </a:rPr>
              <a:t>                   |= OSTCBCur-&gt;</a:t>
            </a:r>
            <a:r>
              <a:rPr lang="en-US" sz="1600" dirty="0">
                <a:solidFill>
                  <a:srgbClr val="0000C0"/>
                </a:solidFill>
                <a:latin typeface="Courier New" panose="02070309020205020404" pitchFamily="49" charset="0"/>
              </a:rPr>
              <a:t>OSTCBBitY</a:t>
            </a:r>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a:t>
            </a:r>
          </a:p>
          <a:p>
            <a:endParaRPr lang="en-US" sz="1400" dirty="0"/>
          </a:p>
        </p:txBody>
      </p:sp>
    </p:spTree>
    <p:extLst>
      <p:ext uri="{BB962C8B-B14F-4D97-AF65-F5344CB8AC3E}">
        <p14:creationId xmlns:p14="http://schemas.microsoft.com/office/powerpoint/2010/main" val="22507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Control Blocks (OS_EVENTs)</a:t>
            </a:r>
          </a:p>
        </p:txBody>
      </p:sp>
      <p:sp>
        <p:nvSpPr>
          <p:cNvPr id="4" name="Slide Number Placeholder 3"/>
          <p:cNvSpPr>
            <a:spLocks noGrp="1"/>
          </p:cNvSpPr>
          <p:nvPr>
            <p:ph type="sldNum" sz="quarter" idx="12"/>
          </p:nvPr>
        </p:nvSpPr>
        <p:spPr/>
        <p:txBody>
          <a:bodyPr/>
          <a:lstStyle/>
          <a:p>
            <a:fld id="{F9E463A4-CC55-4EB3-8549-8876C08BF813}" type="slidenum">
              <a:rPr lang="en-US" smtClean="0"/>
              <a:t>24</a:t>
            </a:fld>
            <a:endParaRPr lang="en-US" dirty="0"/>
          </a:p>
        </p:txBody>
      </p:sp>
      <p:sp>
        <p:nvSpPr>
          <p:cNvPr id="6" name="TextBox 5"/>
          <p:cNvSpPr txBox="1"/>
          <p:nvPr/>
        </p:nvSpPr>
        <p:spPr>
          <a:xfrm>
            <a:off x="504195" y="1526390"/>
            <a:ext cx="10849605" cy="4555093"/>
          </a:xfrm>
          <a:prstGeom prst="rect">
            <a:avLst/>
          </a:prstGeom>
          <a:noFill/>
        </p:spPr>
        <p:txBody>
          <a:bodyPr wrap="square" rtlCol="0">
            <a:spAutoFit/>
          </a:bodyPr>
          <a:lstStyle/>
          <a:p>
            <a:r>
              <a:rPr lang="en-US" sz="2400" b="1" dirty="0"/>
              <a:t>Making a task ready because of a Timeout</a:t>
            </a:r>
          </a:p>
          <a:p>
            <a:pPr marL="342900" indent="-342900">
              <a:buFont typeface="Arial" panose="020B0604020202020204" pitchFamily="34" charset="0"/>
              <a:buChar char="•"/>
            </a:pPr>
            <a:r>
              <a:rPr lang="en-US" sz="2000" dirty="0"/>
              <a:t>When we do a blocking wait </a:t>
            </a:r>
            <a:r>
              <a:rPr lang="en-US" sz="2000" b="1" dirty="0"/>
              <a:t>with timeout</a:t>
            </a:r>
            <a:r>
              <a:rPr lang="en-US" sz="2000" dirty="0"/>
              <a:t>, ptcb-&gt;OSTCBDly is loaded with the timeout ticks</a:t>
            </a:r>
          </a:p>
          <a:p>
            <a:pPr marL="342900" indent="-342900">
              <a:buFont typeface="Arial" panose="020B0604020202020204" pitchFamily="34" charset="0"/>
              <a:buChar char="•"/>
            </a:pPr>
            <a:r>
              <a:rPr lang="en-US" sz="2000" dirty="0"/>
              <a:t>OSTimeTick() decrements OSTCBDly  and if it reaches 0, makes the task Ready</a:t>
            </a:r>
          </a:p>
          <a:p>
            <a:pPr marL="342900" indent="-342900">
              <a:buFont typeface="Arial" panose="020B0604020202020204" pitchFamily="34" charset="0"/>
              <a:buChar char="•"/>
            </a:pPr>
            <a:r>
              <a:rPr lang="en-US" sz="2000" dirty="0"/>
              <a:t>Below function is called by OSSemPend(), OSMboxPend(), etc. to handle timeout on blocking wait</a:t>
            </a:r>
          </a:p>
          <a:p>
            <a:endParaRPr lang="en-US" sz="1400" b="1" dirty="0">
              <a:solidFill>
                <a:srgbClr val="7F0055"/>
              </a:solidFill>
              <a:latin typeface="Courier New" panose="02070309020205020404" pitchFamily="49" charset="0"/>
            </a:endParaRPr>
          </a:p>
          <a:p>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  </a:t>
            </a:r>
            <a:r>
              <a:rPr lang="en-US" sz="1600" b="1" dirty="0">
                <a:solidFill>
                  <a:srgbClr val="000000"/>
                </a:solidFill>
                <a:highlight>
                  <a:srgbClr val="CECCF7"/>
                </a:highlight>
                <a:latin typeface="Courier New" panose="02070309020205020404" pitchFamily="49" charset="0"/>
              </a:rPr>
              <a:t>OS_EventTOAbort (</a:t>
            </a:r>
            <a:r>
              <a:rPr lang="en-US" sz="1600" b="1" dirty="0">
                <a:solidFill>
                  <a:srgbClr val="005032"/>
                </a:solidFill>
                <a:highlight>
                  <a:srgbClr val="CECCF7"/>
                </a:highlight>
                <a:latin typeface="Courier New" panose="02070309020205020404" pitchFamily="49" charset="0"/>
              </a:rPr>
              <a:t>OS_EVENT</a:t>
            </a:r>
            <a:r>
              <a:rPr lang="en-US" sz="1600" b="1" dirty="0">
                <a:solidFill>
                  <a:srgbClr val="000000"/>
                </a:solidFill>
                <a:highlight>
                  <a:srgbClr val="CECCF7"/>
                </a:highlight>
                <a:latin typeface="Courier New" panose="02070309020205020404" pitchFamily="49" charset="0"/>
              </a:rPr>
              <a:t> *pevent)</a:t>
            </a:r>
          </a:p>
          <a:p>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INT8U</a:t>
            </a:r>
            <a:r>
              <a:rPr lang="en-US" sz="1600" dirty="0">
                <a:solidFill>
                  <a:srgbClr val="000000"/>
                </a:solidFill>
                <a:latin typeface="Courier New" panose="02070309020205020404" pitchFamily="49" charset="0"/>
              </a:rPr>
              <a:t>  y;</a:t>
            </a:r>
            <a:endParaRPr lang="en-US" sz="1600" dirty="0">
              <a:latin typeface="Courier New" panose="02070309020205020404" pitchFamily="49" charset="0"/>
            </a:endParaRPr>
          </a:p>
          <a:p>
            <a:r>
              <a:rPr lang="en-US" sz="1600" dirty="0">
                <a:solidFill>
                  <a:srgbClr val="000000"/>
                </a:solidFill>
                <a:latin typeface="Courier New" panose="02070309020205020404" pitchFamily="49" charset="0"/>
              </a:rPr>
              <a:t>    y                       =  OSTCBCur-&gt;</a:t>
            </a:r>
            <a:r>
              <a:rPr lang="en-US" sz="1600" dirty="0">
                <a:solidFill>
                  <a:srgbClr val="0000C0"/>
                </a:solidFill>
                <a:latin typeface="Courier New" panose="02070309020205020404" pitchFamily="49" charset="0"/>
              </a:rPr>
              <a:t>OSTCBY</a:t>
            </a:r>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    pevent-&gt;</a:t>
            </a:r>
            <a:r>
              <a:rPr lang="en-US" sz="1600" dirty="0">
                <a:solidFill>
                  <a:srgbClr val="0000C0"/>
                </a:solidFill>
                <a:latin typeface="Courier New" panose="02070309020205020404" pitchFamily="49" charset="0"/>
              </a:rPr>
              <a:t>OSEventTbl</a:t>
            </a:r>
            <a:r>
              <a:rPr lang="en-US" sz="1600" dirty="0">
                <a:solidFill>
                  <a:srgbClr val="000000"/>
                </a:solidFill>
                <a:latin typeface="Courier New" panose="02070309020205020404" pitchFamily="49" charset="0"/>
              </a:rPr>
              <a:t>[y]  &amp;= ~OSTCBCur-&gt;</a:t>
            </a:r>
            <a:r>
              <a:rPr lang="en-US" sz="1600" dirty="0">
                <a:solidFill>
                  <a:srgbClr val="0000C0"/>
                </a:solidFill>
                <a:latin typeface="Courier New" panose="02070309020205020404" pitchFamily="49" charset="0"/>
              </a:rPr>
              <a:t>OSTCBBitX</a:t>
            </a:r>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Remove task from wait list   */</a:t>
            </a: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if</a:t>
            </a:r>
            <a:r>
              <a:rPr lang="en-US" sz="1600" b="1" dirty="0">
                <a:solidFill>
                  <a:srgbClr val="000000"/>
                </a:solidFill>
                <a:latin typeface="Courier New" panose="02070309020205020404" pitchFamily="49" charset="0"/>
              </a:rPr>
              <a:t> (pevent-&gt;</a:t>
            </a:r>
            <a:r>
              <a:rPr lang="en-US" sz="1600" b="1" dirty="0">
                <a:solidFill>
                  <a:srgbClr val="0000C0"/>
                </a:solidFill>
                <a:latin typeface="Courier New" panose="02070309020205020404" pitchFamily="49" charset="0"/>
              </a:rPr>
              <a:t>OSEventTbl</a:t>
            </a:r>
            <a:r>
              <a:rPr lang="en-US" sz="1600" b="1" dirty="0">
                <a:solidFill>
                  <a:srgbClr val="000000"/>
                </a:solidFill>
                <a:latin typeface="Courier New" panose="02070309020205020404" pitchFamily="49" charset="0"/>
              </a:rPr>
              <a:t>[y] == 0x00) {</a:t>
            </a:r>
          </a:p>
          <a:p>
            <a:r>
              <a:rPr lang="en-US" sz="1600" dirty="0">
                <a:solidFill>
                  <a:srgbClr val="000000"/>
                </a:solidFill>
                <a:latin typeface="Courier New" panose="02070309020205020404" pitchFamily="49" charset="0"/>
              </a:rPr>
              <a:t>        pevent-&gt;</a:t>
            </a:r>
            <a:r>
              <a:rPr lang="en-US" sz="1600" dirty="0">
                <a:solidFill>
                  <a:srgbClr val="0000C0"/>
                </a:solidFill>
                <a:latin typeface="Courier New" panose="02070309020205020404" pitchFamily="49" charset="0"/>
              </a:rPr>
              <a:t>OSEventGrp</a:t>
            </a:r>
            <a:r>
              <a:rPr lang="en-US" sz="1600" dirty="0">
                <a:solidFill>
                  <a:srgbClr val="000000"/>
                </a:solidFill>
                <a:latin typeface="Courier New" panose="02070309020205020404" pitchFamily="49" charset="0"/>
              </a:rPr>
              <a:t> &amp;= ~OSTCBCur-&gt;</a:t>
            </a:r>
            <a:r>
              <a:rPr lang="en-US" sz="1600" dirty="0">
                <a:solidFill>
                  <a:srgbClr val="0000C0"/>
                </a:solidFill>
                <a:latin typeface="Courier New" panose="02070309020205020404" pitchFamily="49" charset="0"/>
              </a:rPr>
              <a:t>OSTCBBitY</a:t>
            </a:r>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OSTCBCur-&gt;</a:t>
            </a:r>
            <a:r>
              <a:rPr lang="en-US" sz="1600" dirty="0">
                <a:solidFill>
                  <a:srgbClr val="0000C0"/>
                </a:solidFill>
                <a:latin typeface="Courier New" panose="02070309020205020404" pitchFamily="49" charset="0"/>
              </a:rPr>
              <a:t>OSTCBStatPend</a:t>
            </a:r>
            <a:r>
              <a:rPr lang="en-US" sz="1600" dirty="0">
                <a:solidFill>
                  <a:srgbClr val="000000"/>
                </a:solidFill>
                <a:latin typeface="Courier New" panose="02070309020205020404" pitchFamily="49" charset="0"/>
              </a:rPr>
              <a:t> =  OS_STAT_PEND_OK;      </a:t>
            </a:r>
            <a:r>
              <a:rPr lang="en-US" sz="1600" dirty="0">
                <a:solidFill>
                  <a:srgbClr val="3F7F5F"/>
                </a:solidFill>
                <a:latin typeface="Courier New" panose="02070309020205020404" pitchFamily="49" charset="0"/>
              </a:rPr>
              <a:t>/* Clear pend status            */</a:t>
            </a:r>
          </a:p>
          <a:p>
            <a:r>
              <a:rPr lang="en-US" sz="1600" dirty="0">
                <a:solidFill>
                  <a:srgbClr val="000000"/>
                </a:solidFill>
                <a:latin typeface="Courier New" panose="02070309020205020404" pitchFamily="49" charset="0"/>
              </a:rPr>
              <a:t>    OSTCBCur-&gt;</a:t>
            </a:r>
            <a:r>
              <a:rPr lang="en-US" sz="1600" dirty="0">
                <a:solidFill>
                  <a:srgbClr val="0000C0"/>
                </a:solidFill>
                <a:latin typeface="Courier New" panose="02070309020205020404" pitchFamily="49" charset="0"/>
              </a:rPr>
              <a:t>OSTCBStat</a:t>
            </a:r>
            <a:r>
              <a:rPr lang="en-US" sz="1600" dirty="0">
                <a:solidFill>
                  <a:srgbClr val="000000"/>
                </a:solidFill>
                <a:latin typeface="Courier New" panose="02070309020205020404" pitchFamily="49" charset="0"/>
              </a:rPr>
              <a:t>     =  OS_STAT_RDY;          </a:t>
            </a:r>
            <a:r>
              <a:rPr lang="en-US" sz="1600" dirty="0">
                <a:solidFill>
                  <a:srgbClr val="3F7F5F"/>
                </a:solidFill>
                <a:latin typeface="Courier New" panose="02070309020205020404" pitchFamily="49" charset="0"/>
              </a:rPr>
              <a:t>/* Set status to ready          */</a:t>
            </a:r>
          </a:p>
          <a:p>
            <a:r>
              <a:rPr lang="en-US" sz="1600" dirty="0">
                <a:solidFill>
                  <a:srgbClr val="000000"/>
                </a:solidFill>
                <a:latin typeface="Courier New" panose="02070309020205020404" pitchFamily="49" charset="0"/>
              </a:rPr>
              <a:t>    OSTCBCur-&gt;</a:t>
            </a:r>
            <a:r>
              <a:rPr lang="en-US" sz="1600" dirty="0">
                <a:solidFill>
                  <a:srgbClr val="0000C0"/>
                </a:solidFill>
                <a:latin typeface="Courier New" panose="02070309020205020404" pitchFamily="49" charset="0"/>
              </a:rPr>
              <a:t>OSTCBEventPtr</a:t>
            </a:r>
            <a:r>
              <a:rPr lang="en-US" sz="1600" dirty="0">
                <a:solidFill>
                  <a:srgbClr val="000000"/>
                </a:solidFill>
                <a:latin typeface="Courier New" panose="02070309020205020404" pitchFamily="49" charset="0"/>
              </a:rPr>
              <a:t> = (</a:t>
            </a:r>
            <a:r>
              <a:rPr lang="en-US" sz="1600" dirty="0">
                <a:solidFill>
                  <a:srgbClr val="005032"/>
                </a:solidFill>
                <a:latin typeface="Courier New" panose="02070309020205020404" pitchFamily="49" charset="0"/>
              </a:rPr>
              <a:t>OS_EVENT</a:t>
            </a:r>
            <a:r>
              <a:rPr lang="en-US" sz="1600" dirty="0">
                <a:solidFill>
                  <a:srgbClr val="000000"/>
                </a:solidFill>
                <a:latin typeface="Courier New" panose="02070309020205020404" pitchFamily="49" charset="0"/>
              </a:rPr>
              <a:t> *)0;         </a:t>
            </a:r>
            <a:r>
              <a:rPr lang="en-US" sz="1600" dirty="0">
                <a:solidFill>
                  <a:srgbClr val="3F7F5F"/>
                </a:solidFill>
                <a:latin typeface="Courier New" panose="02070309020205020404" pitchFamily="49" charset="0"/>
              </a:rPr>
              <a:t>/* No longer waiting for event  */</a:t>
            </a:r>
          </a:p>
          <a:p>
            <a:r>
              <a:rPr lang="en-US" sz="16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474050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a:spLocks noGrp="1"/>
          </p:cNvSpPr>
          <p:nvPr>
            <p:ph type="title"/>
          </p:nvPr>
        </p:nvSpPr>
        <p:spPr>
          <a:xfrm>
            <a:off x="838200" y="365125"/>
            <a:ext cx="10515600" cy="1325563"/>
          </a:xfrm>
        </p:spPr>
        <p:txBody>
          <a:bodyPr/>
          <a:lstStyle/>
          <a:p>
            <a:r>
              <a:rPr lang="en-US" dirty="0"/>
              <a:t>Event Flags</a:t>
            </a:r>
          </a:p>
        </p:txBody>
      </p:sp>
      <p:graphicFrame>
        <p:nvGraphicFramePr>
          <p:cNvPr id="50" name="Content Placeholder 4"/>
          <p:cNvGraphicFramePr>
            <a:graphicFrameLocks noGrp="1"/>
          </p:cNvGraphicFramePr>
          <p:nvPr>
            <p:ph idx="1"/>
            <p:extLst>
              <p:ext uri="{D42A27DB-BD31-4B8C-83A1-F6EECF244321}">
                <p14:modId xmlns:p14="http://schemas.microsoft.com/office/powerpoint/2010/main" val="1113768278"/>
              </p:ext>
            </p:extLst>
          </p:nvPr>
        </p:nvGraphicFramePr>
        <p:xfrm>
          <a:off x="4456257" y="2918596"/>
          <a:ext cx="3272488" cy="741680"/>
        </p:xfrm>
        <a:graphic>
          <a:graphicData uri="http://schemas.openxmlformats.org/drawingml/2006/table">
            <a:tbl>
              <a:tblPr firstRow="1" bandRow="1">
                <a:tableStyleId>{5C22544A-7EE6-4342-B048-85BDC9FD1C3A}</a:tableStyleId>
              </a:tblPr>
              <a:tblGrid>
                <a:gridCol w="409061">
                  <a:extLst>
                    <a:ext uri="{9D8B030D-6E8A-4147-A177-3AD203B41FA5}">
                      <a16:colId xmlns:a16="http://schemas.microsoft.com/office/drawing/2014/main" val="20000"/>
                    </a:ext>
                  </a:extLst>
                </a:gridCol>
                <a:gridCol w="409061">
                  <a:extLst>
                    <a:ext uri="{9D8B030D-6E8A-4147-A177-3AD203B41FA5}">
                      <a16:colId xmlns:a16="http://schemas.microsoft.com/office/drawing/2014/main" val="20001"/>
                    </a:ext>
                  </a:extLst>
                </a:gridCol>
                <a:gridCol w="409061">
                  <a:extLst>
                    <a:ext uri="{9D8B030D-6E8A-4147-A177-3AD203B41FA5}">
                      <a16:colId xmlns:a16="http://schemas.microsoft.com/office/drawing/2014/main" val="20002"/>
                    </a:ext>
                  </a:extLst>
                </a:gridCol>
                <a:gridCol w="460706">
                  <a:extLst>
                    <a:ext uri="{9D8B030D-6E8A-4147-A177-3AD203B41FA5}">
                      <a16:colId xmlns:a16="http://schemas.microsoft.com/office/drawing/2014/main" val="20003"/>
                    </a:ext>
                  </a:extLst>
                </a:gridCol>
                <a:gridCol w="357416">
                  <a:extLst>
                    <a:ext uri="{9D8B030D-6E8A-4147-A177-3AD203B41FA5}">
                      <a16:colId xmlns:a16="http://schemas.microsoft.com/office/drawing/2014/main" val="20004"/>
                    </a:ext>
                  </a:extLst>
                </a:gridCol>
                <a:gridCol w="409061">
                  <a:extLst>
                    <a:ext uri="{9D8B030D-6E8A-4147-A177-3AD203B41FA5}">
                      <a16:colId xmlns:a16="http://schemas.microsoft.com/office/drawing/2014/main" val="20005"/>
                    </a:ext>
                  </a:extLst>
                </a:gridCol>
                <a:gridCol w="409061">
                  <a:extLst>
                    <a:ext uri="{9D8B030D-6E8A-4147-A177-3AD203B41FA5}">
                      <a16:colId xmlns:a16="http://schemas.microsoft.com/office/drawing/2014/main" val="20006"/>
                    </a:ext>
                  </a:extLst>
                </a:gridCol>
                <a:gridCol w="409061">
                  <a:extLst>
                    <a:ext uri="{9D8B030D-6E8A-4147-A177-3AD203B41FA5}">
                      <a16:colId xmlns:a16="http://schemas.microsoft.com/office/drawing/2014/main" val="20007"/>
                    </a:ext>
                  </a:extLst>
                </a:gridCol>
              </a:tblGrid>
              <a:tr h="370840">
                <a:tc>
                  <a:txBody>
                    <a:bodyPr/>
                    <a:lstStyle/>
                    <a:p>
                      <a:pPr algn="r"/>
                      <a:r>
                        <a:rPr lang="en-US" sz="1600" b="0" dirty="0">
                          <a:solidFill>
                            <a:schemeClr val="tx1"/>
                          </a:solidFill>
                        </a:rPr>
                        <a:t>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dirty="0">
                          <a:solidFill>
                            <a:schemeClr val="tx1"/>
                          </a:solidFill>
                        </a:rPr>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dirty="0">
                          <a:solidFill>
                            <a:schemeClr val="tx1"/>
                          </a:solidFill>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dirty="0">
                          <a:solidFill>
                            <a:schemeClr val="tx1"/>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51" name="TextBox 50"/>
          <p:cNvSpPr txBox="1"/>
          <p:nvPr/>
        </p:nvSpPr>
        <p:spPr>
          <a:xfrm>
            <a:off x="2497182" y="4879033"/>
            <a:ext cx="3037114" cy="923330"/>
          </a:xfrm>
          <a:prstGeom prst="rect">
            <a:avLst/>
          </a:prstGeom>
          <a:noFill/>
          <a:ln>
            <a:solidFill>
              <a:schemeClr val="tx1"/>
            </a:solidFill>
          </a:ln>
        </p:spPr>
        <p:txBody>
          <a:bodyPr wrap="square" rtlCol="0">
            <a:spAutoFit/>
          </a:bodyPr>
          <a:lstStyle/>
          <a:p>
            <a:r>
              <a:rPr lang="en-US" dirty="0"/>
              <a:t>OS_FLAG_NODE for Task 1 waiting for any of bits 13-14 to become 0</a:t>
            </a:r>
          </a:p>
        </p:txBody>
      </p:sp>
      <p:sp>
        <p:nvSpPr>
          <p:cNvPr id="52" name="TextBox 51"/>
          <p:cNvSpPr txBox="1"/>
          <p:nvPr/>
        </p:nvSpPr>
        <p:spPr>
          <a:xfrm>
            <a:off x="6493386" y="4879034"/>
            <a:ext cx="3365509" cy="923330"/>
          </a:xfrm>
          <a:prstGeom prst="rect">
            <a:avLst/>
          </a:prstGeom>
          <a:noFill/>
          <a:ln>
            <a:solidFill>
              <a:schemeClr val="tx1"/>
            </a:solidFill>
          </a:ln>
        </p:spPr>
        <p:txBody>
          <a:bodyPr wrap="square" rtlCol="0">
            <a:noAutofit/>
          </a:bodyPr>
          <a:lstStyle/>
          <a:p>
            <a:r>
              <a:rPr lang="en-US" dirty="0"/>
              <a:t>OS_FLAG_NODE for Task 2 waiting for all of bits 0-3 to become 1</a:t>
            </a:r>
          </a:p>
        </p:txBody>
      </p:sp>
      <p:cxnSp>
        <p:nvCxnSpPr>
          <p:cNvPr id="53" name="Straight Connector 52"/>
          <p:cNvCxnSpPr>
            <a:endCxn id="51" idx="0"/>
          </p:cNvCxnSpPr>
          <p:nvPr/>
        </p:nvCxnSpPr>
        <p:spPr>
          <a:xfrm flipH="1">
            <a:off x="4015739" y="3660276"/>
            <a:ext cx="1026524" cy="1218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51" idx="0"/>
          </p:cNvCxnSpPr>
          <p:nvPr/>
        </p:nvCxnSpPr>
        <p:spPr>
          <a:xfrm flipH="1">
            <a:off x="4015739" y="3651794"/>
            <a:ext cx="1518558" cy="122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52" idx="0"/>
          </p:cNvCxnSpPr>
          <p:nvPr/>
        </p:nvCxnSpPr>
        <p:spPr>
          <a:xfrm>
            <a:off x="6361612" y="3660276"/>
            <a:ext cx="1814529" cy="1218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52" idx="0"/>
          </p:cNvCxnSpPr>
          <p:nvPr/>
        </p:nvCxnSpPr>
        <p:spPr>
          <a:xfrm>
            <a:off x="6692175" y="3660276"/>
            <a:ext cx="1483966" cy="1218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52" idx="0"/>
          </p:cNvCxnSpPr>
          <p:nvPr/>
        </p:nvCxnSpPr>
        <p:spPr>
          <a:xfrm>
            <a:off x="7203440" y="3660276"/>
            <a:ext cx="972701" cy="1218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2" idx="0"/>
          </p:cNvCxnSpPr>
          <p:nvPr/>
        </p:nvCxnSpPr>
        <p:spPr>
          <a:xfrm>
            <a:off x="7580812" y="3660276"/>
            <a:ext cx="595329" cy="1218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8200" y="1699170"/>
            <a:ext cx="10276211" cy="1138773"/>
          </a:xfrm>
          <a:prstGeom prst="rect">
            <a:avLst/>
          </a:prstGeom>
          <a:noFill/>
        </p:spPr>
        <p:txBody>
          <a:bodyPr wrap="none" rtlCol="0">
            <a:spAutoFit/>
          </a:bodyPr>
          <a:lstStyle/>
          <a:p>
            <a:r>
              <a:rPr lang="en-US" sz="2800" dirty="0"/>
              <a:t>High level view of Event Flag implementation (example)</a:t>
            </a:r>
          </a:p>
          <a:p>
            <a:pPr marL="342900" indent="-342900">
              <a:buFont typeface="Arial" panose="020B0604020202020204" pitchFamily="34" charset="0"/>
              <a:buChar char="•"/>
            </a:pPr>
            <a:r>
              <a:rPr lang="en-US" sz="2000" dirty="0"/>
              <a:t>Implemented as an OS_FLAG_GRP struct which points to a list of OS_FLAG_NODE structs</a:t>
            </a:r>
          </a:p>
          <a:p>
            <a:pPr marL="342900" indent="-342900">
              <a:buFont typeface="Arial" panose="020B0604020202020204" pitchFamily="34" charset="0"/>
              <a:buChar char="•"/>
            </a:pPr>
            <a:r>
              <a:rPr lang="en-US" sz="2000" dirty="0"/>
              <a:t>Each OS_FLAG_NODE represents a task waiting for a combination of bits in the OS_FLAG_GRP</a:t>
            </a:r>
          </a:p>
        </p:txBody>
      </p:sp>
      <p:cxnSp>
        <p:nvCxnSpPr>
          <p:cNvPr id="63" name="Straight Arrow Connector 62"/>
          <p:cNvCxnSpPr>
            <a:stCxn id="52" idx="1"/>
            <a:endCxn id="51" idx="3"/>
          </p:cNvCxnSpPr>
          <p:nvPr/>
        </p:nvCxnSpPr>
        <p:spPr>
          <a:xfrm flipH="1" flipV="1">
            <a:off x="5534296" y="5340698"/>
            <a:ext cx="959090" cy="1"/>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68"/>
          <p:cNvCxnSpPr>
            <a:endCxn id="51" idx="1"/>
          </p:cNvCxnSpPr>
          <p:nvPr/>
        </p:nvCxnSpPr>
        <p:spPr>
          <a:xfrm rot="10800000" flipV="1">
            <a:off x="2497183" y="3448594"/>
            <a:ext cx="1944189" cy="1892104"/>
          </a:xfrm>
          <a:prstGeom prst="bentConnector3">
            <a:avLst>
              <a:gd name="adj1" fmla="val 11175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727148" y="3321080"/>
            <a:ext cx="1543949" cy="369332"/>
          </a:xfrm>
          <a:prstGeom prst="rect">
            <a:avLst/>
          </a:prstGeom>
          <a:noFill/>
        </p:spPr>
        <p:txBody>
          <a:bodyPr wrap="none" rtlCol="0">
            <a:spAutoFit/>
          </a:bodyPr>
          <a:lstStyle/>
          <a:p>
            <a:r>
              <a:rPr lang="en-US" dirty="0"/>
              <a:t>OS_FLAG_GRP</a:t>
            </a:r>
          </a:p>
        </p:txBody>
      </p:sp>
      <p:cxnSp>
        <p:nvCxnSpPr>
          <p:cNvPr id="73" name="Straight Arrow Connector 72"/>
          <p:cNvCxnSpPr/>
          <p:nvPr/>
        </p:nvCxnSpPr>
        <p:spPr>
          <a:xfrm flipH="1">
            <a:off x="10008323" y="5235377"/>
            <a:ext cx="716283"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0709169" y="4971366"/>
            <a:ext cx="516488" cy="369332"/>
          </a:xfrm>
          <a:prstGeom prst="rect">
            <a:avLst/>
          </a:prstGeom>
          <a:noFill/>
        </p:spPr>
        <p:txBody>
          <a:bodyPr wrap="none" rtlCol="0">
            <a:spAutoFit/>
          </a:bodyPr>
          <a:lstStyle/>
          <a:p>
            <a:r>
              <a:rPr lang="en-US" dirty="0"/>
              <a:t> . . .</a:t>
            </a:r>
          </a:p>
        </p:txBody>
      </p:sp>
      <p:sp>
        <p:nvSpPr>
          <p:cNvPr id="77" name="Slide Number Placeholder 76"/>
          <p:cNvSpPr>
            <a:spLocks noGrp="1"/>
          </p:cNvSpPr>
          <p:nvPr>
            <p:ph type="sldNum" sz="quarter" idx="12"/>
          </p:nvPr>
        </p:nvSpPr>
        <p:spPr/>
        <p:txBody>
          <a:bodyPr/>
          <a:lstStyle/>
          <a:p>
            <a:fld id="{F9E463A4-CC55-4EB3-8549-8876C08BF813}" type="slidenum">
              <a:rPr lang="en-US" smtClean="0"/>
              <a:t>25</a:t>
            </a:fld>
            <a:endParaRPr lang="en-US" dirty="0"/>
          </a:p>
        </p:txBody>
      </p:sp>
    </p:spTree>
    <p:extLst>
      <p:ext uri="{BB962C8B-B14F-4D97-AF65-F5344CB8AC3E}">
        <p14:creationId xmlns:p14="http://schemas.microsoft.com/office/powerpoint/2010/main" val="4120230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Flags</a:t>
            </a:r>
          </a:p>
        </p:txBody>
      </p:sp>
      <p:sp>
        <p:nvSpPr>
          <p:cNvPr id="3" name="Slide Number Placeholder 2"/>
          <p:cNvSpPr>
            <a:spLocks noGrp="1"/>
          </p:cNvSpPr>
          <p:nvPr>
            <p:ph type="sldNum" sz="quarter" idx="12"/>
          </p:nvPr>
        </p:nvSpPr>
        <p:spPr/>
        <p:txBody>
          <a:bodyPr/>
          <a:lstStyle/>
          <a:p>
            <a:fld id="{F9E463A4-CC55-4EB3-8549-8876C08BF813}" type="slidenum">
              <a:rPr lang="en-US" smtClean="0"/>
              <a:t>26</a:t>
            </a:fld>
            <a:endParaRPr lang="en-US" dirty="0"/>
          </a:p>
        </p:txBody>
      </p:sp>
      <p:sp>
        <p:nvSpPr>
          <p:cNvPr id="4" name="TextBox 3"/>
          <p:cNvSpPr txBox="1"/>
          <p:nvPr/>
        </p:nvSpPr>
        <p:spPr>
          <a:xfrm>
            <a:off x="407127" y="1690688"/>
            <a:ext cx="11593286" cy="4893647"/>
          </a:xfrm>
          <a:prstGeom prst="rect">
            <a:avLst/>
          </a:prstGeom>
          <a:noFill/>
        </p:spPr>
        <p:txBody>
          <a:bodyPr wrap="square" rtlCol="0">
            <a:spAutoFit/>
          </a:bodyPr>
          <a:lstStyle/>
          <a:p>
            <a:r>
              <a:rPr lang="da-DK" sz="2000" b="1" dirty="0"/>
              <a:t>OS_FLAG_GRP typedef</a:t>
            </a:r>
            <a:endParaRPr lang="da-DK" b="1" dirty="0"/>
          </a:p>
          <a:p>
            <a:endParaRPr lang="da-DK" sz="1600" b="1" dirty="0">
              <a:solidFill>
                <a:srgbClr val="7F0055"/>
              </a:solidFill>
              <a:latin typeface="Courier New" panose="02070309020205020404" pitchFamily="49" charset="0"/>
            </a:endParaRPr>
          </a:p>
          <a:p>
            <a:r>
              <a:rPr lang="da-DK" sz="1600" b="1" dirty="0">
                <a:solidFill>
                  <a:srgbClr val="7F0055"/>
                </a:solidFill>
                <a:latin typeface="Courier New" panose="02070309020205020404" pitchFamily="49" charset="0"/>
              </a:rPr>
              <a:t>typedef</a:t>
            </a:r>
            <a:r>
              <a:rPr lang="da-DK" sz="1600" b="1" dirty="0">
                <a:solidFill>
                  <a:srgbClr val="000000"/>
                </a:solidFill>
                <a:latin typeface="Courier New" panose="02070309020205020404" pitchFamily="49" charset="0"/>
              </a:rPr>
              <a:t> </a:t>
            </a:r>
            <a:r>
              <a:rPr lang="da-DK" sz="1600" b="1" dirty="0">
                <a:solidFill>
                  <a:srgbClr val="7F0055"/>
                </a:solidFill>
                <a:latin typeface="Courier New" panose="02070309020205020404" pitchFamily="49" charset="0"/>
              </a:rPr>
              <a:t>struct</a:t>
            </a:r>
            <a:r>
              <a:rPr lang="da-DK" sz="1600" b="1" dirty="0">
                <a:solidFill>
                  <a:srgbClr val="000000"/>
                </a:solidFill>
                <a:latin typeface="Courier New" panose="02070309020205020404" pitchFamily="49" charset="0"/>
              </a:rPr>
              <a:t> os_flag_grp {       </a:t>
            </a:r>
            <a:r>
              <a:rPr lang="da-DK" sz="1600" dirty="0">
                <a:solidFill>
                  <a:srgbClr val="3F7F5F"/>
                </a:solidFill>
                <a:latin typeface="Courier New" panose="02070309020205020404" pitchFamily="49" charset="0"/>
              </a:rPr>
              <a:t>/* Event Flag Group                                  */</a:t>
            </a: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INT8U</a:t>
            </a:r>
            <a:r>
              <a:rPr lang="en-US" sz="1600" dirty="0">
                <a:solidFill>
                  <a:srgbClr val="000000"/>
                </a:solidFill>
                <a:latin typeface="Courier New" panose="02070309020205020404" pitchFamily="49" charset="0"/>
              </a:rPr>
              <a:t>         </a:t>
            </a:r>
            <a:r>
              <a:rPr lang="en-US" sz="1600" dirty="0">
                <a:solidFill>
                  <a:srgbClr val="0000C0"/>
                </a:solidFill>
                <a:latin typeface="Courier New" panose="02070309020205020404" pitchFamily="49" charset="0"/>
              </a:rPr>
              <a:t>OSFlagType</a:t>
            </a:r>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Should be set to OS_EVENT_TYPE_FLAG               */</a:t>
            </a: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         </a:t>
            </a:r>
            <a:r>
              <a:rPr lang="en-US" sz="1600" dirty="0">
                <a:solidFill>
                  <a:srgbClr val="000000"/>
                </a:solidFill>
                <a:latin typeface="Courier New" panose="02070309020205020404" pitchFamily="49" charset="0"/>
              </a:rPr>
              <a:t>*</a:t>
            </a:r>
            <a:r>
              <a:rPr lang="en-US" sz="1600" dirty="0">
                <a:solidFill>
                  <a:srgbClr val="0000C0"/>
                </a:solidFill>
                <a:latin typeface="Courier New" panose="02070309020205020404" pitchFamily="49" charset="0"/>
              </a:rPr>
              <a:t>OSFlagWaitList</a:t>
            </a:r>
            <a:r>
              <a:rPr lang="en-US" sz="1600" b="1"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Pointer to first NODE of task waiting on event flag*/</a:t>
            </a: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OS_FLAGS</a:t>
            </a:r>
            <a:r>
              <a:rPr lang="en-US" sz="1600" dirty="0">
                <a:solidFill>
                  <a:srgbClr val="000000"/>
                </a:solidFill>
                <a:latin typeface="Courier New" panose="02070309020205020404" pitchFamily="49" charset="0"/>
              </a:rPr>
              <a:t>      </a:t>
            </a:r>
            <a:r>
              <a:rPr lang="en-US" sz="1600" dirty="0">
                <a:solidFill>
                  <a:srgbClr val="0000C0"/>
                </a:solidFill>
                <a:latin typeface="Courier New" panose="02070309020205020404" pitchFamily="49" charset="0"/>
              </a:rPr>
              <a:t>OSFlagFlags</a:t>
            </a:r>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8, 16 or 32 bit flags                              */</a:t>
            </a:r>
          </a:p>
          <a:p>
            <a:r>
              <a:rPr lang="en-US" sz="1600" b="1" dirty="0">
                <a:solidFill>
                  <a:srgbClr val="7F0055"/>
                </a:solidFill>
                <a:latin typeface="Courier New" panose="02070309020205020404" pitchFamily="49" charset="0"/>
              </a:rPr>
              <a:t>#if</a:t>
            </a:r>
            <a:r>
              <a:rPr lang="en-US" sz="1600" b="1" dirty="0">
                <a:solidFill>
                  <a:srgbClr val="000000"/>
                </a:solidFill>
                <a:latin typeface="Courier New" panose="02070309020205020404" pitchFamily="49" charset="0"/>
              </a:rPr>
              <a:t> OS_FLAG_NAME_SIZE &gt; 1</a:t>
            </a: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INT8U</a:t>
            </a:r>
            <a:r>
              <a:rPr lang="en-US" sz="1600" dirty="0">
                <a:solidFill>
                  <a:srgbClr val="000000"/>
                </a:solidFill>
                <a:latin typeface="Courier New" panose="02070309020205020404" pitchFamily="49" charset="0"/>
              </a:rPr>
              <a:t>         </a:t>
            </a:r>
            <a:r>
              <a:rPr lang="en-US" sz="1600" dirty="0">
                <a:solidFill>
                  <a:srgbClr val="0000C0"/>
                </a:solidFill>
                <a:latin typeface="Courier New" panose="02070309020205020404" pitchFamily="49" charset="0"/>
              </a:rPr>
              <a:t>OSFlagName</a:t>
            </a:r>
            <a:r>
              <a:rPr lang="en-US" sz="1600" dirty="0">
                <a:solidFill>
                  <a:srgbClr val="000000"/>
                </a:solidFill>
                <a:latin typeface="Courier New" panose="02070309020205020404" pitchFamily="49" charset="0"/>
              </a:rPr>
              <a:t>[OS_FLAG_NAME_SIZE];</a:t>
            </a:r>
          </a:p>
          <a:p>
            <a:r>
              <a:rPr lang="en-US" sz="1600" b="1" dirty="0">
                <a:solidFill>
                  <a:srgbClr val="7F0055"/>
                </a:solidFill>
                <a:latin typeface="Courier New" panose="02070309020205020404" pitchFamily="49" charset="0"/>
              </a:rPr>
              <a:t>#endif</a:t>
            </a: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OS_FLAG_GRP</a:t>
            </a:r>
            <a:r>
              <a:rPr lang="en-US" sz="1600" dirty="0">
                <a:solidFill>
                  <a:srgbClr val="000000"/>
                </a:solidFill>
                <a:latin typeface="Courier New" panose="02070309020205020404" pitchFamily="49" charset="0"/>
              </a:rPr>
              <a:t>;</a:t>
            </a:r>
          </a:p>
          <a:p>
            <a:endParaRPr lang="en-US" sz="1600" dirty="0">
              <a:solidFill>
                <a:srgbClr val="000000"/>
              </a:solidFill>
              <a:latin typeface="Courier New" panose="02070309020205020404" pitchFamily="49" charset="0"/>
            </a:endParaRPr>
          </a:p>
          <a:p>
            <a:r>
              <a:rPr lang="en-US" sz="2000" dirty="0">
                <a:solidFill>
                  <a:srgbClr val="000000"/>
                </a:solidFill>
              </a:rPr>
              <a:t>Notes:</a:t>
            </a:r>
          </a:p>
          <a:p>
            <a:pPr marL="285750" indent="-285750">
              <a:buFont typeface="Arial" panose="020B0604020202020204" pitchFamily="34" charset="0"/>
              <a:buChar char="•"/>
            </a:pPr>
            <a:r>
              <a:rPr lang="en-US" sz="2000" dirty="0">
                <a:solidFill>
                  <a:srgbClr val="000000"/>
                </a:solidFill>
              </a:rPr>
              <a:t>OSFlagType must be OS_EVENT_TYPE_FLAG (i.e. not OS_EVENT_TYPE_SEM, OS_EVENT_TYPE_MBOX, etc.)</a:t>
            </a:r>
          </a:p>
          <a:p>
            <a:pPr marL="285750" indent="-285750">
              <a:buFont typeface="Arial" panose="020B0604020202020204" pitchFamily="34" charset="0"/>
              <a:buChar char="•"/>
            </a:pPr>
            <a:r>
              <a:rPr lang="en-US" sz="2000" dirty="0">
                <a:solidFill>
                  <a:srgbClr val="000000"/>
                </a:solidFill>
              </a:rPr>
              <a:t>OSFlagWaitList points to a doubly linked list of OS_FLAG_NODES (didn’t find a good reason why it’s declared void*)</a:t>
            </a:r>
          </a:p>
          <a:p>
            <a:pPr marL="285750" indent="-285750">
              <a:buFont typeface="Arial" panose="020B0604020202020204" pitchFamily="34" charset="0"/>
              <a:buChar char="•"/>
            </a:pPr>
            <a:r>
              <a:rPr lang="en-US" sz="2000" dirty="0">
                <a:solidFill>
                  <a:srgbClr val="000000"/>
                </a:solidFill>
              </a:rPr>
              <a:t>OS_FlagFlags is the 16-bit set of flags in this flag group</a:t>
            </a:r>
          </a:p>
          <a:p>
            <a:endParaRPr lang="en-US" sz="1600" dirty="0">
              <a:solidFill>
                <a:srgbClr val="000000"/>
              </a:solidFill>
            </a:endParaRPr>
          </a:p>
          <a:p>
            <a:pPr marL="285750" indent="-285750">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546232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Flag Events</a:t>
            </a:r>
          </a:p>
        </p:txBody>
      </p:sp>
      <p:sp>
        <p:nvSpPr>
          <p:cNvPr id="3" name="Slide Number Placeholder 2"/>
          <p:cNvSpPr>
            <a:spLocks noGrp="1"/>
          </p:cNvSpPr>
          <p:nvPr>
            <p:ph type="sldNum" sz="quarter" idx="12"/>
          </p:nvPr>
        </p:nvSpPr>
        <p:spPr/>
        <p:txBody>
          <a:bodyPr/>
          <a:lstStyle/>
          <a:p>
            <a:fld id="{F9E463A4-CC55-4EB3-8549-8876C08BF813}" type="slidenum">
              <a:rPr lang="en-US" smtClean="0"/>
              <a:t>27</a:t>
            </a:fld>
            <a:endParaRPr lang="en-US" dirty="0"/>
          </a:p>
        </p:txBody>
      </p:sp>
      <p:sp>
        <p:nvSpPr>
          <p:cNvPr id="4" name="TextBox 3"/>
          <p:cNvSpPr txBox="1"/>
          <p:nvPr/>
        </p:nvSpPr>
        <p:spPr>
          <a:xfrm>
            <a:off x="299789" y="1574800"/>
            <a:ext cx="11170046" cy="4154984"/>
          </a:xfrm>
          <a:prstGeom prst="rect">
            <a:avLst/>
          </a:prstGeom>
          <a:noFill/>
        </p:spPr>
        <p:txBody>
          <a:bodyPr wrap="none" rtlCol="0">
            <a:spAutoFit/>
          </a:bodyPr>
          <a:lstStyle/>
          <a:p>
            <a:r>
              <a:rPr lang="en-US" sz="2000" b="1" dirty="0"/>
              <a:t>OS_FLAG_NODE typedef</a:t>
            </a:r>
          </a:p>
          <a:p>
            <a:endParaRPr lang="en-US" sz="1600" b="1" dirty="0">
              <a:solidFill>
                <a:srgbClr val="7F0055"/>
              </a:solidFill>
              <a:latin typeface="Courier New" panose="02070309020205020404" pitchFamily="49" charset="0"/>
            </a:endParaRPr>
          </a:p>
          <a:p>
            <a:r>
              <a:rPr lang="en-US" sz="1600" b="1" dirty="0">
                <a:solidFill>
                  <a:srgbClr val="7F0055"/>
                </a:solidFill>
                <a:latin typeface="Courier New" panose="02070309020205020404" pitchFamily="49" charset="0"/>
              </a:rPr>
              <a:t>typedef</a:t>
            </a:r>
            <a:r>
              <a:rPr lang="en-US" sz="1600" b="1"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struct</a:t>
            </a:r>
            <a:r>
              <a:rPr lang="en-US" sz="1600" b="1" dirty="0">
                <a:solidFill>
                  <a:srgbClr val="000000"/>
                </a:solidFill>
                <a:latin typeface="Courier New" panose="02070309020205020404" pitchFamily="49" charset="0"/>
              </a:rPr>
              <a:t> os_flag_node {               </a:t>
            </a:r>
            <a:r>
              <a:rPr lang="en-US" sz="1600" b="1" dirty="0">
                <a:solidFill>
                  <a:srgbClr val="3F7F5F"/>
                </a:solidFill>
                <a:latin typeface="Courier New" panose="02070309020205020404" pitchFamily="49" charset="0"/>
              </a:rPr>
              <a:t>/* Event Flag Wait List Node               */</a:t>
            </a: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         *</a:t>
            </a:r>
            <a:r>
              <a:rPr lang="en-US" sz="1600" b="1" dirty="0">
                <a:solidFill>
                  <a:srgbClr val="0000C0"/>
                </a:solidFill>
                <a:latin typeface="Courier New" panose="02070309020205020404" pitchFamily="49" charset="0"/>
              </a:rPr>
              <a:t>OSFlagNodeNext</a:t>
            </a:r>
            <a:r>
              <a:rPr lang="en-US" sz="1600" b="1" dirty="0">
                <a:solidFill>
                  <a:srgbClr val="000000"/>
                </a:solidFill>
                <a:latin typeface="Courier New" panose="02070309020205020404" pitchFamily="49" charset="0"/>
              </a:rPr>
              <a:t>;           </a:t>
            </a:r>
            <a:r>
              <a:rPr lang="en-US" sz="1600" b="1" dirty="0">
                <a:solidFill>
                  <a:srgbClr val="3F7F5F"/>
                </a:solidFill>
                <a:latin typeface="Courier New" panose="02070309020205020404" pitchFamily="49" charset="0"/>
              </a:rPr>
              <a:t>/* Pointer to next     NODE in wait list   */</a:t>
            </a: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         *</a:t>
            </a:r>
            <a:r>
              <a:rPr lang="en-US" sz="1600" b="1" dirty="0">
                <a:solidFill>
                  <a:srgbClr val="0000C0"/>
                </a:solidFill>
                <a:latin typeface="Courier New" panose="02070309020205020404" pitchFamily="49" charset="0"/>
              </a:rPr>
              <a:t>OSFlagNodePrev</a:t>
            </a:r>
            <a:r>
              <a:rPr lang="en-US" sz="1600" b="1" dirty="0">
                <a:solidFill>
                  <a:srgbClr val="000000"/>
                </a:solidFill>
                <a:latin typeface="Courier New" panose="02070309020205020404" pitchFamily="49" charset="0"/>
              </a:rPr>
              <a:t>;           </a:t>
            </a:r>
            <a:r>
              <a:rPr lang="en-US" sz="1600" b="1" dirty="0">
                <a:solidFill>
                  <a:srgbClr val="3F7F5F"/>
                </a:solidFill>
                <a:latin typeface="Courier New" panose="02070309020205020404" pitchFamily="49" charset="0"/>
              </a:rPr>
              <a:t>/* Pointer to previous NODE in wait list   */</a:t>
            </a: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         *</a:t>
            </a:r>
            <a:r>
              <a:rPr lang="en-US" sz="1600" b="1" dirty="0">
                <a:solidFill>
                  <a:srgbClr val="0000C0"/>
                </a:solidFill>
                <a:latin typeface="Courier New" panose="02070309020205020404" pitchFamily="49" charset="0"/>
              </a:rPr>
              <a:t>OSFlagNodeTCB</a:t>
            </a:r>
            <a:r>
              <a:rPr lang="en-US" sz="1600" b="1" dirty="0">
                <a:solidFill>
                  <a:srgbClr val="000000"/>
                </a:solidFill>
                <a:latin typeface="Courier New" panose="02070309020205020404" pitchFamily="49" charset="0"/>
              </a:rPr>
              <a:t>;            </a:t>
            </a:r>
            <a:r>
              <a:rPr lang="en-US" sz="1600" b="1" dirty="0">
                <a:solidFill>
                  <a:srgbClr val="3F7F5F"/>
                </a:solidFill>
                <a:latin typeface="Courier New" panose="02070309020205020404" pitchFamily="49" charset="0"/>
              </a:rPr>
              <a:t>/* Pointer to TCB of waiting task          */</a:t>
            </a: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         *</a:t>
            </a:r>
            <a:r>
              <a:rPr lang="en-US" sz="1600" b="1" dirty="0">
                <a:solidFill>
                  <a:srgbClr val="0000C0"/>
                </a:solidFill>
                <a:latin typeface="Courier New" panose="02070309020205020404" pitchFamily="49" charset="0"/>
              </a:rPr>
              <a:t>OSFlagNodeFlagGrp</a:t>
            </a:r>
            <a:r>
              <a:rPr lang="en-US" sz="1600" b="1" dirty="0">
                <a:solidFill>
                  <a:srgbClr val="000000"/>
                </a:solidFill>
                <a:latin typeface="Courier New" panose="02070309020205020404" pitchFamily="49" charset="0"/>
              </a:rPr>
              <a:t>;        </a:t>
            </a:r>
            <a:r>
              <a:rPr lang="en-US" sz="1600" b="1" dirty="0">
                <a:solidFill>
                  <a:srgbClr val="3F7F5F"/>
                </a:solidFill>
                <a:latin typeface="Courier New" panose="02070309020205020404" pitchFamily="49" charset="0"/>
              </a:rPr>
              <a:t>/* Pointer to Event Flag Group             */</a:t>
            </a: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OS_FLAGS</a:t>
            </a:r>
            <a:r>
              <a:rPr lang="en-US" sz="1600" dirty="0">
                <a:solidFill>
                  <a:srgbClr val="000000"/>
                </a:solidFill>
                <a:latin typeface="Courier New" panose="02070309020205020404" pitchFamily="49" charset="0"/>
              </a:rPr>
              <a:t>      </a:t>
            </a:r>
            <a:r>
              <a:rPr lang="en-US" sz="1600" dirty="0">
                <a:solidFill>
                  <a:srgbClr val="0000C0"/>
                </a:solidFill>
                <a:latin typeface="Courier New" panose="02070309020205020404" pitchFamily="49" charset="0"/>
              </a:rPr>
              <a:t>OSFlagNodeFlags</a:t>
            </a:r>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Event flag to wait on                   */</a:t>
            </a: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INT8U</a:t>
            </a:r>
            <a:r>
              <a:rPr lang="en-US" sz="1600" dirty="0">
                <a:solidFill>
                  <a:srgbClr val="000000"/>
                </a:solidFill>
                <a:latin typeface="Courier New" panose="02070309020205020404" pitchFamily="49" charset="0"/>
              </a:rPr>
              <a:t>         </a:t>
            </a:r>
            <a:r>
              <a:rPr lang="en-US" sz="1600" dirty="0">
                <a:solidFill>
                  <a:srgbClr val="0000C0"/>
                </a:solidFill>
                <a:latin typeface="Courier New" panose="02070309020205020404" pitchFamily="49" charset="0"/>
              </a:rPr>
              <a:t>OSFlagNodeWaitType</a:t>
            </a:r>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Type of wait:                           */</a:t>
            </a:r>
          </a:p>
          <a:p>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OS_FLAG_WAIT_AND                   */</a:t>
            </a:r>
          </a:p>
          <a:p>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OS_FLAG_WAIT_ALL                   */</a:t>
            </a:r>
          </a:p>
          <a:p>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OS_FLAG_WAIT_OR                    */</a:t>
            </a:r>
          </a:p>
          <a:p>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OS_FLAG_WAIT_ANY                   */</a:t>
            </a: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OS_FLAG_NODE</a:t>
            </a:r>
            <a:r>
              <a:rPr lang="en-US" sz="1600" dirty="0">
                <a:solidFill>
                  <a:srgbClr val="000000"/>
                </a:solidFill>
                <a:latin typeface="Courier New" panose="02070309020205020404" pitchFamily="49" charset="0"/>
              </a:rPr>
              <a:t>;</a:t>
            </a:r>
          </a:p>
          <a:p>
            <a:endParaRPr lang="en-US" sz="1600" dirty="0">
              <a:solidFill>
                <a:srgbClr val="000000"/>
              </a:solidFill>
              <a:latin typeface="Courier New" panose="02070309020205020404" pitchFamily="49" charset="0"/>
            </a:endParaRPr>
          </a:p>
          <a:p>
            <a:r>
              <a:rPr lang="en-US" sz="2000" dirty="0">
                <a:solidFill>
                  <a:srgbClr val="000000"/>
                </a:solidFill>
              </a:rPr>
              <a:t>Note: Didn’t find a good reason why pointers are all void*</a:t>
            </a:r>
          </a:p>
        </p:txBody>
      </p:sp>
    </p:spTree>
    <p:extLst>
      <p:ext uri="{BB962C8B-B14F-4D97-AF65-F5344CB8AC3E}">
        <p14:creationId xmlns:p14="http://schemas.microsoft.com/office/powerpoint/2010/main" val="933250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97629" cy="1325563"/>
          </a:xfrm>
        </p:spPr>
        <p:txBody>
          <a:bodyPr/>
          <a:lstStyle/>
          <a:p>
            <a:r>
              <a:rPr lang="en-US" dirty="0"/>
              <a:t>Flag Events</a:t>
            </a:r>
          </a:p>
        </p:txBody>
      </p:sp>
      <p:graphicFrame>
        <p:nvGraphicFramePr>
          <p:cNvPr id="4" name="Content Placeholder 4"/>
          <p:cNvGraphicFramePr>
            <a:graphicFrameLocks/>
          </p:cNvGraphicFramePr>
          <p:nvPr>
            <p:extLst>
              <p:ext uri="{D42A27DB-BD31-4B8C-83A1-F6EECF244321}">
                <p14:modId xmlns:p14="http://schemas.microsoft.com/office/powerpoint/2010/main" val="3838510330"/>
              </p:ext>
            </p:extLst>
          </p:nvPr>
        </p:nvGraphicFramePr>
        <p:xfrm>
          <a:off x="334010" y="2010378"/>
          <a:ext cx="3798570" cy="304800"/>
        </p:xfrm>
        <a:graphic>
          <a:graphicData uri="http://schemas.openxmlformats.org/drawingml/2006/table">
            <a:tbl>
              <a:tblPr firstRow="1" bandRow="1">
                <a:tableStyleId>{5C22544A-7EE6-4342-B048-85BDC9FD1C3A}</a:tableStyleId>
              </a:tblPr>
              <a:tblGrid>
                <a:gridCol w="1599964">
                  <a:extLst>
                    <a:ext uri="{9D8B030D-6E8A-4147-A177-3AD203B41FA5}">
                      <a16:colId xmlns:a16="http://schemas.microsoft.com/office/drawing/2014/main" val="20000"/>
                    </a:ext>
                  </a:extLst>
                </a:gridCol>
                <a:gridCol w="274826">
                  <a:extLst>
                    <a:ext uri="{9D8B030D-6E8A-4147-A177-3AD203B41FA5}">
                      <a16:colId xmlns:a16="http://schemas.microsoft.com/office/drawing/2014/main" val="20001"/>
                    </a:ext>
                  </a:extLst>
                </a:gridCol>
                <a:gridCol w="274826">
                  <a:extLst>
                    <a:ext uri="{9D8B030D-6E8A-4147-A177-3AD203B41FA5}">
                      <a16:colId xmlns:a16="http://schemas.microsoft.com/office/drawing/2014/main" val="20002"/>
                    </a:ext>
                  </a:extLst>
                </a:gridCol>
                <a:gridCol w="274826">
                  <a:extLst>
                    <a:ext uri="{9D8B030D-6E8A-4147-A177-3AD203B41FA5}">
                      <a16:colId xmlns:a16="http://schemas.microsoft.com/office/drawing/2014/main" val="20003"/>
                    </a:ext>
                  </a:extLst>
                </a:gridCol>
                <a:gridCol w="309522">
                  <a:extLst>
                    <a:ext uri="{9D8B030D-6E8A-4147-A177-3AD203B41FA5}">
                      <a16:colId xmlns:a16="http://schemas.microsoft.com/office/drawing/2014/main" val="20004"/>
                    </a:ext>
                  </a:extLst>
                </a:gridCol>
                <a:gridCol w="240128">
                  <a:extLst>
                    <a:ext uri="{9D8B030D-6E8A-4147-A177-3AD203B41FA5}">
                      <a16:colId xmlns:a16="http://schemas.microsoft.com/office/drawing/2014/main" val="20005"/>
                    </a:ext>
                  </a:extLst>
                </a:gridCol>
                <a:gridCol w="274826">
                  <a:extLst>
                    <a:ext uri="{9D8B030D-6E8A-4147-A177-3AD203B41FA5}">
                      <a16:colId xmlns:a16="http://schemas.microsoft.com/office/drawing/2014/main" val="20006"/>
                    </a:ext>
                  </a:extLst>
                </a:gridCol>
                <a:gridCol w="274826">
                  <a:extLst>
                    <a:ext uri="{9D8B030D-6E8A-4147-A177-3AD203B41FA5}">
                      <a16:colId xmlns:a16="http://schemas.microsoft.com/office/drawing/2014/main" val="20007"/>
                    </a:ext>
                  </a:extLst>
                </a:gridCol>
                <a:gridCol w="274826">
                  <a:extLst>
                    <a:ext uri="{9D8B030D-6E8A-4147-A177-3AD203B41FA5}">
                      <a16:colId xmlns:a16="http://schemas.microsoft.com/office/drawing/2014/main" val="20008"/>
                    </a:ext>
                  </a:extLst>
                </a:gridCol>
              </a:tblGrid>
              <a:tr h="303620">
                <a:tc>
                  <a:txBody>
                    <a:bodyPr/>
                    <a:lstStyle/>
                    <a:p>
                      <a:pPr algn="r"/>
                      <a:r>
                        <a:rPr lang="en-US" sz="1400" b="0" dirty="0">
                          <a:solidFill>
                            <a:schemeClr val="tx1"/>
                          </a:solidFill>
                        </a:rPr>
                        <a:t>OSFlagFlags</a:t>
                      </a:r>
                      <a:endParaRPr lang="en-US" sz="12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Rectangle 4"/>
          <p:cNvSpPr/>
          <p:nvPr/>
        </p:nvSpPr>
        <p:spPr>
          <a:xfrm>
            <a:off x="1929128" y="2313632"/>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TextBox 6"/>
          <p:cNvSpPr txBox="1"/>
          <p:nvPr/>
        </p:nvSpPr>
        <p:spPr>
          <a:xfrm>
            <a:off x="333107" y="1640752"/>
            <a:ext cx="1568443" cy="369332"/>
          </a:xfrm>
          <a:prstGeom prst="rect">
            <a:avLst/>
          </a:prstGeom>
          <a:noFill/>
          <a:ln>
            <a:noFill/>
          </a:ln>
        </p:spPr>
        <p:txBody>
          <a:bodyPr wrap="none" rtlCol="0">
            <a:spAutoFit/>
          </a:bodyPr>
          <a:lstStyle/>
          <a:p>
            <a:r>
              <a:rPr lang="en-US" b="1" dirty="0"/>
              <a:t>OS_FLAG_GRP</a:t>
            </a:r>
          </a:p>
        </p:txBody>
      </p:sp>
      <p:sp>
        <p:nvSpPr>
          <p:cNvPr id="8" name="TextBox 7"/>
          <p:cNvSpPr txBox="1"/>
          <p:nvPr/>
        </p:nvSpPr>
        <p:spPr>
          <a:xfrm>
            <a:off x="500378" y="2313633"/>
            <a:ext cx="1428751" cy="307777"/>
          </a:xfrm>
          <a:prstGeom prst="rect">
            <a:avLst/>
          </a:prstGeom>
          <a:noFill/>
          <a:ln>
            <a:noFill/>
          </a:ln>
        </p:spPr>
        <p:txBody>
          <a:bodyPr wrap="square" rtlCol="0">
            <a:spAutoFit/>
          </a:bodyPr>
          <a:lstStyle/>
          <a:p>
            <a:pPr algn="r"/>
            <a:r>
              <a:rPr lang="en-US" sz="1400" dirty="0"/>
              <a:t>*OSFlagWaitList</a:t>
            </a:r>
            <a:endParaRPr lang="en-US" sz="2000" dirty="0"/>
          </a:p>
        </p:txBody>
      </p:sp>
      <p:graphicFrame>
        <p:nvGraphicFramePr>
          <p:cNvPr id="9" name="Content Placeholder 4"/>
          <p:cNvGraphicFramePr>
            <a:graphicFrameLocks/>
          </p:cNvGraphicFramePr>
          <p:nvPr>
            <p:extLst>
              <p:ext uri="{D42A27DB-BD31-4B8C-83A1-F6EECF244321}">
                <p14:modId xmlns:p14="http://schemas.microsoft.com/office/powerpoint/2010/main" val="3091087859"/>
              </p:ext>
            </p:extLst>
          </p:nvPr>
        </p:nvGraphicFramePr>
        <p:xfrm>
          <a:off x="365760" y="3489552"/>
          <a:ext cx="3798572" cy="304800"/>
        </p:xfrm>
        <a:graphic>
          <a:graphicData uri="http://schemas.openxmlformats.org/drawingml/2006/table">
            <a:tbl>
              <a:tblPr firstRow="1" bandRow="1">
                <a:tableStyleId>{5C22544A-7EE6-4342-B048-85BDC9FD1C3A}</a:tableStyleId>
              </a:tblPr>
              <a:tblGrid>
                <a:gridCol w="1599966">
                  <a:extLst>
                    <a:ext uri="{9D8B030D-6E8A-4147-A177-3AD203B41FA5}">
                      <a16:colId xmlns:a16="http://schemas.microsoft.com/office/drawing/2014/main" val="20000"/>
                    </a:ext>
                  </a:extLst>
                </a:gridCol>
                <a:gridCol w="274826">
                  <a:extLst>
                    <a:ext uri="{9D8B030D-6E8A-4147-A177-3AD203B41FA5}">
                      <a16:colId xmlns:a16="http://schemas.microsoft.com/office/drawing/2014/main" val="20001"/>
                    </a:ext>
                  </a:extLst>
                </a:gridCol>
                <a:gridCol w="274826">
                  <a:extLst>
                    <a:ext uri="{9D8B030D-6E8A-4147-A177-3AD203B41FA5}">
                      <a16:colId xmlns:a16="http://schemas.microsoft.com/office/drawing/2014/main" val="20002"/>
                    </a:ext>
                  </a:extLst>
                </a:gridCol>
                <a:gridCol w="274826">
                  <a:extLst>
                    <a:ext uri="{9D8B030D-6E8A-4147-A177-3AD203B41FA5}">
                      <a16:colId xmlns:a16="http://schemas.microsoft.com/office/drawing/2014/main" val="20003"/>
                    </a:ext>
                  </a:extLst>
                </a:gridCol>
                <a:gridCol w="309522">
                  <a:extLst>
                    <a:ext uri="{9D8B030D-6E8A-4147-A177-3AD203B41FA5}">
                      <a16:colId xmlns:a16="http://schemas.microsoft.com/office/drawing/2014/main" val="20004"/>
                    </a:ext>
                  </a:extLst>
                </a:gridCol>
                <a:gridCol w="240128">
                  <a:extLst>
                    <a:ext uri="{9D8B030D-6E8A-4147-A177-3AD203B41FA5}">
                      <a16:colId xmlns:a16="http://schemas.microsoft.com/office/drawing/2014/main" val="20005"/>
                    </a:ext>
                  </a:extLst>
                </a:gridCol>
                <a:gridCol w="274826">
                  <a:extLst>
                    <a:ext uri="{9D8B030D-6E8A-4147-A177-3AD203B41FA5}">
                      <a16:colId xmlns:a16="http://schemas.microsoft.com/office/drawing/2014/main" val="20006"/>
                    </a:ext>
                  </a:extLst>
                </a:gridCol>
                <a:gridCol w="274826">
                  <a:extLst>
                    <a:ext uri="{9D8B030D-6E8A-4147-A177-3AD203B41FA5}">
                      <a16:colId xmlns:a16="http://schemas.microsoft.com/office/drawing/2014/main" val="20007"/>
                    </a:ext>
                  </a:extLst>
                </a:gridCol>
                <a:gridCol w="274826">
                  <a:extLst>
                    <a:ext uri="{9D8B030D-6E8A-4147-A177-3AD203B41FA5}">
                      <a16:colId xmlns:a16="http://schemas.microsoft.com/office/drawing/2014/main" val="20008"/>
                    </a:ext>
                  </a:extLst>
                </a:gridCol>
              </a:tblGrid>
              <a:tr h="303620">
                <a:tc>
                  <a:txBody>
                    <a:bodyPr/>
                    <a:lstStyle/>
                    <a:p>
                      <a:pPr algn="r"/>
                      <a:r>
                        <a:rPr lang="en-US" sz="1400" b="0" dirty="0">
                          <a:solidFill>
                            <a:schemeClr val="tx1"/>
                          </a:solidFill>
                        </a:rPr>
                        <a:t>OSFlagNodeFlags</a:t>
                      </a:r>
                      <a:endParaRPr lang="en-US" sz="12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0" name="Rectangle 9"/>
          <p:cNvSpPr/>
          <p:nvPr/>
        </p:nvSpPr>
        <p:spPr>
          <a:xfrm>
            <a:off x="1960880" y="3208606"/>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TextBox 10"/>
          <p:cNvSpPr txBox="1"/>
          <p:nvPr/>
        </p:nvSpPr>
        <p:spPr>
          <a:xfrm>
            <a:off x="213360" y="3208607"/>
            <a:ext cx="1747522" cy="307777"/>
          </a:xfrm>
          <a:prstGeom prst="rect">
            <a:avLst/>
          </a:prstGeom>
          <a:noFill/>
          <a:ln>
            <a:noFill/>
          </a:ln>
        </p:spPr>
        <p:txBody>
          <a:bodyPr wrap="square" rtlCol="0">
            <a:spAutoFit/>
          </a:bodyPr>
          <a:lstStyle/>
          <a:p>
            <a:pPr algn="r"/>
            <a:r>
              <a:rPr lang="en-US" sz="1400" dirty="0"/>
              <a:t>*OSFlagNodeFlagGrp</a:t>
            </a:r>
            <a:endParaRPr lang="en-US" sz="2000" dirty="0"/>
          </a:p>
        </p:txBody>
      </p:sp>
      <p:sp>
        <p:nvSpPr>
          <p:cNvPr id="12" name="Rectangle 11"/>
          <p:cNvSpPr/>
          <p:nvPr/>
        </p:nvSpPr>
        <p:spPr>
          <a:xfrm>
            <a:off x="1960878" y="3784928"/>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OS_FLAG_WAIT_CLR_ANY</a:t>
            </a:r>
          </a:p>
        </p:txBody>
      </p:sp>
      <p:sp>
        <p:nvSpPr>
          <p:cNvPr id="13" name="TextBox 12"/>
          <p:cNvSpPr txBox="1"/>
          <p:nvPr/>
        </p:nvSpPr>
        <p:spPr>
          <a:xfrm>
            <a:off x="146050" y="3784929"/>
            <a:ext cx="1814830" cy="307777"/>
          </a:xfrm>
          <a:prstGeom prst="rect">
            <a:avLst/>
          </a:prstGeom>
          <a:noFill/>
          <a:ln>
            <a:noFill/>
          </a:ln>
        </p:spPr>
        <p:txBody>
          <a:bodyPr wrap="square" rtlCol="0">
            <a:spAutoFit/>
          </a:bodyPr>
          <a:lstStyle/>
          <a:p>
            <a:pPr algn="r"/>
            <a:r>
              <a:rPr lang="en-US" sz="1400" dirty="0"/>
              <a:t>OSFlagNodeWaitType</a:t>
            </a:r>
            <a:endParaRPr lang="en-US" sz="2000" dirty="0"/>
          </a:p>
        </p:txBody>
      </p:sp>
      <p:sp>
        <p:nvSpPr>
          <p:cNvPr id="14" name="Rectangle 13"/>
          <p:cNvSpPr/>
          <p:nvPr/>
        </p:nvSpPr>
        <p:spPr>
          <a:xfrm>
            <a:off x="1960878" y="4061927"/>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NULL</a:t>
            </a:r>
          </a:p>
        </p:txBody>
      </p:sp>
      <p:sp>
        <p:nvSpPr>
          <p:cNvPr id="15" name="TextBox 14"/>
          <p:cNvSpPr txBox="1"/>
          <p:nvPr/>
        </p:nvSpPr>
        <p:spPr>
          <a:xfrm>
            <a:off x="213358" y="4061928"/>
            <a:ext cx="1747522" cy="307777"/>
          </a:xfrm>
          <a:prstGeom prst="rect">
            <a:avLst/>
          </a:prstGeom>
          <a:noFill/>
          <a:ln>
            <a:noFill/>
          </a:ln>
        </p:spPr>
        <p:txBody>
          <a:bodyPr wrap="square" rtlCol="0">
            <a:spAutoFit/>
          </a:bodyPr>
          <a:lstStyle/>
          <a:p>
            <a:pPr algn="r"/>
            <a:r>
              <a:rPr lang="en-US" sz="1400" dirty="0"/>
              <a:t>*OSFlagNodePrev</a:t>
            </a:r>
            <a:endParaRPr lang="en-US" sz="2000" dirty="0"/>
          </a:p>
        </p:txBody>
      </p:sp>
      <p:sp>
        <p:nvSpPr>
          <p:cNvPr id="16" name="Rectangle 15"/>
          <p:cNvSpPr/>
          <p:nvPr/>
        </p:nvSpPr>
        <p:spPr>
          <a:xfrm>
            <a:off x="1960878" y="4330471"/>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p:cNvSpPr txBox="1"/>
          <p:nvPr/>
        </p:nvSpPr>
        <p:spPr>
          <a:xfrm>
            <a:off x="213358" y="4330472"/>
            <a:ext cx="1747522" cy="307777"/>
          </a:xfrm>
          <a:prstGeom prst="rect">
            <a:avLst/>
          </a:prstGeom>
          <a:noFill/>
          <a:ln>
            <a:noFill/>
          </a:ln>
        </p:spPr>
        <p:txBody>
          <a:bodyPr wrap="square" rtlCol="0">
            <a:spAutoFit/>
          </a:bodyPr>
          <a:lstStyle/>
          <a:p>
            <a:pPr algn="r"/>
            <a:r>
              <a:rPr lang="en-US" sz="1400" dirty="0"/>
              <a:t>*OSFlagNodeNext</a:t>
            </a:r>
            <a:endParaRPr lang="en-US" sz="2000" dirty="0"/>
          </a:p>
        </p:txBody>
      </p:sp>
      <p:sp>
        <p:nvSpPr>
          <p:cNvPr id="18" name="Rectangle 17"/>
          <p:cNvSpPr/>
          <p:nvPr/>
        </p:nvSpPr>
        <p:spPr>
          <a:xfrm>
            <a:off x="1960878" y="4607469"/>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TextBox 18"/>
          <p:cNvSpPr txBox="1"/>
          <p:nvPr/>
        </p:nvSpPr>
        <p:spPr>
          <a:xfrm>
            <a:off x="213358" y="4607470"/>
            <a:ext cx="1747522" cy="307777"/>
          </a:xfrm>
          <a:prstGeom prst="rect">
            <a:avLst/>
          </a:prstGeom>
          <a:noFill/>
          <a:ln>
            <a:noFill/>
          </a:ln>
        </p:spPr>
        <p:txBody>
          <a:bodyPr wrap="square" rtlCol="0">
            <a:spAutoFit/>
          </a:bodyPr>
          <a:lstStyle/>
          <a:p>
            <a:pPr algn="r"/>
            <a:r>
              <a:rPr lang="en-US" sz="1400" dirty="0"/>
              <a:t>*OSFlagNodeTCB</a:t>
            </a:r>
            <a:endParaRPr lang="en-US" sz="2000" dirty="0"/>
          </a:p>
        </p:txBody>
      </p:sp>
      <p:cxnSp>
        <p:nvCxnSpPr>
          <p:cNvPr id="25" name="Straight Arrow Connector 24"/>
          <p:cNvCxnSpPr/>
          <p:nvPr/>
        </p:nvCxnSpPr>
        <p:spPr>
          <a:xfrm>
            <a:off x="2511872" y="2451100"/>
            <a:ext cx="0" cy="757506"/>
          </a:xfrm>
          <a:prstGeom prst="straightConnector1">
            <a:avLst/>
          </a:prstGeom>
          <a:ln w="95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4" idx="3"/>
          </p:cNvCxnSpPr>
          <p:nvPr/>
        </p:nvCxnSpPr>
        <p:spPr>
          <a:xfrm rot="5400000" flipH="1" flipV="1">
            <a:off x="2998613" y="2226768"/>
            <a:ext cx="1197956" cy="1069977"/>
          </a:xfrm>
          <a:prstGeom prst="bentConnector4">
            <a:avLst>
              <a:gd name="adj1" fmla="val 43639"/>
              <a:gd name="adj2" fmla="val 121365"/>
            </a:avLst>
          </a:prstGeom>
          <a:ln w="127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4337" y="2859175"/>
            <a:ext cx="1733551" cy="369332"/>
          </a:xfrm>
          <a:prstGeom prst="rect">
            <a:avLst/>
          </a:prstGeom>
          <a:noFill/>
          <a:ln>
            <a:noFill/>
          </a:ln>
        </p:spPr>
        <p:txBody>
          <a:bodyPr wrap="none" rtlCol="0">
            <a:spAutoFit/>
          </a:bodyPr>
          <a:lstStyle/>
          <a:p>
            <a:r>
              <a:rPr lang="en-US" b="1" dirty="0"/>
              <a:t>OS_FLAG_NODE</a:t>
            </a:r>
          </a:p>
        </p:txBody>
      </p:sp>
      <p:sp>
        <p:nvSpPr>
          <p:cNvPr id="33" name="TextBox 32"/>
          <p:cNvSpPr txBox="1"/>
          <p:nvPr/>
        </p:nvSpPr>
        <p:spPr>
          <a:xfrm>
            <a:off x="1960878" y="5337306"/>
            <a:ext cx="2203450" cy="646331"/>
          </a:xfrm>
          <a:prstGeom prst="rect">
            <a:avLst/>
          </a:prstGeom>
          <a:noFill/>
          <a:ln>
            <a:solidFill>
              <a:schemeClr val="tx1"/>
            </a:solidFill>
          </a:ln>
        </p:spPr>
        <p:txBody>
          <a:bodyPr wrap="square" rtlCol="0">
            <a:spAutoFit/>
          </a:bodyPr>
          <a:lstStyle/>
          <a:p>
            <a:pPr algn="ctr"/>
            <a:r>
              <a:rPr lang="en-US" dirty="0"/>
              <a:t>Task 1 TCB</a:t>
            </a:r>
          </a:p>
          <a:p>
            <a:pPr algn="ctr"/>
            <a:endParaRPr lang="en-US" dirty="0"/>
          </a:p>
        </p:txBody>
      </p:sp>
      <p:cxnSp>
        <p:nvCxnSpPr>
          <p:cNvPr id="37" name="Straight Arrow Connector 36"/>
          <p:cNvCxnSpPr>
            <a:endCxn id="33" idx="0"/>
          </p:cNvCxnSpPr>
          <p:nvPr/>
        </p:nvCxnSpPr>
        <p:spPr>
          <a:xfrm flipH="1">
            <a:off x="3062603" y="4741863"/>
            <a:ext cx="4448" cy="595443"/>
          </a:xfrm>
          <a:prstGeom prst="straightConnector1">
            <a:avLst/>
          </a:prstGeom>
          <a:ln w="95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
          <p:cNvGraphicFramePr>
            <a:graphicFrameLocks/>
          </p:cNvGraphicFramePr>
          <p:nvPr>
            <p:extLst>
              <p:ext uri="{D42A27DB-BD31-4B8C-83A1-F6EECF244321}">
                <p14:modId xmlns:p14="http://schemas.microsoft.com/office/powerpoint/2010/main" val="418833139"/>
              </p:ext>
            </p:extLst>
          </p:nvPr>
        </p:nvGraphicFramePr>
        <p:xfrm>
          <a:off x="5037461" y="3494312"/>
          <a:ext cx="2198606" cy="303620"/>
        </p:xfrm>
        <a:graphic>
          <a:graphicData uri="http://schemas.openxmlformats.org/drawingml/2006/table">
            <a:tbl>
              <a:tblPr firstRow="1" bandRow="1">
                <a:tableStyleId>{5C22544A-7EE6-4342-B048-85BDC9FD1C3A}</a:tableStyleId>
              </a:tblPr>
              <a:tblGrid>
                <a:gridCol w="274826">
                  <a:extLst>
                    <a:ext uri="{9D8B030D-6E8A-4147-A177-3AD203B41FA5}">
                      <a16:colId xmlns:a16="http://schemas.microsoft.com/office/drawing/2014/main" val="20000"/>
                    </a:ext>
                  </a:extLst>
                </a:gridCol>
                <a:gridCol w="274826">
                  <a:extLst>
                    <a:ext uri="{9D8B030D-6E8A-4147-A177-3AD203B41FA5}">
                      <a16:colId xmlns:a16="http://schemas.microsoft.com/office/drawing/2014/main" val="20001"/>
                    </a:ext>
                  </a:extLst>
                </a:gridCol>
                <a:gridCol w="274826">
                  <a:extLst>
                    <a:ext uri="{9D8B030D-6E8A-4147-A177-3AD203B41FA5}">
                      <a16:colId xmlns:a16="http://schemas.microsoft.com/office/drawing/2014/main" val="20002"/>
                    </a:ext>
                  </a:extLst>
                </a:gridCol>
                <a:gridCol w="309522">
                  <a:extLst>
                    <a:ext uri="{9D8B030D-6E8A-4147-A177-3AD203B41FA5}">
                      <a16:colId xmlns:a16="http://schemas.microsoft.com/office/drawing/2014/main" val="20003"/>
                    </a:ext>
                  </a:extLst>
                </a:gridCol>
                <a:gridCol w="240128">
                  <a:extLst>
                    <a:ext uri="{9D8B030D-6E8A-4147-A177-3AD203B41FA5}">
                      <a16:colId xmlns:a16="http://schemas.microsoft.com/office/drawing/2014/main" val="20004"/>
                    </a:ext>
                  </a:extLst>
                </a:gridCol>
                <a:gridCol w="274826">
                  <a:extLst>
                    <a:ext uri="{9D8B030D-6E8A-4147-A177-3AD203B41FA5}">
                      <a16:colId xmlns:a16="http://schemas.microsoft.com/office/drawing/2014/main" val="20005"/>
                    </a:ext>
                  </a:extLst>
                </a:gridCol>
                <a:gridCol w="274826">
                  <a:extLst>
                    <a:ext uri="{9D8B030D-6E8A-4147-A177-3AD203B41FA5}">
                      <a16:colId xmlns:a16="http://schemas.microsoft.com/office/drawing/2014/main" val="20006"/>
                    </a:ext>
                  </a:extLst>
                </a:gridCol>
                <a:gridCol w="274826">
                  <a:extLst>
                    <a:ext uri="{9D8B030D-6E8A-4147-A177-3AD203B41FA5}">
                      <a16:colId xmlns:a16="http://schemas.microsoft.com/office/drawing/2014/main" val="20007"/>
                    </a:ext>
                  </a:extLst>
                </a:gridCol>
              </a:tblGrid>
              <a:tr h="303620">
                <a:tc>
                  <a:txBody>
                    <a:bodyPr/>
                    <a:lstStyle/>
                    <a:p>
                      <a:pPr algn="ctr"/>
                      <a:r>
                        <a:rPr lang="en-US" sz="12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bl>
          </a:graphicData>
        </a:graphic>
      </p:graphicFrame>
      <p:sp>
        <p:nvSpPr>
          <p:cNvPr id="47" name="Rectangle 46"/>
          <p:cNvSpPr/>
          <p:nvPr/>
        </p:nvSpPr>
        <p:spPr>
          <a:xfrm>
            <a:off x="5032381" y="3213366"/>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Rectangle 48"/>
          <p:cNvSpPr/>
          <p:nvPr/>
        </p:nvSpPr>
        <p:spPr>
          <a:xfrm>
            <a:off x="5032379" y="3789688"/>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OS_FLAG_WAIT_SET_ALL</a:t>
            </a:r>
          </a:p>
        </p:txBody>
      </p:sp>
      <p:sp>
        <p:nvSpPr>
          <p:cNvPr id="51" name="Rectangle 50"/>
          <p:cNvSpPr/>
          <p:nvPr/>
        </p:nvSpPr>
        <p:spPr>
          <a:xfrm>
            <a:off x="5032379" y="4066687"/>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3" name="Rectangle 52"/>
          <p:cNvSpPr/>
          <p:nvPr/>
        </p:nvSpPr>
        <p:spPr>
          <a:xfrm>
            <a:off x="5032379" y="4335231"/>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NULL</a:t>
            </a:r>
          </a:p>
        </p:txBody>
      </p:sp>
      <p:sp>
        <p:nvSpPr>
          <p:cNvPr id="55" name="Rectangle 54"/>
          <p:cNvSpPr/>
          <p:nvPr/>
        </p:nvSpPr>
        <p:spPr>
          <a:xfrm>
            <a:off x="5032379" y="4612229"/>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TextBox 56"/>
          <p:cNvSpPr txBox="1"/>
          <p:nvPr/>
        </p:nvSpPr>
        <p:spPr>
          <a:xfrm>
            <a:off x="5032379" y="5342066"/>
            <a:ext cx="2203450" cy="646331"/>
          </a:xfrm>
          <a:prstGeom prst="rect">
            <a:avLst/>
          </a:prstGeom>
          <a:noFill/>
          <a:ln>
            <a:solidFill>
              <a:schemeClr val="tx1"/>
            </a:solidFill>
          </a:ln>
        </p:spPr>
        <p:txBody>
          <a:bodyPr wrap="square" rtlCol="0">
            <a:spAutoFit/>
          </a:bodyPr>
          <a:lstStyle/>
          <a:p>
            <a:pPr algn="ctr"/>
            <a:r>
              <a:rPr lang="en-US" dirty="0"/>
              <a:t>Task 2 TCB</a:t>
            </a:r>
          </a:p>
          <a:p>
            <a:pPr algn="ctr"/>
            <a:endParaRPr lang="en-US" dirty="0"/>
          </a:p>
        </p:txBody>
      </p:sp>
      <p:cxnSp>
        <p:nvCxnSpPr>
          <p:cNvPr id="58" name="Straight Arrow Connector 57"/>
          <p:cNvCxnSpPr>
            <a:endCxn id="57" idx="0"/>
          </p:cNvCxnSpPr>
          <p:nvPr/>
        </p:nvCxnSpPr>
        <p:spPr>
          <a:xfrm flipH="1">
            <a:off x="6134104" y="4746623"/>
            <a:ext cx="4448" cy="595443"/>
          </a:xfrm>
          <a:prstGeom prst="straightConnector1">
            <a:avLst/>
          </a:prstGeom>
          <a:ln w="95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endCxn id="4" idx="3"/>
          </p:cNvCxnSpPr>
          <p:nvPr/>
        </p:nvCxnSpPr>
        <p:spPr>
          <a:xfrm rot="10800000">
            <a:off x="4132580" y="2162778"/>
            <a:ext cx="2001524" cy="1174072"/>
          </a:xfrm>
          <a:prstGeom prst="bentConnector3">
            <a:avLst>
              <a:gd name="adj1" fmla="val 127"/>
            </a:avLst>
          </a:prstGeom>
          <a:ln w="127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4" idx="3"/>
          </p:cNvCxnSpPr>
          <p:nvPr/>
        </p:nvCxnSpPr>
        <p:spPr>
          <a:xfrm flipH="1" flipV="1">
            <a:off x="4164328" y="4200427"/>
            <a:ext cx="1233172" cy="3273"/>
          </a:xfrm>
          <a:prstGeom prst="straightConnector1">
            <a:avLst/>
          </a:prstGeom>
          <a:ln w="127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3774440" y="4457950"/>
            <a:ext cx="1233172" cy="3273"/>
          </a:xfrm>
          <a:prstGeom prst="straightConnector1">
            <a:avLst/>
          </a:prstGeom>
          <a:ln w="12700">
            <a:solidFill>
              <a:schemeClr val="tx1"/>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393236" y="780651"/>
            <a:ext cx="4092082" cy="5632311"/>
          </a:xfrm>
          <a:prstGeom prst="rect">
            <a:avLst/>
          </a:prstGeom>
          <a:noFill/>
        </p:spPr>
        <p:txBody>
          <a:bodyPr wrap="square" rtlCol="0">
            <a:spAutoFit/>
          </a:bodyPr>
          <a:lstStyle/>
          <a:p>
            <a:r>
              <a:rPr lang="en-US" b="1" dirty="0"/>
              <a:t>Waiting on a Flag Group</a:t>
            </a:r>
          </a:p>
          <a:p>
            <a:pPr marL="285750" indent="-285750">
              <a:buFont typeface="Arial" panose="020B0604020202020204" pitchFamily="34" charset="0"/>
              <a:buChar char="•"/>
            </a:pPr>
            <a:r>
              <a:rPr lang="en-US" dirty="0"/>
              <a:t>Allocate an OS_FLAG_NODE from free list and insert it at front of OSFlagWaitList </a:t>
            </a:r>
          </a:p>
          <a:p>
            <a:pPr marL="285750" indent="-285750">
              <a:buFont typeface="Arial" panose="020B0604020202020204" pitchFamily="34" charset="0"/>
              <a:buChar char="•"/>
            </a:pPr>
            <a:r>
              <a:rPr lang="en-US" dirty="0"/>
              <a:t>Initialize the fields and point OSFlagNodeTCB to the current TCB</a:t>
            </a:r>
          </a:p>
          <a:p>
            <a:pPr marL="285750" indent="-285750">
              <a:buFont typeface="Arial" panose="020B0604020202020204" pitchFamily="34" charset="0"/>
              <a:buChar char="•"/>
            </a:pPr>
            <a:r>
              <a:rPr lang="en-US" dirty="0"/>
              <a:t>Remove the current TCB from Ready List and change its status to OS_STAT_FLAG</a:t>
            </a:r>
          </a:p>
          <a:p>
            <a:pPr marL="285750" indent="-285750">
              <a:buFont typeface="Arial" panose="020B0604020202020204" pitchFamily="34" charset="0"/>
              <a:buChar char="•"/>
            </a:pPr>
            <a:r>
              <a:rPr lang="en-US" dirty="0"/>
              <a:t>Reschedule</a:t>
            </a:r>
            <a:endParaRPr lang="en-US" b="1" dirty="0"/>
          </a:p>
          <a:p>
            <a:r>
              <a:rPr lang="en-US" b="1" dirty="0"/>
              <a:t>Posting to a Flag Group</a:t>
            </a:r>
          </a:p>
          <a:p>
            <a:pPr marL="285750" indent="-285750">
              <a:buFont typeface="Arial" panose="020B0604020202020204" pitchFamily="34" charset="0"/>
              <a:buChar char="•"/>
            </a:pPr>
            <a:r>
              <a:rPr lang="en-US" dirty="0"/>
              <a:t>Update the OSFlagFlags in OS_FLAG_GRP with the posted value</a:t>
            </a:r>
          </a:p>
          <a:p>
            <a:pPr marL="285750" indent="-285750">
              <a:buFont typeface="Arial" panose="020B0604020202020204" pitchFamily="34" charset="0"/>
              <a:buChar char="•"/>
            </a:pPr>
            <a:r>
              <a:rPr lang="en-US" dirty="0"/>
              <a:t>Chain through OSFlagWaitList and for any OS_FLAG_NODEs whose bit patterns are satisfied:</a:t>
            </a:r>
          </a:p>
          <a:p>
            <a:pPr marL="742950" lvl="1" indent="-285750">
              <a:buFont typeface="Arial" panose="020B0604020202020204" pitchFamily="34" charset="0"/>
              <a:buChar char="•"/>
            </a:pPr>
            <a:r>
              <a:rPr lang="en-US" dirty="0"/>
              <a:t>Make Ready the linked TCB</a:t>
            </a:r>
          </a:p>
          <a:p>
            <a:pPr marL="742950" lvl="1" indent="-285750">
              <a:buFont typeface="Arial" panose="020B0604020202020204" pitchFamily="34" charset="0"/>
              <a:buChar char="•"/>
            </a:pPr>
            <a:r>
              <a:rPr lang="en-US" dirty="0"/>
              <a:t>Delete the OS_FLAG_NODE and return it to free list </a:t>
            </a:r>
          </a:p>
          <a:p>
            <a:pPr marL="285750" indent="-285750">
              <a:buFont typeface="Arial" panose="020B0604020202020204" pitchFamily="34" charset="0"/>
              <a:buChar char="•"/>
            </a:pPr>
            <a:r>
              <a:rPr lang="en-US" dirty="0"/>
              <a:t>Reschedule</a:t>
            </a:r>
          </a:p>
        </p:txBody>
      </p:sp>
      <p:sp>
        <p:nvSpPr>
          <p:cNvPr id="71" name="Slide Number Placeholder 70"/>
          <p:cNvSpPr>
            <a:spLocks noGrp="1"/>
          </p:cNvSpPr>
          <p:nvPr>
            <p:ph type="sldNum" sz="quarter" idx="12"/>
          </p:nvPr>
        </p:nvSpPr>
        <p:spPr/>
        <p:txBody>
          <a:bodyPr/>
          <a:lstStyle/>
          <a:p>
            <a:fld id="{F9E463A4-CC55-4EB3-8549-8876C08BF813}" type="slidenum">
              <a:rPr lang="en-US" smtClean="0"/>
              <a:t>28</a:t>
            </a:fld>
            <a:endParaRPr lang="en-US" dirty="0"/>
          </a:p>
        </p:txBody>
      </p:sp>
    </p:spTree>
    <p:extLst>
      <p:ext uri="{BB962C8B-B14F-4D97-AF65-F5344CB8AC3E}">
        <p14:creationId xmlns:p14="http://schemas.microsoft.com/office/powerpoint/2010/main" val="3731549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334000" cy="1325563"/>
          </a:xfrm>
        </p:spPr>
        <p:txBody>
          <a:bodyPr>
            <a:normAutofit/>
          </a:bodyPr>
          <a:lstStyle/>
          <a:p>
            <a:r>
              <a:rPr lang="en-US" sz="3600" dirty="0"/>
              <a:t>Summary of uCOS Internals</a:t>
            </a:r>
          </a:p>
        </p:txBody>
      </p:sp>
      <p:sp>
        <p:nvSpPr>
          <p:cNvPr id="3" name="Content Placeholder 2"/>
          <p:cNvSpPr>
            <a:spLocks noGrp="1"/>
          </p:cNvSpPr>
          <p:nvPr>
            <p:ph sz="half" idx="1"/>
          </p:nvPr>
        </p:nvSpPr>
        <p:spPr>
          <a:xfrm>
            <a:off x="838200" y="1435100"/>
            <a:ext cx="5181600" cy="4741863"/>
          </a:xfrm>
        </p:spPr>
        <p:txBody>
          <a:bodyPr>
            <a:noAutofit/>
          </a:bodyPr>
          <a:lstStyle/>
          <a:p>
            <a:r>
              <a:rPr lang="en-US" sz="2400" dirty="0"/>
              <a:t>Task States</a:t>
            </a:r>
          </a:p>
          <a:p>
            <a:pPr lvl="1"/>
            <a:r>
              <a:rPr lang="en-US" sz="1800" dirty="0"/>
              <a:t>uCOS keeps the Running task in the Ready List</a:t>
            </a:r>
          </a:p>
          <a:p>
            <a:pPr lvl="1"/>
            <a:r>
              <a:rPr lang="en-US" sz="1800" dirty="0"/>
              <a:t>Tracks several types of Wait (blocked) states</a:t>
            </a:r>
          </a:p>
          <a:p>
            <a:pPr lvl="1"/>
            <a:r>
              <a:rPr lang="en-US" sz="1800" dirty="0"/>
              <a:t>Does not track Dormant, Running, or Interrupted states</a:t>
            </a:r>
          </a:p>
          <a:p>
            <a:r>
              <a:rPr lang="en-US" sz="2400" dirty="0"/>
              <a:t>Task Control Blocks (TCBs)</a:t>
            </a:r>
          </a:p>
          <a:p>
            <a:pPr lvl="1"/>
            <a:r>
              <a:rPr lang="en-US" sz="1800" dirty="0"/>
              <a:t>The TCB contains all the information needed to manage the Task</a:t>
            </a:r>
          </a:p>
          <a:p>
            <a:pPr lvl="1"/>
            <a:r>
              <a:rPr lang="en-US" sz="1800" dirty="0"/>
              <a:t>Are all preallocated at compile time</a:t>
            </a:r>
          </a:p>
          <a:p>
            <a:pPr lvl="1"/>
            <a:r>
              <a:rPr lang="en-US" sz="1800" dirty="0"/>
              <a:t>Are initialized individually at Task Creation time</a:t>
            </a:r>
          </a:p>
          <a:p>
            <a:r>
              <a:rPr lang="en-US" sz="2400" dirty="0"/>
              <a:t>Ready List</a:t>
            </a:r>
          </a:p>
          <a:p>
            <a:pPr lvl="1"/>
            <a:r>
              <a:rPr lang="en-US" sz="1800" dirty="0"/>
              <a:t>Implemented as a set of tables which allow insertion, deletion, and lookup of the highest priority task in constant time regardless of number of tasks.</a:t>
            </a:r>
          </a:p>
        </p:txBody>
      </p:sp>
      <p:sp>
        <p:nvSpPr>
          <p:cNvPr id="4" name="Content Placeholder 3"/>
          <p:cNvSpPr>
            <a:spLocks noGrp="1"/>
          </p:cNvSpPr>
          <p:nvPr>
            <p:ph sz="half" idx="2"/>
          </p:nvPr>
        </p:nvSpPr>
        <p:spPr>
          <a:xfrm>
            <a:off x="6172200" y="839787"/>
            <a:ext cx="5181600" cy="5516563"/>
          </a:xfrm>
        </p:spPr>
        <p:txBody>
          <a:bodyPr>
            <a:normAutofit fontScale="47500" lnSpcReduction="20000"/>
          </a:bodyPr>
          <a:lstStyle/>
          <a:p>
            <a:r>
              <a:rPr lang="en-US" sz="5100" dirty="0"/>
              <a:t>Task Scheduling</a:t>
            </a:r>
          </a:p>
          <a:p>
            <a:pPr lvl="1"/>
            <a:r>
              <a:rPr lang="en-US" sz="3800" dirty="0"/>
              <a:t>Handled by two routines:</a:t>
            </a:r>
          </a:p>
          <a:p>
            <a:pPr lvl="1"/>
            <a:r>
              <a:rPr lang="en-US" sz="3800" dirty="0"/>
              <a:t>OSSched() handles context switch from one task to another</a:t>
            </a:r>
          </a:p>
          <a:p>
            <a:pPr lvl="1"/>
            <a:r>
              <a:rPr lang="en-US" sz="3800" dirty="0"/>
              <a:t>OSIntExit() handles context switch from ISR code to the highest priority task but only if interrupt nesting level is 0</a:t>
            </a:r>
          </a:p>
          <a:p>
            <a:r>
              <a:rPr lang="en-US" sz="5100" dirty="0"/>
              <a:t>Event Control Blocks</a:t>
            </a:r>
          </a:p>
          <a:p>
            <a:pPr lvl="1"/>
            <a:r>
              <a:rPr lang="en-US" sz="3800" dirty="0"/>
              <a:t>Provide a uniform API and management framework for 4 “subclasses” of ECB: semaphores, mutexes, message mailboxes, and message queues.</a:t>
            </a:r>
          </a:p>
          <a:p>
            <a:pPr lvl="1"/>
            <a:r>
              <a:rPr lang="en-US" sz="3800" dirty="0"/>
              <a:t>Repurpose the Ready List table lookup scheme to track tasks blocked on any “subclass” instance</a:t>
            </a:r>
          </a:p>
          <a:p>
            <a:r>
              <a:rPr lang="en-US" sz="5100" dirty="0"/>
              <a:t>Event Flags</a:t>
            </a:r>
          </a:p>
          <a:p>
            <a:pPr lvl="1"/>
            <a:r>
              <a:rPr lang="en-US" sz="3800" dirty="0"/>
              <a:t>Enable tasks to block for arbitrary events signaled by other tasks or ISRs</a:t>
            </a:r>
          </a:p>
          <a:p>
            <a:pPr lvl="1"/>
            <a:r>
              <a:rPr lang="en-US" sz="3800" dirty="0"/>
              <a:t>Implemented as a Flag Group node of reference bits referenced by a doubly linked list of blocked TCBs waiting for a TCB-specific bit pattern to occur in the Flag Group</a:t>
            </a:r>
            <a:r>
              <a:rPr lang="en-US" sz="1900" dirty="0"/>
              <a:t>.</a:t>
            </a:r>
          </a:p>
          <a:p>
            <a:endParaRPr lang="en-US" dirty="0"/>
          </a:p>
          <a:p>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29</a:t>
            </a:fld>
            <a:endParaRPr lang="en-US" dirty="0"/>
          </a:p>
        </p:txBody>
      </p:sp>
    </p:spTree>
    <p:extLst>
      <p:ext uri="{BB962C8B-B14F-4D97-AF65-F5344CB8AC3E}">
        <p14:creationId xmlns:p14="http://schemas.microsoft.com/office/powerpoint/2010/main" val="2800909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Lecture (L3) Overview</a:t>
            </a:r>
          </a:p>
        </p:txBody>
      </p:sp>
      <p:sp>
        <p:nvSpPr>
          <p:cNvPr id="3" name="Content Placeholder 2"/>
          <p:cNvSpPr>
            <a:spLocks noGrp="1"/>
          </p:cNvSpPr>
          <p:nvPr>
            <p:ph idx="1"/>
          </p:nvPr>
        </p:nvSpPr>
        <p:spPr>
          <a:xfrm>
            <a:off x="838200" y="1825625"/>
            <a:ext cx="5330125" cy="4351338"/>
          </a:xfrm>
        </p:spPr>
        <p:txBody>
          <a:bodyPr>
            <a:normAutofit fontScale="92500" lnSpcReduction="20000"/>
          </a:bodyPr>
          <a:lstStyle/>
          <a:p>
            <a:pPr lvl="0"/>
            <a:r>
              <a:rPr lang="en-US" dirty="0"/>
              <a:t>MicroC/OS-II (uCOS) Introduction</a:t>
            </a:r>
            <a:endParaRPr lang="en-US" sz="3600" dirty="0"/>
          </a:p>
          <a:p>
            <a:pPr lvl="1"/>
            <a:r>
              <a:rPr lang="en-US" dirty="0"/>
              <a:t>Task creation, Task Delay, Sample task code, uCOS startup steps</a:t>
            </a:r>
            <a:endParaRPr lang="en-US" sz="3200" dirty="0"/>
          </a:p>
          <a:p>
            <a:pPr lvl="0"/>
            <a:r>
              <a:rPr lang="en-US" dirty="0"/>
              <a:t>Porting uCOS to our board (</a:t>
            </a:r>
            <a:r>
              <a:rPr lang="en-US" b="1" dirty="0"/>
              <a:t>Labrosse</a:t>
            </a:r>
            <a:r>
              <a:rPr lang="en-US" dirty="0"/>
              <a:t> </a:t>
            </a:r>
            <a:r>
              <a:rPr lang="en-US" i="1" dirty="0"/>
              <a:t>Ch 13</a:t>
            </a:r>
            <a:r>
              <a:rPr lang="en-US" dirty="0"/>
              <a:t>)</a:t>
            </a:r>
            <a:endParaRPr lang="en-US" sz="3600" dirty="0"/>
          </a:p>
          <a:p>
            <a:pPr lvl="1"/>
            <a:r>
              <a:rPr lang="en-US" dirty="0"/>
              <a:t>Key data definitions, enabling and disabling interrupts, critical section implementation, initializing the stack, context switching, C pointers and assembly language</a:t>
            </a:r>
            <a:endParaRPr lang="en-US" sz="3200" dirty="0"/>
          </a:p>
          <a:p>
            <a:pPr lvl="0"/>
            <a:r>
              <a:rPr lang="en-US" dirty="0"/>
              <a:t>uCOS Services (</a:t>
            </a:r>
            <a:r>
              <a:rPr lang="en-US" b="1" dirty="0"/>
              <a:t>Labrosse</a:t>
            </a:r>
            <a:r>
              <a:rPr lang="en-US" dirty="0"/>
              <a:t> </a:t>
            </a:r>
            <a:r>
              <a:rPr lang="en-US" i="1" dirty="0"/>
              <a:t>Ch 16</a:t>
            </a:r>
            <a:r>
              <a:rPr lang="en-US" dirty="0"/>
              <a:t>)</a:t>
            </a:r>
            <a:endParaRPr lang="en-US" sz="3600" dirty="0"/>
          </a:p>
          <a:p>
            <a:pPr lvl="1"/>
            <a:r>
              <a:rPr lang="en-US" dirty="0"/>
              <a:t>Task Management</a:t>
            </a:r>
            <a:endParaRPr lang="en-US" sz="3200" dirty="0"/>
          </a:p>
          <a:p>
            <a:pPr lvl="1"/>
            <a:r>
              <a:rPr lang="en-US" dirty="0"/>
              <a:t>Time Management</a:t>
            </a:r>
            <a:endParaRPr lang="en-US" sz="3200" dirty="0"/>
          </a:p>
          <a:p>
            <a:pPr lvl="1"/>
            <a:r>
              <a:rPr lang="en-US" dirty="0"/>
              <a:t>Interrupt Management</a:t>
            </a:r>
            <a:endParaRPr lang="en-US" sz="3200" dirty="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a:t>
            </a:fld>
            <a:endParaRPr lang="en-US" dirty="0"/>
          </a:p>
        </p:txBody>
      </p:sp>
      <p:sp>
        <p:nvSpPr>
          <p:cNvPr id="5" name="Content Placeholder 2"/>
          <p:cNvSpPr txBox="1">
            <a:spLocks/>
          </p:cNvSpPr>
          <p:nvPr/>
        </p:nvSpPr>
        <p:spPr>
          <a:xfrm>
            <a:off x="6291020" y="1690688"/>
            <a:ext cx="53301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Semaphores</a:t>
            </a:r>
            <a:endParaRPr lang="en-US" sz="3200" dirty="0"/>
          </a:p>
          <a:p>
            <a:pPr lvl="1"/>
            <a:r>
              <a:rPr lang="en-US" dirty="0"/>
              <a:t>Mutexes</a:t>
            </a:r>
            <a:endParaRPr lang="en-US" sz="3200" dirty="0"/>
          </a:p>
          <a:p>
            <a:pPr lvl="1"/>
            <a:r>
              <a:rPr lang="en-US" dirty="0"/>
              <a:t>Message Mailboxes</a:t>
            </a:r>
            <a:endParaRPr lang="en-US" sz="3200" dirty="0"/>
          </a:p>
          <a:p>
            <a:pPr lvl="1"/>
            <a:r>
              <a:rPr lang="en-US" dirty="0"/>
              <a:t>Message Queues</a:t>
            </a:r>
            <a:endParaRPr lang="en-US" sz="3200" dirty="0"/>
          </a:p>
          <a:p>
            <a:pPr lvl="1"/>
            <a:r>
              <a:rPr lang="en-US" dirty="0"/>
              <a:t>Event Flags</a:t>
            </a:r>
            <a:endParaRPr lang="en-US" sz="3200" dirty="0"/>
          </a:p>
          <a:p>
            <a:pPr lvl="1"/>
            <a:r>
              <a:rPr lang="en-US" dirty="0"/>
              <a:t>Memory Management</a:t>
            </a:r>
            <a:endParaRPr lang="en-US" sz="3200" dirty="0"/>
          </a:p>
          <a:p>
            <a:pPr lvl="1"/>
            <a:r>
              <a:rPr lang="en-US" dirty="0"/>
              <a:t>User-Defined Functions</a:t>
            </a:r>
            <a:endParaRPr lang="en-US" sz="3200" dirty="0"/>
          </a:p>
          <a:p>
            <a:pPr lvl="1"/>
            <a:r>
              <a:rPr lang="en-US" dirty="0"/>
              <a:t>Miscellaneous Services</a:t>
            </a:r>
            <a:endParaRPr lang="en-US" sz="3200" dirty="0"/>
          </a:p>
          <a:p>
            <a:r>
              <a:rPr lang="en-US" dirty="0"/>
              <a:t>uCOS Configuration (</a:t>
            </a:r>
            <a:r>
              <a:rPr lang="en-US" b="1" dirty="0"/>
              <a:t>Labrosse</a:t>
            </a:r>
            <a:r>
              <a:rPr lang="en-US" dirty="0"/>
              <a:t> </a:t>
            </a:r>
            <a:r>
              <a:rPr lang="en-US" i="1" dirty="0"/>
              <a:t>Ch 17</a:t>
            </a:r>
            <a:r>
              <a:rPr lang="en-US" dirty="0"/>
              <a:t>)</a:t>
            </a:r>
            <a:endParaRPr lang="en-US" sz="3600" dirty="0"/>
          </a:p>
          <a:p>
            <a:r>
              <a:rPr lang="en-US" dirty="0"/>
              <a:t>Assignment 3 – uCOS Port</a:t>
            </a:r>
            <a:endParaRPr lang="en-US" sz="3600" dirty="0"/>
          </a:p>
          <a:p>
            <a:endParaRPr lang="en-US" sz="3600" dirty="0"/>
          </a:p>
          <a:p>
            <a:endParaRPr lang="en-US" dirty="0"/>
          </a:p>
        </p:txBody>
      </p:sp>
      <p:sp>
        <p:nvSpPr>
          <p:cNvPr id="6" name="TextBox 5"/>
          <p:cNvSpPr txBox="1"/>
          <p:nvPr/>
        </p:nvSpPr>
        <p:spPr>
          <a:xfrm>
            <a:off x="10080171" y="1910106"/>
            <a:ext cx="1450590" cy="923330"/>
          </a:xfrm>
          <a:prstGeom prst="rect">
            <a:avLst/>
          </a:prstGeom>
          <a:noFill/>
        </p:spPr>
        <p:txBody>
          <a:bodyPr wrap="square" rtlCol="0">
            <a:spAutoFit/>
          </a:bodyPr>
          <a:lstStyle/>
          <a:p>
            <a:r>
              <a:rPr lang="en-US" dirty="0">
                <a:solidFill>
                  <a:srgbClr val="FF0000"/>
                </a:solidFill>
              </a:rPr>
              <a:t>Stopped here</a:t>
            </a:r>
          </a:p>
          <a:p>
            <a:r>
              <a:rPr lang="en-US" dirty="0">
                <a:solidFill>
                  <a:srgbClr val="FF0000"/>
                </a:solidFill>
              </a:rPr>
              <a:t>last lecture.</a:t>
            </a:r>
          </a:p>
          <a:p>
            <a:r>
              <a:rPr lang="en-US" dirty="0">
                <a:solidFill>
                  <a:srgbClr val="FF0000"/>
                </a:solidFill>
              </a:rPr>
              <a:t>Next slide: 64</a:t>
            </a:r>
          </a:p>
        </p:txBody>
      </p:sp>
      <p:cxnSp>
        <p:nvCxnSpPr>
          <p:cNvPr id="7" name="Straight Arrow Connector 6"/>
          <p:cNvCxnSpPr>
            <a:stCxn id="6" idx="1"/>
          </p:cNvCxnSpPr>
          <p:nvPr/>
        </p:nvCxnSpPr>
        <p:spPr>
          <a:xfrm flipH="1" flipV="1">
            <a:off x="8821271" y="1910106"/>
            <a:ext cx="1258900" cy="46166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739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3" name="Content Placeholder 2"/>
          <p:cNvSpPr>
            <a:spLocks noGrp="1"/>
          </p:cNvSpPr>
          <p:nvPr>
            <p:ph idx="1"/>
          </p:nvPr>
        </p:nvSpPr>
        <p:spPr/>
        <p:txBody>
          <a:bodyPr>
            <a:normAutofit lnSpcReduction="10000"/>
          </a:bodyPr>
          <a:lstStyle/>
          <a:p>
            <a:r>
              <a:rPr lang="en-US" dirty="0"/>
              <a:t>We will look at some common issues for synchronizing tasks</a:t>
            </a:r>
          </a:p>
          <a:p>
            <a:r>
              <a:rPr lang="en-US" dirty="0"/>
              <a:t>The goal is to have a bag of tricks for handling synchronization problems</a:t>
            </a:r>
          </a:p>
          <a:p>
            <a:r>
              <a:rPr lang="en-US" dirty="0"/>
              <a:t>Synchronization techniques must</a:t>
            </a:r>
          </a:p>
          <a:p>
            <a:pPr lvl="1"/>
            <a:r>
              <a:rPr lang="en-US" dirty="0"/>
              <a:t>Avoid lengthy ISRs</a:t>
            </a:r>
          </a:p>
          <a:p>
            <a:pPr lvl="1"/>
            <a:r>
              <a:rPr lang="en-US" dirty="0"/>
              <a:t>Avoid shared resource corruption when multiple tasks operate on a shared resource simultaneously</a:t>
            </a:r>
          </a:p>
          <a:p>
            <a:pPr lvl="1"/>
            <a:r>
              <a:rPr lang="en-US" dirty="0"/>
              <a:t>Avoid deadlock – when two or more tasks are blocked waiting for a resource held by one of the other tasks.</a:t>
            </a:r>
          </a:p>
          <a:p>
            <a:pPr lvl="1"/>
            <a:r>
              <a:rPr lang="en-US" dirty="0"/>
              <a:t>Avoid starvation – where one or more tasks are starved for access to a resource</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30</a:t>
            </a:fld>
            <a:endParaRPr lang="en-US" dirty="0"/>
          </a:p>
        </p:txBody>
      </p:sp>
    </p:spTree>
    <p:extLst>
      <p:ext uri="{BB962C8B-B14F-4D97-AF65-F5344CB8AC3E}">
        <p14:creationId xmlns:p14="http://schemas.microsoft.com/office/powerpoint/2010/main" val="2829280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3" name="Content Placeholder 2"/>
          <p:cNvSpPr>
            <a:spLocks noGrp="1"/>
          </p:cNvSpPr>
          <p:nvPr>
            <p:ph idx="1"/>
          </p:nvPr>
        </p:nvSpPr>
        <p:spPr/>
        <p:txBody>
          <a:bodyPr>
            <a:normAutofit lnSpcReduction="10000"/>
          </a:bodyPr>
          <a:lstStyle/>
          <a:p>
            <a:pPr marL="0" indent="0">
              <a:buNone/>
            </a:pPr>
            <a:r>
              <a:rPr lang="en-US" b="1" dirty="0"/>
              <a:t>Issues  around sharing resources between ISRs and tasks</a:t>
            </a:r>
          </a:p>
          <a:p>
            <a:r>
              <a:rPr lang="en-US" dirty="0"/>
              <a:t>Typical scenario: </a:t>
            </a:r>
          </a:p>
          <a:p>
            <a:pPr lvl="1"/>
            <a:r>
              <a:rPr lang="en-US" dirty="0"/>
              <a:t>interrupt occurs when new data is ready to be processed</a:t>
            </a:r>
          </a:p>
          <a:p>
            <a:pPr lvl="1"/>
            <a:r>
              <a:rPr lang="en-US" dirty="0"/>
              <a:t>ISR moves the data to a shared location (buffer) for a task to process</a:t>
            </a:r>
          </a:p>
          <a:p>
            <a:pPr lvl="1"/>
            <a:r>
              <a:rPr lang="en-US" dirty="0"/>
              <a:t>How to synchronize the ISR and task to guard the buffer?</a:t>
            </a:r>
          </a:p>
          <a:p>
            <a:r>
              <a:rPr lang="en-US" dirty="0"/>
              <a:t>ISRs cannot do blocking waits for resources (uCOS prevents that by returning an error code if you try).</a:t>
            </a:r>
          </a:p>
          <a:p>
            <a:r>
              <a:rPr lang="en-US" dirty="0"/>
              <a:t>ISRs should obviously not spin while waiting for a resource</a:t>
            </a:r>
          </a:p>
          <a:p>
            <a:r>
              <a:rPr lang="en-US" dirty="0"/>
              <a:t>ISRs simply cannot wait. Period.</a:t>
            </a:r>
          </a:p>
          <a:p>
            <a:r>
              <a:rPr lang="en-US" dirty="0"/>
              <a:t>So what should they do?</a:t>
            </a:r>
          </a:p>
        </p:txBody>
      </p:sp>
      <p:sp>
        <p:nvSpPr>
          <p:cNvPr id="4" name="Slide Number Placeholder 3"/>
          <p:cNvSpPr>
            <a:spLocks noGrp="1"/>
          </p:cNvSpPr>
          <p:nvPr>
            <p:ph type="sldNum" sz="quarter" idx="12"/>
          </p:nvPr>
        </p:nvSpPr>
        <p:spPr/>
        <p:txBody>
          <a:bodyPr/>
          <a:lstStyle/>
          <a:p>
            <a:fld id="{F9E463A4-CC55-4EB3-8549-8876C08BF813}" type="slidenum">
              <a:rPr lang="en-US" smtClean="0"/>
              <a:t>31</a:t>
            </a:fld>
            <a:endParaRPr lang="en-US" dirty="0"/>
          </a:p>
        </p:txBody>
      </p:sp>
    </p:spTree>
    <p:extLst>
      <p:ext uri="{BB962C8B-B14F-4D97-AF65-F5344CB8AC3E}">
        <p14:creationId xmlns:p14="http://schemas.microsoft.com/office/powerpoint/2010/main" val="2894840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4" name="Slide Number Placeholder 3"/>
          <p:cNvSpPr>
            <a:spLocks noGrp="1"/>
          </p:cNvSpPr>
          <p:nvPr>
            <p:ph type="sldNum" sz="quarter" idx="12"/>
          </p:nvPr>
        </p:nvSpPr>
        <p:spPr/>
        <p:txBody>
          <a:bodyPr/>
          <a:lstStyle/>
          <a:p>
            <a:fld id="{F9E463A4-CC55-4EB3-8549-8876C08BF813}" type="slidenum">
              <a:rPr lang="en-US" smtClean="0"/>
              <a:t>32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22812371"/>
              </p:ext>
            </p:extLst>
          </p:nvPr>
        </p:nvGraphicFramePr>
        <p:xfrm>
          <a:off x="7020197" y="3359574"/>
          <a:ext cx="4333603" cy="2194560"/>
        </p:xfrm>
        <a:graphic>
          <a:graphicData uri="http://schemas.openxmlformats.org/drawingml/2006/table">
            <a:tbl>
              <a:tblPr firstRow="1" bandRow="1">
                <a:tableStyleId>{2D5ABB26-0587-4C30-8999-92F81FD0307C}</a:tableStyleId>
              </a:tblPr>
              <a:tblGrid>
                <a:gridCol w="4333603">
                  <a:extLst>
                    <a:ext uri="{9D8B030D-6E8A-4147-A177-3AD203B41FA5}">
                      <a16:colId xmlns:a16="http://schemas.microsoft.com/office/drawing/2014/main" val="20000"/>
                    </a:ext>
                  </a:extLst>
                </a:gridCol>
              </a:tblGrid>
              <a:tr h="423334">
                <a:tc>
                  <a:txBody>
                    <a:bodyPr/>
                    <a:lstStyle/>
                    <a:p>
                      <a:r>
                        <a:rPr lang="en-US" sz="2400" dirty="0"/>
                        <a:t>Task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dirty="0">
                          <a:latin typeface="Lucida Console" panose="020B0609040504020204" pitchFamily="49" charset="0"/>
                        </a:rPr>
                        <a:t>while</a:t>
                      </a:r>
                      <a:r>
                        <a:rPr lang="en-US" baseline="0" dirty="0">
                          <a:latin typeface="Lucida Console" panose="020B0609040504020204" pitchFamily="49" charset="0"/>
                        </a:rPr>
                        <a:t> (1) {</a:t>
                      </a:r>
                      <a:endParaRPr lang="en-US" dirty="0">
                        <a:latin typeface="Lucida Console" panose="020B0609040504020204" pitchFamily="49" charset="0"/>
                      </a:endParaRPr>
                    </a:p>
                    <a:p>
                      <a:r>
                        <a:rPr lang="en-US" dirty="0">
                          <a:latin typeface="Lucida Console" panose="020B0609040504020204" pitchFamily="49" charset="0"/>
                        </a:rPr>
                        <a:t>    Pend(mySem);</a:t>
                      </a:r>
                    </a:p>
                    <a:p>
                      <a:r>
                        <a:rPr lang="en-US" baseline="0" dirty="0">
                          <a:latin typeface="Lucida Console" panose="020B0609040504020204" pitchFamily="49" charset="0"/>
                        </a:rPr>
                        <a:t>    // </a:t>
                      </a:r>
                      <a:r>
                        <a:rPr lang="en-US" dirty="0">
                          <a:latin typeface="Lucida Console" panose="020B0609040504020204" pitchFamily="49" charset="0"/>
                        </a:rPr>
                        <a:t>Remove data from the</a:t>
                      </a:r>
                    </a:p>
                    <a:p>
                      <a:r>
                        <a:rPr lang="en-US" dirty="0">
                          <a:latin typeface="Lucida Console" panose="020B0609040504020204" pitchFamily="49" charset="0"/>
                        </a:rPr>
                        <a:t>    // shared buffer;</a:t>
                      </a:r>
                    </a:p>
                    <a:p>
                      <a:r>
                        <a:rPr lang="en-US" baseline="0" dirty="0">
                          <a:latin typeface="Lucida Console" panose="020B0609040504020204" pitchFamily="49" charset="0"/>
                        </a:rPr>
                        <a:t>    // process the data</a:t>
                      </a:r>
                    </a:p>
                    <a:p>
                      <a:r>
                        <a:rPr lang="en-US" baseline="0" dirty="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53762838"/>
              </p:ext>
            </p:extLst>
          </p:nvPr>
        </p:nvGraphicFramePr>
        <p:xfrm>
          <a:off x="7042694" y="1010194"/>
          <a:ext cx="4419600" cy="1920240"/>
        </p:xfrm>
        <a:graphic>
          <a:graphicData uri="http://schemas.openxmlformats.org/drawingml/2006/table">
            <a:tbl>
              <a:tblPr firstRow="1" bandRow="1">
                <a:tableStyleId>{2D5ABB26-0587-4C30-8999-92F81FD0307C}</a:tableStyleId>
              </a:tblPr>
              <a:tblGrid>
                <a:gridCol w="4419600">
                  <a:extLst>
                    <a:ext uri="{9D8B030D-6E8A-4147-A177-3AD203B41FA5}">
                      <a16:colId xmlns:a16="http://schemas.microsoft.com/office/drawing/2014/main" val="20000"/>
                    </a:ext>
                  </a:extLst>
                </a:gridCol>
              </a:tblGrid>
              <a:tr h="423334">
                <a:tc>
                  <a:txBody>
                    <a:bodyPr/>
                    <a:lstStyle/>
                    <a:p>
                      <a:r>
                        <a:rPr lang="en-US" sz="2400" dirty="0"/>
                        <a:t>ISR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dirty="0">
                          <a:latin typeface="Lucida Console" panose="020B0609040504020204" pitchFamily="49" charset="0"/>
                        </a:rPr>
                        <a:t>ISR()</a:t>
                      </a:r>
                      <a:r>
                        <a:rPr lang="en-US" baseline="0" dirty="0">
                          <a:latin typeface="Lucida Console" panose="020B0609040504020204" pitchFamily="49" charset="0"/>
                        </a:rPr>
                        <a:t> {</a:t>
                      </a:r>
                    </a:p>
                    <a:p>
                      <a:r>
                        <a:rPr lang="en-US" baseline="0" dirty="0">
                          <a:latin typeface="Lucida Console" panose="020B0609040504020204" pitchFamily="49" charset="0"/>
                        </a:rPr>
                        <a:t>    // Move new data to the</a:t>
                      </a:r>
                    </a:p>
                    <a:p>
                      <a:r>
                        <a:rPr lang="en-US" baseline="0" dirty="0">
                          <a:latin typeface="Lucida Console" panose="020B0609040504020204" pitchFamily="49" charset="0"/>
                        </a:rPr>
                        <a:t>    // shared buffer</a:t>
                      </a:r>
                    </a:p>
                    <a:p>
                      <a:r>
                        <a:rPr lang="en-US" baseline="0" dirty="0">
                          <a:latin typeface="Lucida Console" panose="020B0609040504020204" pitchFamily="49" charset="0"/>
                        </a:rPr>
                        <a:t>    </a:t>
                      </a:r>
                      <a:r>
                        <a:rPr lang="en-US" dirty="0">
                          <a:latin typeface="Lucida Console" panose="020B0609040504020204" pitchFamily="49" charset="0"/>
                        </a:rPr>
                        <a:t>Post(mySem);</a:t>
                      </a:r>
                    </a:p>
                    <a:p>
                      <a:r>
                        <a:rPr lang="en-US" baseline="0" dirty="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Box 7"/>
          <p:cNvSpPr txBox="1"/>
          <p:nvPr/>
        </p:nvSpPr>
        <p:spPr>
          <a:xfrm>
            <a:off x="838200" y="1487714"/>
            <a:ext cx="5379720" cy="4154984"/>
          </a:xfrm>
          <a:prstGeom prst="rect">
            <a:avLst/>
          </a:prstGeom>
          <a:noFill/>
        </p:spPr>
        <p:txBody>
          <a:bodyPr wrap="square" rtlCol="0">
            <a:spAutoFit/>
          </a:bodyPr>
          <a:lstStyle/>
          <a:p>
            <a:r>
              <a:rPr lang="en-US" sz="2400" b="1" dirty="0"/>
              <a:t>A wrong way: ISR moves new data to the buffer and posts to a semaphore to have a task process the new data</a:t>
            </a:r>
          </a:p>
          <a:p>
            <a:pPr marL="285750" indent="-285750">
              <a:buFont typeface="Arial" panose="020B0604020202020204" pitchFamily="34" charset="0"/>
              <a:buChar char="•"/>
            </a:pPr>
            <a:r>
              <a:rPr lang="en-US" sz="2400" dirty="0"/>
              <a:t>Task code blocks and waits for a post to allow it to process new data</a:t>
            </a:r>
          </a:p>
          <a:p>
            <a:pPr marL="285750" indent="-285750">
              <a:buFont typeface="Arial" panose="020B0604020202020204" pitchFamily="34" charset="0"/>
              <a:buChar char="•"/>
            </a:pPr>
            <a:r>
              <a:rPr lang="en-US" sz="2400" dirty="0"/>
              <a:t>ISR code moves new data to a shared buffer, then posts to the semaphore to allow it to process the input</a:t>
            </a:r>
          </a:p>
          <a:p>
            <a:pPr marL="285750" indent="-285750">
              <a:buFont typeface="Arial" panose="020B0604020202020204" pitchFamily="34" charset="0"/>
              <a:buChar char="•"/>
            </a:pPr>
            <a:r>
              <a:rPr lang="en-US" sz="2400" dirty="0"/>
              <a:t>Note: ISRs can’t use uCOS Mutexes: only task code can acquire a mutex and only the owner can release it</a:t>
            </a:r>
          </a:p>
        </p:txBody>
      </p:sp>
    </p:spTree>
    <p:extLst>
      <p:ext uri="{BB962C8B-B14F-4D97-AF65-F5344CB8AC3E}">
        <p14:creationId xmlns:p14="http://schemas.microsoft.com/office/powerpoint/2010/main" val="3629988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4" name="Slide Number Placeholder 3"/>
          <p:cNvSpPr>
            <a:spLocks noGrp="1"/>
          </p:cNvSpPr>
          <p:nvPr>
            <p:ph type="sldNum" sz="quarter" idx="12"/>
          </p:nvPr>
        </p:nvSpPr>
        <p:spPr/>
        <p:txBody>
          <a:bodyPr/>
          <a:lstStyle/>
          <a:p>
            <a:fld id="{F9E463A4-CC55-4EB3-8549-8876C08BF813}" type="slidenum">
              <a:rPr lang="en-US" smtClean="0"/>
              <a:t>33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25145129"/>
              </p:ext>
            </p:extLst>
          </p:nvPr>
        </p:nvGraphicFramePr>
        <p:xfrm>
          <a:off x="6660606" y="3257974"/>
          <a:ext cx="4411980" cy="2194560"/>
        </p:xfrm>
        <a:graphic>
          <a:graphicData uri="http://schemas.openxmlformats.org/drawingml/2006/table">
            <a:tbl>
              <a:tblPr firstRow="1" bandRow="1">
                <a:tableStyleId>{2D5ABB26-0587-4C30-8999-92F81FD0307C}</a:tableStyleId>
              </a:tblPr>
              <a:tblGrid>
                <a:gridCol w="4411980">
                  <a:extLst>
                    <a:ext uri="{9D8B030D-6E8A-4147-A177-3AD203B41FA5}">
                      <a16:colId xmlns:a16="http://schemas.microsoft.com/office/drawing/2014/main" val="20000"/>
                    </a:ext>
                  </a:extLst>
                </a:gridCol>
              </a:tblGrid>
              <a:tr h="423334">
                <a:tc>
                  <a:txBody>
                    <a:bodyPr/>
                    <a:lstStyle/>
                    <a:p>
                      <a:r>
                        <a:rPr lang="en-US" sz="2400" dirty="0"/>
                        <a:t>Task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dirty="0">
                          <a:latin typeface="Lucida Console" panose="020B0609040504020204" pitchFamily="49" charset="0"/>
                        </a:rPr>
                        <a:t>while</a:t>
                      </a:r>
                      <a:r>
                        <a:rPr lang="en-US" baseline="0" dirty="0">
                          <a:latin typeface="Lucida Console" panose="020B0609040504020204" pitchFamily="49" charset="0"/>
                        </a:rPr>
                        <a:t> (1) {</a:t>
                      </a:r>
                      <a:endParaRPr lang="en-US" dirty="0">
                        <a:latin typeface="Lucida Console" panose="020B0609040504020204" pitchFamily="49" charset="0"/>
                      </a:endParaRPr>
                    </a:p>
                    <a:p>
                      <a:r>
                        <a:rPr lang="en-US" dirty="0">
                          <a:latin typeface="Lucida Console" panose="020B0609040504020204" pitchFamily="49" charset="0"/>
                        </a:rPr>
                        <a:t>    Pend(mySem);</a:t>
                      </a:r>
                    </a:p>
                    <a:p>
                      <a:r>
                        <a:rPr lang="en-US" baseline="0" dirty="0">
                          <a:latin typeface="Lucida Console" panose="020B0609040504020204" pitchFamily="49" charset="0"/>
                        </a:rPr>
                        <a:t>    // </a:t>
                      </a:r>
                      <a:r>
                        <a:rPr lang="en-US" dirty="0">
                          <a:latin typeface="Lucida Console" panose="020B0609040504020204" pitchFamily="49" charset="0"/>
                        </a:rPr>
                        <a:t>Remove data from the</a:t>
                      </a:r>
                    </a:p>
                    <a:p>
                      <a:r>
                        <a:rPr lang="en-US" dirty="0">
                          <a:latin typeface="Lucida Console" panose="020B0609040504020204" pitchFamily="49" charset="0"/>
                        </a:rPr>
                        <a:t>    // shared buffer;</a:t>
                      </a:r>
                    </a:p>
                    <a:p>
                      <a:r>
                        <a:rPr lang="en-US" baseline="0" dirty="0">
                          <a:latin typeface="Lucida Console" panose="020B0609040504020204" pitchFamily="49" charset="0"/>
                        </a:rPr>
                        <a:t>    // process the data</a:t>
                      </a:r>
                    </a:p>
                    <a:p>
                      <a:r>
                        <a:rPr lang="en-US" baseline="0" dirty="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07216417"/>
              </p:ext>
            </p:extLst>
          </p:nvPr>
        </p:nvGraphicFramePr>
        <p:xfrm>
          <a:off x="6661694" y="919887"/>
          <a:ext cx="4419600" cy="1920240"/>
        </p:xfrm>
        <a:graphic>
          <a:graphicData uri="http://schemas.openxmlformats.org/drawingml/2006/table">
            <a:tbl>
              <a:tblPr firstRow="1" bandRow="1">
                <a:tableStyleId>{2D5ABB26-0587-4C30-8999-92F81FD0307C}</a:tableStyleId>
              </a:tblPr>
              <a:tblGrid>
                <a:gridCol w="4419600">
                  <a:extLst>
                    <a:ext uri="{9D8B030D-6E8A-4147-A177-3AD203B41FA5}">
                      <a16:colId xmlns:a16="http://schemas.microsoft.com/office/drawing/2014/main" val="20000"/>
                    </a:ext>
                  </a:extLst>
                </a:gridCol>
              </a:tblGrid>
              <a:tr h="423334">
                <a:tc>
                  <a:txBody>
                    <a:bodyPr/>
                    <a:lstStyle/>
                    <a:p>
                      <a:r>
                        <a:rPr lang="en-US" sz="2400" dirty="0"/>
                        <a:t>ISR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dirty="0">
                          <a:latin typeface="Lucida Console" panose="020B0609040504020204" pitchFamily="49" charset="0"/>
                        </a:rPr>
                        <a:t>ISR()</a:t>
                      </a:r>
                      <a:r>
                        <a:rPr lang="en-US" baseline="0" dirty="0">
                          <a:latin typeface="Lucida Console" panose="020B0609040504020204" pitchFamily="49" charset="0"/>
                        </a:rPr>
                        <a:t> {</a:t>
                      </a:r>
                    </a:p>
                    <a:p>
                      <a:r>
                        <a:rPr lang="en-US" baseline="0" dirty="0">
                          <a:latin typeface="Lucida Console" panose="020B0609040504020204" pitchFamily="49" charset="0"/>
                        </a:rPr>
                        <a:t>    // Move new data to the</a:t>
                      </a:r>
                    </a:p>
                    <a:p>
                      <a:r>
                        <a:rPr lang="en-US" baseline="0" dirty="0">
                          <a:latin typeface="Lucida Console" panose="020B0609040504020204" pitchFamily="49" charset="0"/>
                        </a:rPr>
                        <a:t>    // shared buffer</a:t>
                      </a:r>
                    </a:p>
                    <a:p>
                      <a:r>
                        <a:rPr lang="en-US" baseline="0" dirty="0">
                          <a:latin typeface="Lucida Console" panose="020B0609040504020204" pitchFamily="49" charset="0"/>
                        </a:rPr>
                        <a:t>    </a:t>
                      </a:r>
                      <a:r>
                        <a:rPr lang="en-US" dirty="0">
                          <a:latin typeface="Lucida Console" panose="020B0609040504020204" pitchFamily="49" charset="0"/>
                        </a:rPr>
                        <a:t>Post(mySem);</a:t>
                      </a:r>
                    </a:p>
                    <a:p>
                      <a:r>
                        <a:rPr lang="en-US" baseline="0" dirty="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Box 7"/>
          <p:cNvSpPr txBox="1"/>
          <p:nvPr/>
        </p:nvSpPr>
        <p:spPr>
          <a:xfrm>
            <a:off x="838200" y="1487714"/>
            <a:ext cx="5379720" cy="4524315"/>
          </a:xfrm>
          <a:prstGeom prst="rect">
            <a:avLst/>
          </a:prstGeom>
          <a:noFill/>
        </p:spPr>
        <p:txBody>
          <a:bodyPr wrap="square" rtlCol="0">
            <a:spAutoFit/>
          </a:bodyPr>
          <a:lstStyle/>
          <a:p>
            <a:r>
              <a:rPr lang="en-US" sz="2400" b="1" dirty="0"/>
              <a:t>Problem: </a:t>
            </a:r>
          </a:p>
          <a:p>
            <a:pPr marL="342900" indent="-342900">
              <a:buFont typeface="Arial" panose="020B0604020202020204" pitchFamily="34" charset="0"/>
              <a:buChar char="•"/>
            </a:pPr>
            <a:r>
              <a:rPr lang="en-US" sz="2400" dirty="0"/>
              <a:t>We’re using a semaphore to protect our shared resource, so we should be good, right? Wrong! Semaphores always require careful thought</a:t>
            </a:r>
          </a:p>
          <a:p>
            <a:pPr marL="342900" indent="-342900">
              <a:buFont typeface="Arial" panose="020B0604020202020204" pitchFamily="34" charset="0"/>
              <a:buChar char="•"/>
            </a:pPr>
            <a:r>
              <a:rPr lang="en-US" sz="2400" dirty="0"/>
              <a:t>What happens if another interrupt from the same source occurs while the task is accessing the buffer?</a:t>
            </a:r>
          </a:p>
          <a:p>
            <a:pPr marL="285750" indent="-285750">
              <a:buFont typeface="Arial" panose="020B0604020202020204" pitchFamily="34" charset="0"/>
              <a:buChar char="•"/>
            </a:pPr>
            <a:r>
              <a:rPr lang="en-US" sz="2400" dirty="0"/>
              <a:t>In general we are not going to keep interrupts disabled while the task is processing the previous data</a:t>
            </a:r>
          </a:p>
          <a:p>
            <a:pPr marL="285750" indent="-285750">
              <a:buFont typeface="Arial" panose="020B0604020202020204" pitchFamily="34" charset="0"/>
              <a:buChar char="•"/>
            </a:pPr>
            <a:r>
              <a:rPr lang="en-US" sz="2400" dirty="0"/>
              <a:t>How can we guard the shared buffer?</a:t>
            </a:r>
          </a:p>
        </p:txBody>
      </p:sp>
    </p:spTree>
    <p:extLst>
      <p:ext uri="{BB962C8B-B14F-4D97-AF65-F5344CB8AC3E}">
        <p14:creationId xmlns:p14="http://schemas.microsoft.com/office/powerpoint/2010/main" val="2173896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4" name="Slide Number Placeholder 3"/>
          <p:cNvSpPr>
            <a:spLocks noGrp="1"/>
          </p:cNvSpPr>
          <p:nvPr>
            <p:ph type="sldNum" sz="quarter" idx="12"/>
          </p:nvPr>
        </p:nvSpPr>
        <p:spPr/>
        <p:txBody>
          <a:bodyPr/>
          <a:lstStyle/>
          <a:p>
            <a:fld id="{F9E463A4-CC55-4EB3-8549-8876C08BF813}" type="slidenum">
              <a:rPr lang="en-US" smtClean="0"/>
              <a:t>34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05391417"/>
              </p:ext>
            </p:extLst>
          </p:nvPr>
        </p:nvGraphicFramePr>
        <p:xfrm>
          <a:off x="6535272" y="3655800"/>
          <a:ext cx="4818527" cy="1920240"/>
        </p:xfrm>
        <a:graphic>
          <a:graphicData uri="http://schemas.openxmlformats.org/drawingml/2006/table">
            <a:tbl>
              <a:tblPr firstRow="1" bandRow="1">
                <a:tableStyleId>{2D5ABB26-0587-4C30-8999-92F81FD0307C}</a:tableStyleId>
              </a:tblPr>
              <a:tblGrid>
                <a:gridCol w="4818527">
                  <a:extLst>
                    <a:ext uri="{9D8B030D-6E8A-4147-A177-3AD203B41FA5}">
                      <a16:colId xmlns:a16="http://schemas.microsoft.com/office/drawing/2014/main" val="20000"/>
                    </a:ext>
                  </a:extLst>
                </a:gridCol>
              </a:tblGrid>
              <a:tr h="423334">
                <a:tc>
                  <a:txBody>
                    <a:bodyPr/>
                    <a:lstStyle/>
                    <a:p>
                      <a:r>
                        <a:rPr lang="en-US" sz="2400" dirty="0"/>
                        <a:t>Task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dirty="0">
                          <a:latin typeface="Lucida Console" panose="020B0609040504020204" pitchFamily="49" charset="0"/>
                        </a:rPr>
                        <a:t>while</a:t>
                      </a:r>
                      <a:r>
                        <a:rPr lang="en-US" baseline="0" dirty="0">
                          <a:latin typeface="Lucida Console" panose="020B0609040504020204" pitchFamily="49" charset="0"/>
                        </a:rPr>
                        <a:t> (1) {</a:t>
                      </a:r>
                      <a:endParaRPr lang="en-US" dirty="0">
                        <a:latin typeface="Lucida Console" panose="020B0609040504020204" pitchFamily="49" charset="0"/>
                      </a:endParaRPr>
                    </a:p>
                    <a:p>
                      <a:r>
                        <a:rPr lang="en-US" dirty="0">
                          <a:latin typeface="Lucida Console" panose="020B0609040504020204" pitchFamily="49" charset="0"/>
                        </a:rPr>
                        <a:t>    msg = Pend(mBox);</a:t>
                      </a:r>
                    </a:p>
                    <a:p>
                      <a:r>
                        <a:rPr lang="en-US" baseline="0" dirty="0">
                          <a:latin typeface="Lucida Console" panose="020B0609040504020204" pitchFamily="49" charset="0"/>
                        </a:rPr>
                        <a:t>    // process the msg</a:t>
                      </a:r>
                    </a:p>
                    <a:p>
                      <a:r>
                        <a:rPr lang="en-US" baseline="0" dirty="0">
                          <a:latin typeface="Lucida Console" panose="020B0609040504020204" pitchFamily="49" charset="0"/>
                        </a:rPr>
                        <a:t>    Post(mBox, msg);</a:t>
                      </a:r>
                    </a:p>
                    <a:p>
                      <a:r>
                        <a:rPr lang="en-US" baseline="0" dirty="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58004166"/>
              </p:ext>
            </p:extLst>
          </p:nvPr>
        </p:nvGraphicFramePr>
        <p:xfrm>
          <a:off x="6535272" y="885764"/>
          <a:ext cx="4818528" cy="2468880"/>
        </p:xfrm>
        <a:graphic>
          <a:graphicData uri="http://schemas.openxmlformats.org/drawingml/2006/table">
            <a:tbl>
              <a:tblPr firstRow="1" bandRow="1">
                <a:tableStyleId>{2D5ABB26-0587-4C30-8999-92F81FD0307C}</a:tableStyleId>
              </a:tblPr>
              <a:tblGrid>
                <a:gridCol w="4818528">
                  <a:extLst>
                    <a:ext uri="{9D8B030D-6E8A-4147-A177-3AD203B41FA5}">
                      <a16:colId xmlns:a16="http://schemas.microsoft.com/office/drawing/2014/main" val="20000"/>
                    </a:ext>
                  </a:extLst>
                </a:gridCol>
              </a:tblGrid>
              <a:tr h="423334">
                <a:tc>
                  <a:txBody>
                    <a:bodyPr/>
                    <a:lstStyle/>
                    <a:p>
                      <a:r>
                        <a:rPr lang="en-US" sz="2400" dirty="0"/>
                        <a:t>ISR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dirty="0">
                          <a:latin typeface="Lucida Console" panose="020B0609040504020204" pitchFamily="49" charset="0"/>
                        </a:rPr>
                        <a:t>ISR()</a:t>
                      </a:r>
                      <a:r>
                        <a:rPr lang="en-US" baseline="0" dirty="0">
                          <a:latin typeface="Lucida Console" panose="020B0609040504020204" pitchFamily="49" charset="0"/>
                        </a:rPr>
                        <a:t> {</a:t>
                      </a:r>
                    </a:p>
                    <a:p>
                      <a:r>
                        <a:rPr lang="en-US" baseline="0" dirty="0">
                          <a:latin typeface="Lucida Console" panose="020B0609040504020204" pitchFamily="49" charset="0"/>
                        </a:rPr>
                        <a:t>    if (Accept(mBox, msg)) {</a:t>
                      </a:r>
                    </a:p>
                    <a:p>
                      <a:r>
                        <a:rPr lang="en-US" baseline="0" dirty="0">
                          <a:latin typeface="Lucida Console" panose="020B0609040504020204" pitchFamily="49" charset="0"/>
                        </a:rPr>
                        <a:t>      // move new data to the</a:t>
                      </a:r>
                    </a:p>
                    <a:p>
                      <a:r>
                        <a:rPr lang="en-US" baseline="0" dirty="0">
                          <a:latin typeface="Lucida Console" panose="020B0609040504020204" pitchFamily="49" charset="0"/>
                        </a:rPr>
                        <a:t>      // msg buffer</a:t>
                      </a:r>
                    </a:p>
                    <a:p>
                      <a:r>
                        <a:rPr lang="en-US" dirty="0">
                          <a:latin typeface="Lucida Console" panose="020B0609040504020204" pitchFamily="49" charset="0"/>
                        </a:rPr>
                        <a:t>      Post(mBox, msg);</a:t>
                      </a:r>
                    </a:p>
                    <a:p>
                      <a:r>
                        <a:rPr lang="en-US" dirty="0">
                          <a:latin typeface="Lucida Console" panose="020B0609040504020204" pitchFamily="49" charset="0"/>
                        </a:rPr>
                        <a:t>    }</a:t>
                      </a:r>
                    </a:p>
                    <a:p>
                      <a:r>
                        <a:rPr lang="en-US" baseline="0" dirty="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Box 7"/>
          <p:cNvSpPr txBox="1"/>
          <p:nvPr/>
        </p:nvSpPr>
        <p:spPr>
          <a:xfrm>
            <a:off x="838200" y="1487714"/>
            <a:ext cx="5379720" cy="5262979"/>
          </a:xfrm>
          <a:prstGeom prst="rect">
            <a:avLst/>
          </a:prstGeom>
          <a:noFill/>
        </p:spPr>
        <p:txBody>
          <a:bodyPr wrap="square" rtlCol="0">
            <a:spAutoFit/>
          </a:bodyPr>
          <a:lstStyle/>
          <a:p>
            <a:r>
              <a:rPr lang="en-US" sz="2400" b="1" dirty="0"/>
              <a:t>A Solution</a:t>
            </a:r>
            <a:r>
              <a:rPr lang="en-US" sz="2400" dirty="0"/>
              <a:t>: </a:t>
            </a:r>
            <a:r>
              <a:rPr lang="en-US" sz="2400" b="1" dirty="0"/>
              <a:t>Use a message passing scheme </a:t>
            </a:r>
          </a:p>
          <a:p>
            <a:pPr marL="342900" indent="-342900">
              <a:buFont typeface="Arial" panose="020B0604020202020204" pitchFamily="34" charset="0"/>
              <a:buChar char="•"/>
            </a:pPr>
            <a:r>
              <a:rPr lang="en-US" sz="2400" dirty="0"/>
              <a:t>Use a message passing scheme such as a mailbox to pass the buffer pointer back and forth between task and ISR.</a:t>
            </a:r>
          </a:p>
          <a:p>
            <a:pPr marL="285750" indent="-285750">
              <a:buFont typeface="Arial" panose="020B0604020202020204" pitchFamily="34" charset="0"/>
              <a:buChar char="•"/>
            </a:pPr>
            <a:r>
              <a:rPr lang="en-US" sz="2400" dirty="0"/>
              <a:t>Now if an interrupt from the same source happens before the task has  removed the previous message, we’ll lose the new data but at least we won’t corrupt the old data</a:t>
            </a:r>
          </a:p>
          <a:p>
            <a:pPr marL="285750" indent="-285750">
              <a:buFont typeface="Arial" panose="020B0604020202020204" pitchFamily="34" charset="0"/>
              <a:buChar char="•"/>
            </a:pPr>
            <a:r>
              <a:rPr lang="en-US" sz="2400" dirty="0"/>
              <a:t>If we can’t afford to lose the new data, use a sufficiently long </a:t>
            </a:r>
            <a:r>
              <a:rPr lang="en-US" sz="2400" b="1" dirty="0"/>
              <a:t>message queue </a:t>
            </a:r>
            <a:r>
              <a:rPr lang="en-US" sz="2400" dirty="0"/>
              <a:t>instead of a mailbox.</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69075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4" name="Slide Number Placeholder 3"/>
          <p:cNvSpPr>
            <a:spLocks noGrp="1"/>
          </p:cNvSpPr>
          <p:nvPr>
            <p:ph type="sldNum" sz="quarter" idx="12"/>
          </p:nvPr>
        </p:nvSpPr>
        <p:spPr/>
        <p:txBody>
          <a:bodyPr/>
          <a:lstStyle/>
          <a:p>
            <a:fld id="{F9E463A4-CC55-4EB3-8549-8876C08BF813}" type="slidenum">
              <a:rPr lang="en-US" smtClean="0"/>
              <a:t>35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15751262"/>
              </p:ext>
            </p:extLst>
          </p:nvPr>
        </p:nvGraphicFramePr>
        <p:xfrm>
          <a:off x="6495506" y="781474"/>
          <a:ext cx="4359728" cy="1645920"/>
        </p:xfrm>
        <a:graphic>
          <a:graphicData uri="http://schemas.openxmlformats.org/drawingml/2006/table">
            <a:tbl>
              <a:tblPr firstRow="1" bandRow="1">
                <a:tableStyleId>{2D5ABB26-0587-4C30-8999-92F81FD0307C}</a:tableStyleId>
              </a:tblPr>
              <a:tblGrid>
                <a:gridCol w="4359728">
                  <a:extLst>
                    <a:ext uri="{9D8B030D-6E8A-4147-A177-3AD203B41FA5}">
                      <a16:colId xmlns:a16="http://schemas.microsoft.com/office/drawing/2014/main" val="20000"/>
                    </a:ext>
                  </a:extLst>
                </a:gridCol>
              </a:tblGrid>
              <a:tr h="423334">
                <a:tc>
                  <a:txBody>
                    <a:bodyPr/>
                    <a:lstStyle/>
                    <a:p>
                      <a:r>
                        <a:rPr lang="en-US" sz="2400" dirty="0"/>
                        <a:t>Producer Task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dirty="0">
                          <a:latin typeface="Lucida Console" panose="020B0609040504020204" pitchFamily="49" charset="0"/>
                        </a:rPr>
                        <a:t>while</a:t>
                      </a:r>
                      <a:r>
                        <a:rPr lang="en-US" baseline="0" dirty="0">
                          <a:latin typeface="Lucida Console" panose="020B0609040504020204" pitchFamily="49" charset="0"/>
                        </a:rPr>
                        <a:t> (1) {</a:t>
                      </a:r>
                    </a:p>
                    <a:p>
                      <a:r>
                        <a:rPr lang="en-US" baseline="0" dirty="0">
                          <a:latin typeface="Lucida Console" panose="020B0609040504020204" pitchFamily="49" charset="0"/>
                        </a:rPr>
                        <a:t>    // get new data</a:t>
                      </a:r>
                    </a:p>
                    <a:p>
                      <a:r>
                        <a:rPr lang="en-US" baseline="0" dirty="0">
                          <a:latin typeface="Lucida Console" panose="020B0609040504020204" pitchFamily="49" charset="0"/>
                        </a:rPr>
                        <a:t>    // deposit data in buffer</a:t>
                      </a:r>
                      <a:endParaRPr lang="en-US" dirty="0">
                        <a:latin typeface="Lucida Console" panose="020B0609040504020204" pitchFamily="49" charset="0"/>
                      </a:endParaRPr>
                    </a:p>
                    <a:p>
                      <a:r>
                        <a:rPr lang="en-US" baseline="0" dirty="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62184081"/>
              </p:ext>
            </p:extLst>
          </p:nvPr>
        </p:nvGraphicFramePr>
        <p:xfrm>
          <a:off x="6496594" y="3243987"/>
          <a:ext cx="4419600" cy="1645920"/>
        </p:xfrm>
        <a:graphic>
          <a:graphicData uri="http://schemas.openxmlformats.org/drawingml/2006/table">
            <a:tbl>
              <a:tblPr firstRow="1" bandRow="1">
                <a:tableStyleId>{2D5ABB26-0587-4C30-8999-92F81FD0307C}</a:tableStyleId>
              </a:tblPr>
              <a:tblGrid>
                <a:gridCol w="4419600">
                  <a:extLst>
                    <a:ext uri="{9D8B030D-6E8A-4147-A177-3AD203B41FA5}">
                      <a16:colId xmlns:a16="http://schemas.microsoft.com/office/drawing/2014/main" val="20000"/>
                    </a:ext>
                  </a:extLst>
                </a:gridCol>
              </a:tblGrid>
              <a:tr h="423334">
                <a:tc>
                  <a:txBody>
                    <a:bodyPr/>
                    <a:lstStyle/>
                    <a:p>
                      <a:r>
                        <a:rPr lang="en-US" sz="2400" dirty="0"/>
                        <a:t>Consumer Task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dirty="0">
                          <a:latin typeface="Lucida Console" panose="020B0609040504020204" pitchFamily="49" charset="0"/>
                        </a:rPr>
                        <a:t>While</a:t>
                      </a:r>
                      <a:r>
                        <a:rPr lang="en-US" baseline="0" dirty="0">
                          <a:latin typeface="Lucida Console" panose="020B0609040504020204" pitchFamily="49" charset="0"/>
                        </a:rPr>
                        <a:t> (1)</a:t>
                      </a:r>
                      <a:r>
                        <a:rPr lang="en-US" dirty="0">
                          <a:latin typeface="Lucida Console" panose="020B0609040504020204" pitchFamily="49" charset="0"/>
                        </a:rPr>
                        <a:t> </a:t>
                      </a:r>
                      <a:r>
                        <a:rPr lang="en-US" baseline="0" dirty="0">
                          <a:latin typeface="Lucida Console" panose="020B0609040504020204" pitchFamily="49" charset="0"/>
                        </a:rPr>
                        <a:t>{</a:t>
                      </a:r>
                    </a:p>
                    <a:p>
                      <a:r>
                        <a:rPr lang="en-US" baseline="0" dirty="0">
                          <a:latin typeface="Lucida Console" panose="020B0609040504020204" pitchFamily="49" charset="0"/>
                        </a:rPr>
                        <a:t>    // remove data from buffer</a:t>
                      </a:r>
                    </a:p>
                    <a:p>
                      <a:r>
                        <a:rPr lang="en-US" baseline="0" dirty="0">
                          <a:latin typeface="Lucida Console" panose="020B0609040504020204" pitchFamily="49" charset="0"/>
                        </a:rPr>
                        <a:t>    // process data</a:t>
                      </a:r>
                    </a:p>
                    <a:p>
                      <a:r>
                        <a:rPr lang="en-US" baseline="0" dirty="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Box 7"/>
          <p:cNvSpPr txBox="1"/>
          <p:nvPr/>
        </p:nvSpPr>
        <p:spPr>
          <a:xfrm>
            <a:off x="838200" y="1487714"/>
            <a:ext cx="5379720" cy="5262979"/>
          </a:xfrm>
          <a:prstGeom prst="rect">
            <a:avLst/>
          </a:prstGeom>
          <a:noFill/>
        </p:spPr>
        <p:txBody>
          <a:bodyPr wrap="square" rtlCol="0">
            <a:spAutoFit/>
          </a:bodyPr>
          <a:lstStyle/>
          <a:p>
            <a:r>
              <a:rPr lang="en-US" sz="2400" b="1" dirty="0"/>
              <a:t>Producer-Consumer Problem</a:t>
            </a:r>
          </a:p>
          <a:p>
            <a:pPr marL="342900" indent="-342900">
              <a:buFont typeface="Arial" panose="020B0604020202020204" pitchFamily="34" charset="0"/>
              <a:buChar char="•"/>
            </a:pPr>
            <a:r>
              <a:rPr lang="en-US" sz="2400" dirty="0"/>
              <a:t>In the absence of message passing services, we can use semaphores</a:t>
            </a:r>
          </a:p>
          <a:p>
            <a:pPr marL="342900" indent="-342900">
              <a:buFont typeface="Arial" panose="020B0604020202020204" pitchFamily="34" charset="0"/>
              <a:buChar char="•"/>
            </a:pPr>
            <a:r>
              <a:rPr lang="en-US" sz="2400" dirty="0"/>
              <a:t>The classical Producer-Consumer Problem involves synchronizing a Producer Task which deposits data in a buffer and a Consumer Task which takes data out of the same buffer</a:t>
            </a:r>
          </a:p>
          <a:p>
            <a:pPr marL="342900" indent="-342900">
              <a:buFont typeface="Arial" panose="020B0604020202020204" pitchFamily="34" charset="0"/>
              <a:buChar char="•"/>
            </a:pPr>
            <a:r>
              <a:rPr lang="en-US" sz="2400" dirty="0"/>
              <a:t>With no synchronization, the result is chaos with the producer overwriting the previous buffer contents while the consumer is removing data</a:t>
            </a:r>
          </a:p>
          <a:p>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077952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4" name="Slide Number Placeholder 3"/>
          <p:cNvSpPr>
            <a:spLocks noGrp="1"/>
          </p:cNvSpPr>
          <p:nvPr>
            <p:ph type="sldNum" sz="quarter" idx="12"/>
          </p:nvPr>
        </p:nvSpPr>
        <p:spPr/>
        <p:txBody>
          <a:bodyPr/>
          <a:lstStyle/>
          <a:p>
            <a:fld id="{F9E463A4-CC55-4EB3-8549-8876C08BF813}" type="slidenum">
              <a:rPr lang="en-US" smtClean="0"/>
              <a:t>36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74596151"/>
              </p:ext>
            </p:extLst>
          </p:nvPr>
        </p:nvGraphicFramePr>
        <p:xfrm>
          <a:off x="6495506" y="781474"/>
          <a:ext cx="4359728" cy="2468880"/>
        </p:xfrm>
        <a:graphic>
          <a:graphicData uri="http://schemas.openxmlformats.org/drawingml/2006/table">
            <a:tbl>
              <a:tblPr firstRow="1" bandRow="1">
                <a:tableStyleId>{2D5ABB26-0587-4C30-8999-92F81FD0307C}</a:tableStyleId>
              </a:tblPr>
              <a:tblGrid>
                <a:gridCol w="4359728">
                  <a:extLst>
                    <a:ext uri="{9D8B030D-6E8A-4147-A177-3AD203B41FA5}">
                      <a16:colId xmlns:a16="http://schemas.microsoft.com/office/drawing/2014/main" val="20000"/>
                    </a:ext>
                  </a:extLst>
                </a:gridCol>
              </a:tblGrid>
              <a:tr h="423334">
                <a:tc>
                  <a:txBody>
                    <a:bodyPr/>
                    <a:lstStyle/>
                    <a:p>
                      <a:r>
                        <a:rPr lang="en-US" sz="2400" dirty="0"/>
                        <a:t>Producer Task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dirty="0">
                          <a:latin typeface="Lucida Console" panose="020B0609040504020204" pitchFamily="49" charset="0"/>
                        </a:rPr>
                        <a:t>while</a:t>
                      </a:r>
                      <a:r>
                        <a:rPr lang="en-US" baseline="0" dirty="0">
                          <a:latin typeface="Lucida Console" panose="020B0609040504020204" pitchFamily="49" charset="0"/>
                        </a:rPr>
                        <a:t> (1) {</a:t>
                      </a:r>
                    </a:p>
                    <a:p>
                      <a:r>
                        <a:rPr lang="en-US" baseline="0" dirty="0">
                          <a:latin typeface="Lucida Console" panose="020B0609040504020204" pitchFamily="49" charset="0"/>
                        </a:rPr>
                        <a:t>    // get new data</a:t>
                      </a:r>
                    </a:p>
                    <a:p>
                      <a:r>
                        <a:rPr lang="en-US" baseline="0" dirty="0">
                          <a:latin typeface="Lucida Console" panose="020B0609040504020204" pitchFamily="49" charset="0"/>
                        </a:rPr>
                        <a:t>    Pend(guardSem);</a:t>
                      </a:r>
                    </a:p>
                    <a:p>
                      <a:r>
                        <a:rPr lang="en-US" baseline="0" dirty="0">
                          <a:latin typeface="Lucida Console" panose="020B0609040504020204" pitchFamily="49" charset="0"/>
                        </a:rPr>
                        <a:t>        // deposit data in </a:t>
                      </a:r>
                    </a:p>
                    <a:p>
                      <a:r>
                        <a:rPr lang="en-US" baseline="0" dirty="0">
                          <a:latin typeface="Lucida Console" panose="020B0609040504020204" pitchFamily="49" charset="0"/>
                        </a:rPr>
                        <a:t>        // buffer</a:t>
                      </a:r>
                    </a:p>
                    <a:p>
                      <a:r>
                        <a:rPr lang="en-US" baseline="0" dirty="0">
                          <a:latin typeface="Lucida Console" panose="020B0609040504020204" pitchFamily="49" charset="0"/>
                        </a:rPr>
                        <a:t>    Post(guardSem);</a:t>
                      </a:r>
                      <a:endParaRPr lang="en-US" dirty="0">
                        <a:latin typeface="Lucida Console" panose="020B0609040504020204" pitchFamily="49" charset="0"/>
                      </a:endParaRPr>
                    </a:p>
                    <a:p>
                      <a:r>
                        <a:rPr lang="en-US" baseline="0" dirty="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11607330"/>
              </p:ext>
            </p:extLst>
          </p:nvPr>
        </p:nvGraphicFramePr>
        <p:xfrm>
          <a:off x="6496594" y="3309302"/>
          <a:ext cx="4419600" cy="2468880"/>
        </p:xfrm>
        <a:graphic>
          <a:graphicData uri="http://schemas.openxmlformats.org/drawingml/2006/table">
            <a:tbl>
              <a:tblPr firstRow="1" bandRow="1">
                <a:tableStyleId>{2D5ABB26-0587-4C30-8999-92F81FD0307C}</a:tableStyleId>
              </a:tblPr>
              <a:tblGrid>
                <a:gridCol w="4419600">
                  <a:extLst>
                    <a:ext uri="{9D8B030D-6E8A-4147-A177-3AD203B41FA5}">
                      <a16:colId xmlns:a16="http://schemas.microsoft.com/office/drawing/2014/main" val="20000"/>
                    </a:ext>
                  </a:extLst>
                </a:gridCol>
              </a:tblGrid>
              <a:tr h="423334">
                <a:tc>
                  <a:txBody>
                    <a:bodyPr/>
                    <a:lstStyle/>
                    <a:p>
                      <a:r>
                        <a:rPr lang="en-US" sz="2400" dirty="0"/>
                        <a:t>Consumer Task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dirty="0">
                          <a:latin typeface="Lucida Console" panose="020B0609040504020204" pitchFamily="49" charset="0"/>
                        </a:rPr>
                        <a:t>While</a:t>
                      </a:r>
                      <a:r>
                        <a:rPr lang="en-US" baseline="0" dirty="0">
                          <a:latin typeface="Lucida Console" panose="020B0609040504020204" pitchFamily="49" charset="0"/>
                        </a:rPr>
                        <a:t> (1)</a:t>
                      </a:r>
                      <a:r>
                        <a:rPr lang="en-US" dirty="0">
                          <a:latin typeface="Lucida Console" panose="020B0609040504020204" pitchFamily="49" charset="0"/>
                        </a:rPr>
                        <a:t> </a:t>
                      </a:r>
                      <a:r>
                        <a:rPr lang="en-US" baseline="0" dirty="0">
                          <a:latin typeface="Lucida Console" panose="020B0609040504020204" pitchFamily="49" charset="0"/>
                        </a:rPr>
                        <a:t>{</a:t>
                      </a:r>
                    </a:p>
                    <a:p>
                      <a:r>
                        <a:rPr lang="en-US" baseline="0" dirty="0">
                          <a:latin typeface="Lucida Console" panose="020B0609040504020204" pitchFamily="49" charset="0"/>
                        </a:rPr>
                        <a:t>    Pend(guardSem);</a:t>
                      </a:r>
                    </a:p>
                    <a:p>
                      <a:r>
                        <a:rPr lang="en-US" baseline="0" dirty="0">
                          <a:latin typeface="Lucida Console" panose="020B0609040504020204" pitchFamily="49" charset="0"/>
                        </a:rPr>
                        <a:t>        // remove data from </a:t>
                      </a:r>
                    </a:p>
                    <a:p>
                      <a:r>
                        <a:rPr lang="en-US" baseline="0" dirty="0">
                          <a:latin typeface="Lucida Console" panose="020B0609040504020204" pitchFamily="49" charset="0"/>
                        </a:rPr>
                        <a:t>        // buffer</a:t>
                      </a:r>
                    </a:p>
                    <a:p>
                      <a:r>
                        <a:rPr lang="en-US" baseline="0" dirty="0">
                          <a:latin typeface="Lucida Console" panose="020B0609040504020204" pitchFamily="49" charset="0"/>
                        </a:rPr>
                        <a:t>    Post(guardSem);</a:t>
                      </a:r>
                    </a:p>
                    <a:p>
                      <a:r>
                        <a:rPr lang="en-US" baseline="0" dirty="0">
                          <a:latin typeface="Lucida Console" panose="020B0609040504020204" pitchFamily="49" charset="0"/>
                        </a:rPr>
                        <a:t>    // process data</a:t>
                      </a:r>
                    </a:p>
                    <a:p>
                      <a:r>
                        <a:rPr lang="en-US" baseline="0" dirty="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Box 7"/>
          <p:cNvSpPr txBox="1"/>
          <p:nvPr/>
        </p:nvSpPr>
        <p:spPr>
          <a:xfrm>
            <a:off x="838200" y="1487714"/>
            <a:ext cx="5379720" cy="4154984"/>
          </a:xfrm>
          <a:prstGeom prst="rect">
            <a:avLst/>
          </a:prstGeom>
          <a:noFill/>
        </p:spPr>
        <p:txBody>
          <a:bodyPr wrap="square" rtlCol="0">
            <a:spAutoFit/>
          </a:bodyPr>
          <a:lstStyle/>
          <a:p>
            <a:r>
              <a:rPr lang="en-US" sz="2400" b="1" dirty="0"/>
              <a:t>Producer-Consumer Problem</a:t>
            </a:r>
          </a:p>
          <a:p>
            <a:pPr marL="342900" indent="-342900">
              <a:buFont typeface="Arial" panose="020B0604020202020204" pitchFamily="34" charset="0"/>
              <a:buChar char="•"/>
            </a:pPr>
            <a:r>
              <a:rPr lang="en-US" sz="2400" dirty="0"/>
              <a:t>Can we protect the buffer with just one semaphore?</a:t>
            </a:r>
          </a:p>
          <a:p>
            <a:pPr marL="342900" indent="-342900">
              <a:buFont typeface="Arial" panose="020B0604020202020204" pitchFamily="34" charset="0"/>
              <a:buChar char="•"/>
            </a:pPr>
            <a:r>
              <a:rPr lang="en-US" sz="2400" dirty="0"/>
              <a:t>Uh-oh, that’s no good – while the Producer is getting new data the Consumer can try to remove a message multiple times</a:t>
            </a:r>
          </a:p>
          <a:p>
            <a:pPr marL="342900" indent="-342900">
              <a:buFont typeface="Arial" panose="020B0604020202020204" pitchFamily="34" charset="0"/>
              <a:buChar char="•"/>
            </a:pPr>
            <a:r>
              <a:rPr lang="en-US" sz="2400" dirty="0"/>
              <a:t>While the Consumer is processing data the Producer can overwrite the buffer with new data multiple times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44735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4" name="Slide Number Placeholder 3"/>
          <p:cNvSpPr>
            <a:spLocks noGrp="1"/>
          </p:cNvSpPr>
          <p:nvPr>
            <p:ph type="sldNum" sz="quarter" idx="12"/>
          </p:nvPr>
        </p:nvSpPr>
        <p:spPr/>
        <p:txBody>
          <a:bodyPr/>
          <a:lstStyle/>
          <a:p>
            <a:fld id="{F9E463A4-CC55-4EB3-8549-8876C08BF813}" type="slidenum">
              <a:rPr lang="en-US" smtClean="0"/>
              <a:t>37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36325169"/>
              </p:ext>
            </p:extLst>
          </p:nvPr>
        </p:nvGraphicFramePr>
        <p:xfrm>
          <a:off x="6495506" y="781474"/>
          <a:ext cx="4359728" cy="2743200"/>
        </p:xfrm>
        <a:graphic>
          <a:graphicData uri="http://schemas.openxmlformats.org/drawingml/2006/table">
            <a:tbl>
              <a:tblPr firstRow="1" bandRow="1">
                <a:tableStyleId>{2D5ABB26-0587-4C30-8999-92F81FD0307C}</a:tableStyleId>
              </a:tblPr>
              <a:tblGrid>
                <a:gridCol w="4359728">
                  <a:extLst>
                    <a:ext uri="{9D8B030D-6E8A-4147-A177-3AD203B41FA5}">
                      <a16:colId xmlns:a16="http://schemas.microsoft.com/office/drawing/2014/main" val="20000"/>
                    </a:ext>
                  </a:extLst>
                </a:gridCol>
              </a:tblGrid>
              <a:tr h="423334">
                <a:tc>
                  <a:txBody>
                    <a:bodyPr/>
                    <a:lstStyle/>
                    <a:p>
                      <a:r>
                        <a:rPr lang="en-US" sz="2400" dirty="0"/>
                        <a:t>Producer Task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dirty="0">
                          <a:latin typeface="Lucida Console" panose="020B0609040504020204" pitchFamily="49" charset="0"/>
                        </a:rPr>
                        <a:t>while</a:t>
                      </a:r>
                      <a:r>
                        <a:rPr lang="en-US" baseline="0" dirty="0">
                          <a:latin typeface="Lucida Console" panose="020B0609040504020204" pitchFamily="49" charset="0"/>
                        </a:rPr>
                        <a:t> (1) {</a:t>
                      </a:r>
                    </a:p>
                    <a:p>
                      <a:r>
                        <a:rPr lang="en-US" baseline="0" dirty="0">
                          <a:latin typeface="Lucida Console" panose="020B0609040504020204" pitchFamily="49" charset="0"/>
                        </a:rPr>
                        <a:t>    // get new data</a:t>
                      </a:r>
                    </a:p>
                    <a:p>
                      <a:r>
                        <a:rPr lang="en-US" baseline="0" dirty="0">
                          <a:latin typeface="Lucida Console" panose="020B0609040504020204" pitchFamily="49" charset="0"/>
                        </a:rPr>
                        <a:t>    Pend(emptySem);</a:t>
                      </a:r>
                    </a:p>
                    <a:p>
                      <a:r>
                        <a:rPr lang="en-US" baseline="0" dirty="0">
                          <a:latin typeface="Lucida Console" panose="020B0609040504020204" pitchFamily="49" charset="0"/>
                        </a:rPr>
                        <a:t>    Pend(guardSem);</a:t>
                      </a:r>
                    </a:p>
                    <a:p>
                      <a:r>
                        <a:rPr lang="en-US" baseline="0" dirty="0">
                          <a:latin typeface="Lucida Console" panose="020B0609040504020204" pitchFamily="49" charset="0"/>
                        </a:rPr>
                        <a:t>        // deposit data in </a:t>
                      </a:r>
                    </a:p>
                    <a:p>
                      <a:r>
                        <a:rPr lang="en-US" baseline="0" dirty="0">
                          <a:latin typeface="Lucida Console" panose="020B0609040504020204" pitchFamily="49" charset="0"/>
                        </a:rPr>
                        <a:t>        // buffer</a:t>
                      </a:r>
                    </a:p>
                    <a:p>
                      <a:r>
                        <a:rPr lang="en-US" baseline="0" dirty="0">
                          <a:latin typeface="Lucida Console" panose="020B0609040504020204" pitchFamily="49" charset="0"/>
                        </a:rPr>
                        <a:t>    Post(guardSem);</a:t>
                      </a:r>
                    </a:p>
                    <a:p>
                      <a:r>
                        <a:rPr lang="en-US" baseline="0" dirty="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96797074"/>
              </p:ext>
            </p:extLst>
          </p:nvPr>
        </p:nvGraphicFramePr>
        <p:xfrm>
          <a:off x="6496594" y="3635873"/>
          <a:ext cx="4419600" cy="2743200"/>
        </p:xfrm>
        <a:graphic>
          <a:graphicData uri="http://schemas.openxmlformats.org/drawingml/2006/table">
            <a:tbl>
              <a:tblPr firstRow="1" bandRow="1">
                <a:tableStyleId>{2D5ABB26-0587-4C30-8999-92F81FD0307C}</a:tableStyleId>
              </a:tblPr>
              <a:tblGrid>
                <a:gridCol w="4419600">
                  <a:extLst>
                    <a:ext uri="{9D8B030D-6E8A-4147-A177-3AD203B41FA5}">
                      <a16:colId xmlns:a16="http://schemas.microsoft.com/office/drawing/2014/main" val="20000"/>
                    </a:ext>
                  </a:extLst>
                </a:gridCol>
              </a:tblGrid>
              <a:tr h="423334">
                <a:tc>
                  <a:txBody>
                    <a:bodyPr/>
                    <a:lstStyle/>
                    <a:p>
                      <a:r>
                        <a:rPr lang="en-US" sz="2400" dirty="0"/>
                        <a:t>Consumer Task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dirty="0">
                          <a:latin typeface="Lucida Console" panose="020B0609040504020204" pitchFamily="49" charset="0"/>
                        </a:rPr>
                        <a:t>While</a:t>
                      </a:r>
                      <a:r>
                        <a:rPr lang="en-US" baseline="0" dirty="0">
                          <a:latin typeface="Lucida Console" panose="020B0609040504020204" pitchFamily="49" charset="0"/>
                        </a:rPr>
                        <a:t> (1)</a:t>
                      </a:r>
                      <a:r>
                        <a:rPr lang="en-US" dirty="0">
                          <a:latin typeface="Lucida Console" panose="020B0609040504020204" pitchFamily="49" charset="0"/>
                        </a:rPr>
                        <a:t> </a:t>
                      </a:r>
                      <a:r>
                        <a:rPr lang="en-US" baseline="0" dirty="0">
                          <a:latin typeface="Lucida Console" panose="020B0609040504020204" pitchFamily="49" charset="0"/>
                        </a:rPr>
                        <a:t>{</a:t>
                      </a:r>
                    </a:p>
                    <a:p>
                      <a:r>
                        <a:rPr lang="en-US" baseline="0" dirty="0">
                          <a:latin typeface="Lucida Console" panose="020B0609040504020204" pitchFamily="49" charset="0"/>
                        </a:rPr>
                        <a:t>    Pend(guardSem);</a:t>
                      </a:r>
                    </a:p>
                    <a:p>
                      <a:r>
                        <a:rPr lang="en-US" baseline="0" dirty="0">
                          <a:latin typeface="Lucida Console" panose="020B0609040504020204" pitchFamily="49" charset="0"/>
                        </a:rPr>
                        <a:t>        // remove data from </a:t>
                      </a:r>
                    </a:p>
                    <a:p>
                      <a:r>
                        <a:rPr lang="en-US" baseline="0" dirty="0">
                          <a:latin typeface="Lucida Console" panose="020B0609040504020204" pitchFamily="49" charset="0"/>
                        </a:rPr>
                        <a:t>        // buffer</a:t>
                      </a:r>
                    </a:p>
                    <a:p>
                      <a:r>
                        <a:rPr lang="en-US" baseline="0" dirty="0">
                          <a:latin typeface="Lucida Console" panose="020B0609040504020204" pitchFamily="49" charset="0"/>
                        </a:rPr>
                        <a:t>    Post(guardSem);</a:t>
                      </a:r>
                    </a:p>
                    <a:p>
                      <a:r>
                        <a:rPr lang="en-US" baseline="0" dirty="0">
                          <a:latin typeface="Lucida Console" panose="020B0609040504020204" pitchFamily="49" charset="0"/>
                        </a:rPr>
                        <a:t>    // process data</a:t>
                      </a:r>
                    </a:p>
                    <a:p>
                      <a:r>
                        <a:rPr lang="en-US" baseline="0" dirty="0">
                          <a:latin typeface="Lucida Console" panose="020B0609040504020204" pitchFamily="49" charset="0"/>
                        </a:rPr>
                        <a:t>    Post(emptySem);</a:t>
                      </a:r>
                    </a:p>
                    <a:p>
                      <a:r>
                        <a:rPr lang="en-US" baseline="0" dirty="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Box 7"/>
          <p:cNvSpPr txBox="1"/>
          <p:nvPr/>
        </p:nvSpPr>
        <p:spPr>
          <a:xfrm>
            <a:off x="838200" y="1487714"/>
            <a:ext cx="5379720" cy="4524315"/>
          </a:xfrm>
          <a:prstGeom prst="rect">
            <a:avLst/>
          </a:prstGeom>
          <a:noFill/>
        </p:spPr>
        <p:txBody>
          <a:bodyPr wrap="square" rtlCol="0">
            <a:spAutoFit/>
          </a:bodyPr>
          <a:lstStyle/>
          <a:p>
            <a:r>
              <a:rPr lang="en-US" sz="2400" b="1" dirty="0"/>
              <a:t>Producer-Consumer Problem</a:t>
            </a:r>
          </a:p>
          <a:p>
            <a:pPr marL="342900" indent="-342900">
              <a:buFont typeface="Arial" panose="020B0604020202020204" pitchFamily="34" charset="0"/>
              <a:buChar char="•"/>
            </a:pPr>
            <a:r>
              <a:rPr lang="en-US" sz="2400" dirty="0"/>
              <a:t>How about adding another semaphore to block the Producer till the Consumer is ready for new data?</a:t>
            </a:r>
          </a:p>
          <a:p>
            <a:pPr marL="342900" indent="-342900">
              <a:buFont typeface="Arial" panose="020B0604020202020204" pitchFamily="34" charset="0"/>
              <a:buChar char="•"/>
            </a:pPr>
            <a:r>
              <a:rPr lang="en-US" sz="2400" dirty="0"/>
              <a:t>Initialization</a:t>
            </a:r>
          </a:p>
          <a:p>
            <a:pPr marL="800100" lvl="1" indent="-342900">
              <a:buFont typeface="Arial" panose="020B0604020202020204" pitchFamily="34" charset="0"/>
              <a:buChar char="•"/>
            </a:pPr>
            <a:r>
              <a:rPr lang="en-US" sz="2400" dirty="0"/>
              <a:t>guardSem &lt;- 1</a:t>
            </a:r>
          </a:p>
          <a:p>
            <a:pPr marL="800100" lvl="1" indent="-342900">
              <a:buFont typeface="Arial" panose="020B0604020202020204" pitchFamily="34" charset="0"/>
              <a:buChar char="•"/>
            </a:pPr>
            <a:r>
              <a:rPr lang="en-US" sz="2400" dirty="0">
                <a:solidFill>
                  <a:srgbClr val="7030A0"/>
                </a:solidFill>
              </a:rPr>
              <a:t>emptySem &lt;- 1</a:t>
            </a:r>
          </a:p>
          <a:p>
            <a:pPr marL="342900" indent="-342900">
              <a:buFont typeface="Arial" panose="020B0604020202020204" pitchFamily="34" charset="0"/>
              <a:buChar char="•"/>
            </a:pPr>
            <a:r>
              <a:rPr lang="en-US" sz="2400" dirty="0"/>
              <a:t>Uh-oh the Consumer can still spin removing the same message multiple times while the Producer is getting new data</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163080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4" name="Slide Number Placeholder 3"/>
          <p:cNvSpPr>
            <a:spLocks noGrp="1"/>
          </p:cNvSpPr>
          <p:nvPr>
            <p:ph type="sldNum" sz="quarter" idx="12"/>
          </p:nvPr>
        </p:nvSpPr>
        <p:spPr/>
        <p:txBody>
          <a:bodyPr/>
          <a:lstStyle/>
          <a:p>
            <a:fld id="{F9E463A4-CC55-4EB3-8549-8876C08BF813}" type="slidenum">
              <a:rPr lang="en-US" smtClean="0"/>
              <a:t>38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89775822"/>
              </p:ext>
            </p:extLst>
          </p:nvPr>
        </p:nvGraphicFramePr>
        <p:xfrm>
          <a:off x="6495506" y="781474"/>
          <a:ext cx="4359728" cy="2743200"/>
        </p:xfrm>
        <a:graphic>
          <a:graphicData uri="http://schemas.openxmlformats.org/drawingml/2006/table">
            <a:tbl>
              <a:tblPr firstRow="1" bandRow="1">
                <a:tableStyleId>{2D5ABB26-0587-4C30-8999-92F81FD0307C}</a:tableStyleId>
              </a:tblPr>
              <a:tblGrid>
                <a:gridCol w="4359728">
                  <a:extLst>
                    <a:ext uri="{9D8B030D-6E8A-4147-A177-3AD203B41FA5}">
                      <a16:colId xmlns:a16="http://schemas.microsoft.com/office/drawing/2014/main" val="20000"/>
                    </a:ext>
                  </a:extLst>
                </a:gridCol>
              </a:tblGrid>
              <a:tr h="423334">
                <a:tc>
                  <a:txBody>
                    <a:bodyPr/>
                    <a:lstStyle/>
                    <a:p>
                      <a:r>
                        <a:rPr lang="en-US" sz="2400" dirty="0"/>
                        <a:t>Producer Task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sz="1600" dirty="0">
                          <a:latin typeface="Lucida Console" panose="020B0609040504020204" pitchFamily="49" charset="0"/>
                        </a:rPr>
                        <a:t>while</a:t>
                      </a:r>
                      <a:r>
                        <a:rPr lang="en-US" sz="1600" baseline="0" dirty="0">
                          <a:latin typeface="Lucida Console" panose="020B0609040504020204" pitchFamily="49" charset="0"/>
                        </a:rPr>
                        <a:t> (1) {</a:t>
                      </a:r>
                    </a:p>
                    <a:p>
                      <a:r>
                        <a:rPr lang="en-US" sz="1600" baseline="0" dirty="0">
                          <a:latin typeface="Lucida Console" panose="020B0609040504020204" pitchFamily="49" charset="0"/>
                        </a:rPr>
                        <a:t>    // get new data</a:t>
                      </a:r>
                    </a:p>
                    <a:p>
                      <a:r>
                        <a:rPr lang="en-US" sz="1600" baseline="0" dirty="0">
                          <a:latin typeface="Lucida Console" panose="020B0609040504020204" pitchFamily="49" charset="0"/>
                        </a:rPr>
                        <a:t>    Pend(emptySem);</a:t>
                      </a:r>
                    </a:p>
                    <a:p>
                      <a:r>
                        <a:rPr lang="en-US" sz="1600" baseline="0" dirty="0">
                          <a:latin typeface="Lucida Console" panose="020B0609040504020204" pitchFamily="49" charset="0"/>
                        </a:rPr>
                        <a:t>    Pend(guardSem);</a:t>
                      </a:r>
                    </a:p>
                    <a:p>
                      <a:r>
                        <a:rPr lang="en-US" sz="1600" baseline="0" dirty="0">
                          <a:latin typeface="Lucida Console" panose="020B0609040504020204" pitchFamily="49" charset="0"/>
                        </a:rPr>
                        <a:t>        // deposit data in </a:t>
                      </a:r>
                    </a:p>
                    <a:p>
                      <a:r>
                        <a:rPr lang="en-US" sz="1600" baseline="0" dirty="0">
                          <a:latin typeface="Lucida Console" panose="020B0609040504020204" pitchFamily="49" charset="0"/>
                        </a:rPr>
                        <a:t>        // buffer</a:t>
                      </a:r>
                    </a:p>
                    <a:p>
                      <a:r>
                        <a:rPr lang="en-US" sz="1600" baseline="0" dirty="0">
                          <a:latin typeface="Lucida Console" panose="020B0609040504020204" pitchFamily="49" charset="0"/>
                        </a:rPr>
                        <a:t>    Post(guardSem);</a:t>
                      </a:r>
                    </a:p>
                    <a:p>
                      <a:r>
                        <a:rPr lang="en-US" sz="1600" baseline="0" dirty="0">
                          <a:latin typeface="Lucida Console" panose="020B0609040504020204" pitchFamily="49" charset="0"/>
                        </a:rPr>
                        <a:t>    Post(fullSem);</a:t>
                      </a:r>
                      <a:endParaRPr lang="en-US" sz="1600" dirty="0">
                        <a:latin typeface="Lucida Console" panose="020B0609040504020204" pitchFamily="49" charset="0"/>
                      </a:endParaRPr>
                    </a:p>
                    <a:p>
                      <a:r>
                        <a:rPr lang="en-US" sz="1600" baseline="0" dirty="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93235540"/>
              </p:ext>
            </p:extLst>
          </p:nvPr>
        </p:nvGraphicFramePr>
        <p:xfrm>
          <a:off x="6496594" y="3635873"/>
          <a:ext cx="4419600" cy="2743200"/>
        </p:xfrm>
        <a:graphic>
          <a:graphicData uri="http://schemas.openxmlformats.org/drawingml/2006/table">
            <a:tbl>
              <a:tblPr firstRow="1" bandRow="1">
                <a:tableStyleId>{2D5ABB26-0587-4C30-8999-92F81FD0307C}</a:tableStyleId>
              </a:tblPr>
              <a:tblGrid>
                <a:gridCol w="4419600">
                  <a:extLst>
                    <a:ext uri="{9D8B030D-6E8A-4147-A177-3AD203B41FA5}">
                      <a16:colId xmlns:a16="http://schemas.microsoft.com/office/drawing/2014/main" val="20000"/>
                    </a:ext>
                  </a:extLst>
                </a:gridCol>
              </a:tblGrid>
              <a:tr h="423334">
                <a:tc>
                  <a:txBody>
                    <a:bodyPr/>
                    <a:lstStyle/>
                    <a:p>
                      <a:r>
                        <a:rPr lang="en-US" sz="2400" dirty="0"/>
                        <a:t>Consumer Task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sz="1600" dirty="0">
                          <a:latin typeface="Lucida Console" panose="020B0609040504020204" pitchFamily="49" charset="0"/>
                        </a:rPr>
                        <a:t>While</a:t>
                      </a:r>
                      <a:r>
                        <a:rPr lang="en-US" sz="1600" baseline="0" dirty="0">
                          <a:latin typeface="Lucida Console" panose="020B0609040504020204" pitchFamily="49" charset="0"/>
                        </a:rPr>
                        <a:t> (1)</a:t>
                      </a:r>
                      <a:r>
                        <a:rPr lang="en-US" sz="1600" dirty="0">
                          <a:latin typeface="Lucida Console" panose="020B0609040504020204" pitchFamily="49" charset="0"/>
                        </a:rPr>
                        <a:t> </a:t>
                      </a:r>
                      <a:r>
                        <a:rPr lang="en-US" sz="1600" baseline="0" dirty="0">
                          <a:latin typeface="Lucida Console" panose="020B0609040504020204" pitchFamily="49" charset="0"/>
                        </a:rPr>
                        <a:t>{</a:t>
                      </a:r>
                    </a:p>
                    <a:p>
                      <a:r>
                        <a:rPr lang="en-US" sz="1600" baseline="0" dirty="0">
                          <a:latin typeface="Lucida Console" panose="020B0609040504020204" pitchFamily="49" charset="0"/>
                        </a:rPr>
                        <a:t>    Pend(fullSem);</a:t>
                      </a:r>
                    </a:p>
                    <a:p>
                      <a:r>
                        <a:rPr lang="en-US" sz="1600" baseline="0" dirty="0">
                          <a:latin typeface="Lucida Console" panose="020B0609040504020204" pitchFamily="49" charset="0"/>
                        </a:rPr>
                        <a:t>    Pend(guardSem);</a:t>
                      </a:r>
                    </a:p>
                    <a:p>
                      <a:r>
                        <a:rPr lang="en-US" sz="1600" baseline="0" dirty="0">
                          <a:latin typeface="Lucida Console" panose="020B0609040504020204" pitchFamily="49" charset="0"/>
                        </a:rPr>
                        <a:t>        // remove data from </a:t>
                      </a:r>
                    </a:p>
                    <a:p>
                      <a:r>
                        <a:rPr lang="en-US" sz="1600" baseline="0" dirty="0">
                          <a:latin typeface="Lucida Console" panose="020B0609040504020204" pitchFamily="49" charset="0"/>
                        </a:rPr>
                        <a:t>        // buffer</a:t>
                      </a:r>
                    </a:p>
                    <a:p>
                      <a:r>
                        <a:rPr lang="en-US" sz="1600" baseline="0" dirty="0">
                          <a:latin typeface="Lucida Console" panose="020B0609040504020204" pitchFamily="49" charset="0"/>
                        </a:rPr>
                        <a:t>    Post(guardSem);</a:t>
                      </a:r>
                    </a:p>
                    <a:p>
                      <a:r>
                        <a:rPr lang="en-US" sz="1600" baseline="0" dirty="0">
                          <a:latin typeface="Lucida Console" panose="020B0609040504020204" pitchFamily="49" charset="0"/>
                        </a:rPr>
                        <a:t>    Post(emptySem);</a:t>
                      </a:r>
                    </a:p>
                    <a:p>
                      <a:r>
                        <a:rPr lang="en-US" sz="1600" baseline="0" dirty="0">
                          <a:latin typeface="Lucida Console" panose="020B0609040504020204" pitchFamily="49" charset="0"/>
                        </a:rPr>
                        <a:t>    // process data</a:t>
                      </a:r>
                    </a:p>
                    <a:p>
                      <a:r>
                        <a:rPr lang="en-US" sz="1600" baseline="0" dirty="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Box 7"/>
          <p:cNvSpPr txBox="1"/>
          <p:nvPr/>
        </p:nvSpPr>
        <p:spPr>
          <a:xfrm>
            <a:off x="838200" y="1487714"/>
            <a:ext cx="5379720" cy="3416320"/>
          </a:xfrm>
          <a:prstGeom prst="rect">
            <a:avLst/>
          </a:prstGeom>
          <a:noFill/>
        </p:spPr>
        <p:txBody>
          <a:bodyPr wrap="square" rtlCol="0">
            <a:spAutoFit/>
          </a:bodyPr>
          <a:lstStyle/>
          <a:p>
            <a:r>
              <a:rPr lang="en-US" sz="2400" b="1" dirty="0"/>
              <a:t>Producer-Consumer Problem</a:t>
            </a:r>
          </a:p>
          <a:p>
            <a:pPr marL="342900" indent="-342900">
              <a:buFont typeface="Arial" panose="020B0604020202020204" pitchFamily="34" charset="0"/>
              <a:buChar char="•"/>
            </a:pPr>
            <a:r>
              <a:rPr lang="en-US" sz="2400" dirty="0"/>
              <a:t>How about one more semaphore to block the consumer till the Producer has new data?</a:t>
            </a:r>
          </a:p>
          <a:p>
            <a:pPr marL="342900" indent="-342900">
              <a:buFont typeface="Arial" panose="020B0604020202020204" pitchFamily="34" charset="0"/>
              <a:buChar char="•"/>
            </a:pPr>
            <a:r>
              <a:rPr lang="en-US" sz="2400" dirty="0"/>
              <a:t>Initialization</a:t>
            </a:r>
          </a:p>
          <a:p>
            <a:pPr marL="800100" lvl="1" indent="-342900">
              <a:buFont typeface="Arial" panose="020B0604020202020204" pitchFamily="34" charset="0"/>
              <a:buChar char="•"/>
            </a:pPr>
            <a:r>
              <a:rPr lang="en-US" sz="2400" dirty="0"/>
              <a:t>guardSem &lt;- 1</a:t>
            </a:r>
          </a:p>
          <a:p>
            <a:pPr marL="800100" lvl="1" indent="-342900">
              <a:buFont typeface="Arial" panose="020B0604020202020204" pitchFamily="34" charset="0"/>
              <a:buChar char="•"/>
            </a:pPr>
            <a:r>
              <a:rPr lang="en-US" sz="2400" dirty="0"/>
              <a:t>emptySem &lt;- 1</a:t>
            </a:r>
          </a:p>
          <a:p>
            <a:pPr marL="800100" lvl="1" indent="-342900">
              <a:buFont typeface="Arial" panose="020B0604020202020204" pitchFamily="34" charset="0"/>
              <a:buChar char="•"/>
            </a:pPr>
            <a:r>
              <a:rPr lang="en-US" sz="2400" dirty="0">
                <a:solidFill>
                  <a:srgbClr val="7030A0"/>
                </a:solidFill>
              </a:rPr>
              <a:t>fullSem &lt;- 0</a:t>
            </a:r>
            <a:endParaRPr lang="en-US" sz="2400" dirty="0"/>
          </a:p>
          <a:p>
            <a:pPr marL="285750" indent="-285750">
              <a:buFont typeface="Arial" panose="020B0604020202020204" pitchFamily="34" charset="0"/>
              <a:buChar char="•"/>
            </a:pPr>
            <a:r>
              <a:rPr lang="en-US" sz="2400" dirty="0"/>
              <a:t>Now we’re OK. </a:t>
            </a:r>
          </a:p>
        </p:txBody>
      </p:sp>
    </p:spTree>
    <p:extLst>
      <p:ext uri="{BB962C8B-B14F-4D97-AF65-F5344CB8AC3E}">
        <p14:creationId xmlns:p14="http://schemas.microsoft.com/office/powerpoint/2010/main" val="2276533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4" name="Slide Number Placeholder 3"/>
          <p:cNvSpPr>
            <a:spLocks noGrp="1"/>
          </p:cNvSpPr>
          <p:nvPr>
            <p:ph type="sldNum" sz="quarter" idx="12"/>
          </p:nvPr>
        </p:nvSpPr>
        <p:spPr/>
        <p:txBody>
          <a:bodyPr/>
          <a:lstStyle/>
          <a:p>
            <a:fld id="{F9E463A4-CC55-4EB3-8549-8876C08BF813}" type="slidenum">
              <a:rPr lang="en-US" smtClean="0"/>
              <a:t>39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29987701"/>
              </p:ext>
            </p:extLst>
          </p:nvPr>
        </p:nvGraphicFramePr>
        <p:xfrm>
          <a:off x="6495506" y="781474"/>
          <a:ext cx="4359728" cy="2743200"/>
        </p:xfrm>
        <a:graphic>
          <a:graphicData uri="http://schemas.openxmlformats.org/drawingml/2006/table">
            <a:tbl>
              <a:tblPr firstRow="1" bandRow="1">
                <a:tableStyleId>{2D5ABB26-0587-4C30-8999-92F81FD0307C}</a:tableStyleId>
              </a:tblPr>
              <a:tblGrid>
                <a:gridCol w="4359728">
                  <a:extLst>
                    <a:ext uri="{9D8B030D-6E8A-4147-A177-3AD203B41FA5}">
                      <a16:colId xmlns:a16="http://schemas.microsoft.com/office/drawing/2014/main" val="20000"/>
                    </a:ext>
                  </a:extLst>
                </a:gridCol>
              </a:tblGrid>
              <a:tr h="423334">
                <a:tc>
                  <a:txBody>
                    <a:bodyPr/>
                    <a:lstStyle/>
                    <a:p>
                      <a:r>
                        <a:rPr lang="en-US" sz="2400" dirty="0"/>
                        <a:t>Producer Task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sz="1600" dirty="0">
                          <a:latin typeface="Lucida Console" panose="020B0609040504020204" pitchFamily="49" charset="0"/>
                        </a:rPr>
                        <a:t>while</a:t>
                      </a:r>
                      <a:r>
                        <a:rPr lang="en-US" sz="1600" baseline="0" dirty="0">
                          <a:latin typeface="Lucida Console" panose="020B0609040504020204" pitchFamily="49" charset="0"/>
                        </a:rPr>
                        <a:t> (1) {</a:t>
                      </a:r>
                    </a:p>
                    <a:p>
                      <a:r>
                        <a:rPr lang="en-US" sz="1600" baseline="0" dirty="0">
                          <a:latin typeface="Lucida Console" panose="020B0609040504020204" pitchFamily="49" charset="0"/>
                        </a:rPr>
                        <a:t>    // get new data</a:t>
                      </a:r>
                    </a:p>
                    <a:p>
                      <a:r>
                        <a:rPr lang="en-US" sz="1600" baseline="0" dirty="0">
                          <a:latin typeface="Lucida Console" panose="020B0609040504020204" pitchFamily="49" charset="0"/>
                        </a:rPr>
                        <a:t>    Pend(emptySem);</a:t>
                      </a:r>
                    </a:p>
                    <a:p>
                      <a:r>
                        <a:rPr lang="en-US" sz="1600" baseline="0" dirty="0">
                          <a:latin typeface="Lucida Console" panose="020B0609040504020204" pitchFamily="49" charset="0"/>
                        </a:rPr>
                        <a:t>    Pend(guardSem);</a:t>
                      </a:r>
                    </a:p>
                    <a:p>
                      <a:r>
                        <a:rPr lang="en-US" sz="1600" baseline="0" dirty="0">
                          <a:latin typeface="Lucida Console" panose="020B0609040504020204" pitchFamily="49" charset="0"/>
                        </a:rPr>
                        <a:t>        // deposit data in </a:t>
                      </a:r>
                    </a:p>
                    <a:p>
                      <a:r>
                        <a:rPr lang="en-US" sz="1600" baseline="0" dirty="0">
                          <a:latin typeface="Lucida Console" panose="020B0609040504020204" pitchFamily="49" charset="0"/>
                        </a:rPr>
                        <a:t>        // queue</a:t>
                      </a:r>
                    </a:p>
                    <a:p>
                      <a:r>
                        <a:rPr lang="en-US" sz="1600" baseline="0" dirty="0">
                          <a:latin typeface="Lucida Console" panose="020B0609040504020204" pitchFamily="49" charset="0"/>
                        </a:rPr>
                        <a:t>    Post(guardSem);</a:t>
                      </a:r>
                    </a:p>
                    <a:p>
                      <a:r>
                        <a:rPr lang="en-US" sz="1600" baseline="0" dirty="0">
                          <a:latin typeface="Lucida Console" panose="020B0609040504020204" pitchFamily="49" charset="0"/>
                        </a:rPr>
                        <a:t>    Post(fullSem);</a:t>
                      </a:r>
                      <a:endParaRPr lang="en-US" sz="1600" dirty="0">
                        <a:latin typeface="Lucida Console" panose="020B0609040504020204" pitchFamily="49" charset="0"/>
                      </a:endParaRPr>
                    </a:p>
                    <a:p>
                      <a:r>
                        <a:rPr lang="en-US" sz="1600" baseline="0" dirty="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30609553"/>
              </p:ext>
            </p:extLst>
          </p:nvPr>
        </p:nvGraphicFramePr>
        <p:xfrm>
          <a:off x="6496594" y="3635873"/>
          <a:ext cx="4419600" cy="2743200"/>
        </p:xfrm>
        <a:graphic>
          <a:graphicData uri="http://schemas.openxmlformats.org/drawingml/2006/table">
            <a:tbl>
              <a:tblPr firstRow="1" bandRow="1">
                <a:tableStyleId>{2D5ABB26-0587-4C30-8999-92F81FD0307C}</a:tableStyleId>
              </a:tblPr>
              <a:tblGrid>
                <a:gridCol w="4419600">
                  <a:extLst>
                    <a:ext uri="{9D8B030D-6E8A-4147-A177-3AD203B41FA5}">
                      <a16:colId xmlns:a16="http://schemas.microsoft.com/office/drawing/2014/main" val="20000"/>
                    </a:ext>
                  </a:extLst>
                </a:gridCol>
              </a:tblGrid>
              <a:tr h="423334">
                <a:tc>
                  <a:txBody>
                    <a:bodyPr/>
                    <a:lstStyle/>
                    <a:p>
                      <a:r>
                        <a:rPr lang="en-US" sz="2400" dirty="0"/>
                        <a:t>Consumer Task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sz="1600" dirty="0">
                          <a:latin typeface="Lucida Console" panose="020B0609040504020204" pitchFamily="49" charset="0"/>
                        </a:rPr>
                        <a:t>While</a:t>
                      </a:r>
                      <a:r>
                        <a:rPr lang="en-US" sz="1600" baseline="0" dirty="0">
                          <a:latin typeface="Lucida Console" panose="020B0609040504020204" pitchFamily="49" charset="0"/>
                        </a:rPr>
                        <a:t> (1)</a:t>
                      </a:r>
                      <a:r>
                        <a:rPr lang="en-US" sz="1600" dirty="0">
                          <a:latin typeface="Lucida Console" panose="020B0609040504020204" pitchFamily="49" charset="0"/>
                        </a:rPr>
                        <a:t> </a:t>
                      </a:r>
                      <a:r>
                        <a:rPr lang="en-US" sz="1600" baseline="0" dirty="0">
                          <a:latin typeface="Lucida Console" panose="020B0609040504020204" pitchFamily="49" charset="0"/>
                        </a:rPr>
                        <a:t>{</a:t>
                      </a:r>
                    </a:p>
                    <a:p>
                      <a:r>
                        <a:rPr lang="en-US" sz="1600" baseline="0" dirty="0">
                          <a:latin typeface="Lucida Console" panose="020B0609040504020204" pitchFamily="49" charset="0"/>
                        </a:rPr>
                        <a:t>    Pend(fullSem);</a:t>
                      </a:r>
                    </a:p>
                    <a:p>
                      <a:r>
                        <a:rPr lang="en-US" sz="1600" baseline="0" dirty="0">
                          <a:latin typeface="Lucida Console" panose="020B0609040504020204" pitchFamily="49" charset="0"/>
                        </a:rPr>
                        <a:t>    Pend(guardSem);</a:t>
                      </a:r>
                    </a:p>
                    <a:p>
                      <a:r>
                        <a:rPr lang="en-US" sz="1600" baseline="0" dirty="0">
                          <a:latin typeface="Lucida Console" panose="020B0609040504020204" pitchFamily="49" charset="0"/>
                        </a:rPr>
                        <a:t>        // remove data from </a:t>
                      </a:r>
                    </a:p>
                    <a:p>
                      <a:r>
                        <a:rPr lang="en-US" sz="1600" baseline="0" dirty="0">
                          <a:latin typeface="Lucida Console" panose="020B0609040504020204" pitchFamily="49" charset="0"/>
                        </a:rPr>
                        <a:t>        // queue</a:t>
                      </a:r>
                    </a:p>
                    <a:p>
                      <a:r>
                        <a:rPr lang="en-US" sz="1600" baseline="0" dirty="0">
                          <a:latin typeface="Lucida Console" panose="020B0609040504020204" pitchFamily="49" charset="0"/>
                        </a:rPr>
                        <a:t>    Post(guardSem);</a:t>
                      </a:r>
                    </a:p>
                    <a:p>
                      <a:r>
                        <a:rPr lang="en-US" sz="1600" baseline="0" dirty="0">
                          <a:latin typeface="Lucida Console" panose="020B0609040504020204" pitchFamily="49" charset="0"/>
                        </a:rPr>
                        <a:t>    Post(emptySem);</a:t>
                      </a:r>
                    </a:p>
                    <a:p>
                      <a:r>
                        <a:rPr lang="en-US" sz="1600" baseline="0" dirty="0">
                          <a:latin typeface="Lucida Console" panose="020B0609040504020204" pitchFamily="49" charset="0"/>
                        </a:rPr>
                        <a:t>    // process data</a:t>
                      </a:r>
                    </a:p>
                    <a:p>
                      <a:r>
                        <a:rPr lang="en-US" sz="1600" baseline="0" dirty="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Box 7"/>
          <p:cNvSpPr txBox="1"/>
          <p:nvPr/>
        </p:nvSpPr>
        <p:spPr>
          <a:xfrm>
            <a:off x="838200" y="1487714"/>
            <a:ext cx="5379720" cy="5262979"/>
          </a:xfrm>
          <a:prstGeom prst="rect">
            <a:avLst/>
          </a:prstGeom>
          <a:noFill/>
        </p:spPr>
        <p:txBody>
          <a:bodyPr wrap="square" rtlCol="0">
            <a:spAutoFit/>
          </a:bodyPr>
          <a:lstStyle/>
          <a:p>
            <a:r>
              <a:rPr lang="en-US" sz="2400" b="1" dirty="0"/>
              <a:t>Producer-Consumer Problem</a:t>
            </a:r>
          </a:p>
          <a:p>
            <a:pPr marL="342900" indent="-342900">
              <a:buFont typeface="Arial" panose="020B0604020202020204" pitchFamily="34" charset="0"/>
              <a:buChar char="•"/>
            </a:pPr>
            <a:r>
              <a:rPr lang="en-US" sz="2400" dirty="0"/>
              <a:t>Can generalize this to where the message buffer is a queue with </a:t>
            </a:r>
            <a:r>
              <a:rPr lang="en-US" sz="2400" b="1" dirty="0">
                <a:solidFill>
                  <a:srgbClr val="7030A0"/>
                </a:solidFill>
              </a:rPr>
              <a:t>N</a:t>
            </a:r>
            <a:r>
              <a:rPr lang="en-US" sz="2400" dirty="0"/>
              <a:t> slots</a:t>
            </a:r>
          </a:p>
          <a:p>
            <a:pPr marL="342900" indent="-342900">
              <a:buFont typeface="Arial" panose="020B0604020202020204" pitchFamily="34" charset="0"/>
              <a:buChar char="•"/>
            </a:pPr>
            <a:r>
              <a:rPr lang="en-US" sz="2400" dirty="0"/>
              <a:t>Initialization</a:t>
            </a:r>
          </a:p>
          <a:p>
            <a:pPr marL="800100" lvl="1" indent="-342900">
              <a:buFont typeface="Arial" panose="020B0604020202020204" pitchFamily="34" charset="0"/>
              <a:buChar char="•"/>
            </a:pPr>
            <a:r>
              <a:rPr lang="en-US" sz="2400" dirty="0"/>
              <a:t>guardSem &lt;- 1</a:t>
            </a:r>
          </a:p>
          <a:p>
            <a:pPr marL="800100" lvl="1" indent="-342900">
              <a:buFont typeface="Arial" panose="020B0604020202020204" pitchFamily="34" charset="0"/>
              <a:buChar char="•"/>
            </a:pPr>
            <a:r>
              <a:rPr lang="en-US" sz="2400" dirty="0"/>
              <a:t>fullSem &lt;- 0</a:t>
            </a:r>
          </a:p>
          <a:p>
            <a:pPr marL="800100" lvl="1" indent="-342900">
              <a:buFont typeface="Arial" panose="020B0604020202020204" pitchFamily="34" charset="0"/>
              <a:buChar char="•"/>
            </a:pPr>
            <a:r>
              <a:rPr lang="en-US" sz="2400" b="1" dirty="0">
                <a:solidFill>
                  <a:srgbClr val="7030A0"/>
                </a:solidFill>
              </a:rPr>
              <a:t>emptySem &lt;- N</a:t>
            </a:r>
          </a:p>
          <a:p>
            <a:pPr marL="342900" indent="-342900">
              <a:buFont typeface="Arial" panose="020B0604020202020204" pitchFamily="34" charset="0"/>
              <a:buChar char="•"/>
            </a:pPr>
            <a:r>
              <a:rPr lang="en-US" sz="2400" dirty="0"/>
              <a:t>Allows up to N messages to be deposited in the queue before blocking the Producer until the Consumer removes a message</a:t>
            </a:r>
          </a:p>
          <a:p>
            <a:pPr marL="342900" indent="-342900">
              <a:buFont typeface="Arial" panose="020B0604020202020204" pitchFamily="34" charset="0"/>
              <a:buChar char="•"/>
            </a:pPr>
            <a:r>
              <a:rPr lang="en-US" sz="2400" dirty="0"/>
              <a:t>Meanwhile the Consumer can remove a message any time fullSem is &gt; 0</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93938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Lecture (L4) Overview</a:t>
            </a:r>
          </a:p>
        </p:txBody>
      </p:sp>
      <p:sp>
        <p:nvSpPr>
          <p:cNvPr id="3" name="Content Placeholder 2"/>
          <p:cNvSpPr>
            <a:spLocks noGrp="1"/>
          </p:cNvSpPr>
          <p:nvPr>
            <p:ph idx="1"/>
          </p:nvPr>
        </p:nvSpPr>
        <p:spPr>
          <a:xfrm>
            <a:off x="838200" y="1690688"/>
            <a:ext cx="4533900" cy="4351338"/>
          </a:xfrm>
        </p:spPr>
        <p:txBody>
          <a:bodyPr>
            <a:normAutofit fontScale="77500" lnSpcReduction="20000"/>
          </a:bodyPr>
          <a:lstStyle/>
          <a:p>
            <a:r>
              <a:rPr lang="en-US" dirty="0"/>
              <a:t>uCOS Internals (Labrosse ch 3, 6, 9)</a:t>
            </a:r>
          </a:p>
          <a:p>
            <a:pPr lvl="1"/>
            <a:r>
              <a:rPr lang="en-US" dirty="0"/>
              <a:t>Task States</a:t>
            </a:r>
          </a:p>
          <a:p>
            <a:pPr lvl="1"/>
            <a:r>
              <a:rPr lang="en-US" dirty="0"/>
              <a:t>Task Control Blocks (TCBs)</a:t>
            </a:r>
          </a:p>
          <a:p>
            <a:pPr lvl="1"/>
            <a:r>
              <a:rPr lang="en-US" dirty="0"/>
              <a:t>Ready List</a:t>
            </a:r>
          </a:p>
          <a:p>
            <a:pPr lvl="1"/>
            <a:r>
              <a:rPr lang="en-US" dirty="0"/>
              <a:t>Task Scheduling</a:t>
            </a:r>
          </a:p>
          <a:p>
            <a:pPr lvl="1"/>
            <a:r>
              <a:rPr lang="en-US" dirty="0"/>
              <a:t>Event Control Blocks</a:t>
            </a:r>
          </a:p>
          <a:p>
            <a:pPr lvl="2"/>
            <a:r>
              <a:rPr lang="en-US" dirty="0"/>
              <a:t>Placing a task in the ECB Wait List</a:t>
            </a:r>
          </a:p>
          <a:p>
            <a:pPr lvl="2"/>
            <a:r>
              <a:rPr lang="en-US" dirty="0"/>
              <a:t>Removing a Task from the ECB Wait List</a:t>
            </a:r>
          </a:p>
          <a:p>
            <a:pPr lvl="2"/>
            <a:r>
              <a:rPr lang="en-US" dirty="0"/>
              <a:t>Find the Highest Priority Task Waiting on the ECB</a:t>
            </a:r>
          </a:p>
          <a:p>
            <a:pPr lvl="2"/>
            <a:r>
              <a:rPr lang="en-US" dirty="0"/>
              <a:t>List of Free ECBs</a:t>
            </a:r>
          </a:p>
          <a:p>
            <a:pPr lvl="2"/>
            <a:r>
              <a:rPr lang="en-US" dirty="0"/>
              <a:t>Initializing an ECB</a:t>
            </a:r>
          </a:p>
          <a:p>
            <a:pPr lvl="2"/>
            <a:r>
              <a:rPr lang="en-US" dirty="0"/>
              <a:t>Making a Task Ready</a:t>
            </a:r>
          </a:p>
          <a:p>
            <a:pPr lvl="2"/>
            <a:r>
              <a:rPr lang="en-US" dirty="0"/>
              <a:t>Making a Task Wait for an Event</a:t>
            </a:r>
          </a:p>
          <a:p>
            <a:pPr lvl="2"/>
            <a:r>
              <a:rPr lang="en-US" dirty="0"/>
              <a:t>Making a task Ready Because of a Timeout</a:t>
            </a:r>
          </a:p>
          <a:p>
            <a:pPr lvl="1"/>
            <a:r>
              <a:rPr lang="en-US" dirty="0"/>
              <a:t>Event Flags</a:t>
            </a:r>
          </a:p>
        </p:txBody>
      </p:sp>
      <p:sp>
        <p:nvSpPr>
          <p:cNvPr id="4" name="Slide Number Placeholder 3"/>
          <p:cNvSpPr>
            <a:spLocks noGrp="1"/>
          </p:cNvSpPr>
          <p:nvPr>
            <p:ph type="sldNum" sz="quarter" idx="12"/>
          </p:nvPr>
        </p:nvSpPr>
        <p:spPr/>
        <p:txBody>
          <a:bodyPr/>
          <a:lstStyle/>
          <a:p>
            <a:fld id="{F9E463A4-CC55-4EB3-8549-8876C08BF813}" type="slidenum">
              <a:rPr lang="en-US" smtClean="0"/>
              <a:t>4</a:t>
            </a:fld>
            <a:endParaRPr lang="en-US" dirty="0"/>
          </a:p>
        </p:txBody>
      </p:sp>
      <p:sp>
        <p:nvSpPr>
          <p:cNvPr id="5" name="Content Placeholder 2"/>
          <p:cNvSpPr txBox="1">
            <a:spLocks/>
          </p:cNvSpPr>
          <p:nvPr/>
        </p:nvSpPr>
        <p:spPr>
          <a:xfrm>
            <a:off x="6572250" y="1690688"/>
            <a:ext cx="45339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Task Synchronization Techniques (Tanenbaum, Wikipedia, etc.)</a:t>
            </a:r>
          </a:p>
          <a:p>
            <a:pPr lvl="1"/>
            <a:r>
              <a:rPr lang="en-US" dirty="0"/>
              <a:t>Sharing data between ISRs and tasks</a:t>
            </a:r>
          </a:p>
          <a:p>
            <a:pPr lvl="1"/>
            <a:r>
              <a:rPr lang="en-US" dirty="0"/>
              <a:t>Producer-Consumer Problem</a:t>
            </a:r>
          </a:p>
          <a:p>
            <a:pPr lvl="1"/>
            <a:r>
              <a:rPr lang="en-US" dirty="0"/>
              <a:t>Readers and Writers Problem</a:t>
            </a:r>
          </a:p>
          <a:p>
            <a:pPr lvl="1"/>
            <a:r>
              <a:rPr lang="en-US" dirty="0"/>
              <a:t>Deadlock</a:t>
            </a:r>
          </a:p>
          <a:p>
            <a:pPr lvl="1"/>
            <a:r>
              <a:rPr lang="en-US" dirty="0"/>
              <a:t>Dining Philosophers Problem</a:t>
            </a:r>
          </a:p>
          <a:p>
            <a:r>
              <a:rPr lang="en-US" dirty="0"/>
              <a:t>Event Driven Systems (Wikipedia)</a:t>
            </a:r>
          </a:p>
          <a:p>
            <a:pPr lvl="1"/>
            <a:r>
              <a:rPr lang="en-US" dirty="0"/>
              <a:t>Characteristics of Event Driven Systems</a:t>
            </a:r>
          </a:p>
          <a:p>
            <a:pPr lvl="1"/>
            <a:r>
              <a:rPr lang="en-US" dirty="0"/>
              <a:t>Data Flow Diagrams</a:t>
            </a:r>
          </a:p>
          <a:p>
            <a:r>
              <a:rPr lang="en-US" dirty="0"/>
              <a:t>Assignment 4 – Task Synchronization</a:t>
            </a:r>
          </a:p>
          <a:p>
            <a:endParaRPr lang="en-US" dirty="0"/>
          </a:p>
        </p:txBody>
      </p:sp>
      <p:sp>
        <p:nvSpPr>
          <p:cNvPr id="6" name="TextBox 5"/>
          <p:cNvSpPr txBox="1"/>
          <p:nvPr/>
        </p:nvSpPr>
        <p:spPr>
          <a:xfrm>
            <a:off x="888484" y="1321356"/>
            <a:ext cx="5616281" cy="369332"/>
          </a:xfrm>
          <a:prstGeom prst="rect">
            <a:avLst/>
          </a:prstGeom>
          <a:noFill/>
        </p:spPr>
        <p:txBody>
          <a:bodyPr wrap="none" rtlCol="0">
            <a:spAutoFit/>
          </a:bodyPr>
          <a:lstStyle/>
          <a:p>
            <a:r>
              <a:rPr lang="en-US" dirty="0">
                <a:solidFill>
                  <a:srgbClr val="FF0000"/>
                </a:solidFill>
              </a:rPr>
              <a:t>First, finish slides from last week (L3) beginning at slide 64</a:t>
            </a:r>
          </a:p>
        </p:txBody>
      </p:sp>
    </p:spTree>
    <p:extLst>
      <p:ext uri="{BB962C8B-B14F-4D97-AF65-F5344CB8AC3E}">
        <p14:creationId xmlns:p14="http://schemas.microsoft.com/office/powerpoint/2010/main" val="3907191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4" name="Slide Number Placeholder 3"/>
          <p:cNvSpPr>
            <a:spLocks noGrp="1"/>
          </p:cNvSpPr>
          <p:nvPr>
            <p:ph type="sldNum" sz="quarter" idx="12"/>
          </p:nvPr>
        </p:nvSpPr>
        <p:spPr/>
        <p:txBody>
          <a:bodyPr/>
          <a:lstStyle/>
          <a:p>
            <a:fld id="{F9E463A4-CC55-4EB3-8549-8876C08BF813}" type="slidenum">
              <a:rPr lang="en-US" smtClean="0"/>
              <a:t>40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38091397"/>
              </p:ext>
            </p:extLst>
          </p:nvPr>
        </p:nvGraphicFramePr>
        <p:xfrm>
          <a:off x="6534694" y="365125"/>
          <a:ext cx="4359728" cy="3440854"/>
        </p:xfrm>
        <a:graphic>
          <a:graphicData uri="http://schemas.openxmlformats.org/drawingml/2006/table">
            <a:tbl>
              <a:tblPr firstRow="1" bandRow="1">
                <a:tableStyleId>{2D5ABB26-0587-4C30-8999-92F81FD0307C}</a:tableStyleId>
              </a:tblPr>
              <a:tblGrid>
                <a:gridCol w="4359728">
                  <a:extLst>
                    <a:ext uri="{9D8B030D-6E8A-4147-A177-3AD203B41FA5}">
                      <a16:colId xmlns:a16="http://schemas.microsoft.com/office/drawing/2014/main" val="20000"/>
                    </a:ext>
                  </a:extLst>
                </a:gridCol>
              </a:tblGrid>
              <a:tr h="423334">
                <a:tc>
                  <a:txBody>
                    <a:bodyPr/>
                    <a:lstStyle/>
                    <a:p>
                      <a:r>
                        <a:rPr lang="en-US" sz="2000" dirty="0"/>
                        <a:t>ISR Producer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sz="1600" dirty="0">
                          <a:latin typeface="Lucida Console" panose="020B0609040504020204" pitchFamily="49" charset="0"/>
                        </a:rPr>
                        <a:t>ISR()</a:t>
                      </a:r>
                      <a:r>
                        <a:rPr lang="en-US" sz="1600" baseline="0" dirty="0">
                          <a:latin typeface="Lucida Console" panose="020B0609040504020204" pitchFamily="49" charset="0"/>
                        </a:rPr>
                        <a:t> {</a:t>
                      </a:r>
                    </a:p>
                    <a:p>
                      <a:r>
                        <a:rPr lang="en-US" sz="1600" baseline="0" dirty="0">
                          <a:latin typeface="Lucida Console" panose="020B0609040504020204" pitchFamily="49" charset="0"/>
                        </a:rPr>
                        <a:t>    // get new data</a:t>
                      </a:r>
                    </a:p>
                    <a:p>
                      <a:r>
                        <a:rPr lang="en-US" sz="1600" baseline="0" dirty="0">
                          <a:latin typeface="Lucida Console" panose="020B0609040504020204" pitchFamily="49" charset="0"/>
                        </a:rPr>
                        <a:t>    if (Accept(emptySem)) {</a:t>
                      </a:r>
                    </a:p>
                    <a:p>
                      <a:r>
                        <a:rPr lang="en-US" sz="1600" baseline="0" dirty="0">
                          <a:latin typeface="Lucida Console" panose="020B0609040504020204" pitchFamily="49" charset="0"/>
                        </a:rPr>
                        <a:t>        if (Accept(guardSem)) {</a:t>
                      </a:r>
                    </a:p>
                    <a:p>
                      <a:r>
                        <a:rPr lang="en-US" sz="1600" baseline="0" dirty="0">
                          <a:latin typeface="Lucida Console" panose="020B0609040504020204" pitchFamily="49" charset="0"/>
                        </a:rPr>
                        <a:t>            // deposit data in </a:t>
                      </a:r>
                    </a:p>
                    <a:p>
                      <a:r>
                        <a:rPr lang="en-US" sz="1600" baseline="0" dirty="0">
                          <a:latin typeface="Lucida Console" panose="020B0609040504020204" pitchFamily="49" charset="0"/>
                        </a:rPr>
                        <a:t>            // queue</a:t>
                      </a:r>
                    </a:p>
                    <a:p>
                      <a:r>
                        <a:rPr lang="en-US" sz="1600" baseline="0" dirty="0">
                          <a:latin typeface="Lucida Console" panose="020B0609040504020204" pitchFamily="49" charset="0"/>
                        </a:rPr>
                        <a:t>            Post(guardSem);</a:t>
                      </a:r>
                    </a:p>
                    <a:p>
                      <a:r>
                        <a:rPr lang="en-US" sz="1600" baseline="0" dirty="0">
                          <a:latin typeface="Lucida Console" panose="020B0609040504020204" pitchFamily="49" charset="0"/>
                        </a:rPr>
                        <a:t>            Post(fullSem);</a:t>
                      </a:r>
                    </a:p>
                    <a:p>
                      <a:r>
                        <a:rPr lang="en-US" sz="1600" baseline="0" dirty="0">
                          <a:latin typeface="Lucida Console" panose="020B0609040504020204" pitchFamily="49" charset="0"/>
                        </a:rPr>
                        <a:t>        }</a:t>
                      </a:r>
                    </a:p>
                    <a:p>
                      <a:r>
                        <a:rPr lang="en-US" sz="1600" baseline="0" dirty="0">
                          <a:latin typeface="Lucida Console" panose="020B0609040504020204" pitchFamily="49" charset="0"/>
                        </a:rPr>
                        <a:t>        else Post(emptySem);</a:t>
                      </a:r>
                    </a:p>
                    <a:p>
                      <a:r>
                        <a:rPr lang="en-US" sz="1600" baseline="0" dirty="0">
                          <a:latin typeface="Lucida Console" panose="020B0609040504020204" pitchFamily="49" charset="0"/>
                        </a:rPr>
                        <a:t>    }</a:t>
                      </a:r>
                      <a:endParaRPr lang="en-US" sz="1600" dirty="0">
                        <a:latin typeface="Lucida Console" panose="020B0609040504020204" pitchFamily="49" charset="0"/>
                      </a:endParaRPr>
                    </a:p>
                    <a:p>
                      <a:r>
                        <a:rPr lang="en-US" sz="1600" baseline="0" dirty="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81854299"/>
              </p:ext>
            </p:extLst>
          </p:nvPr>
        </p:nvGraphicFramePr>
        <p:xfrm>
          <a:off x="6535782" y="3871003"/>
          <a:ext cx="4419600" cy="2709334"/>
        </p:xfrm>
        <a:graphic>
          <a:graphicData uri="http://schemas.openxmlformats.org/drawingml/2006/table">
            <a:tbl>
              <a:tblPr firstRow="1" bandRow="1">
                <a:tableStyleId>{2D5ABB26-0587-4C30-8999-92F81FD0307C}</a:tableStyleId>
              </a:tblPr>
              <a:tblGrid>
                <a:gridCol w="4419600">
                  <a:extLst>
                    <a:ext uri="{9D8B030D-6E8A-4147-A177-3AD203B41FA5}">
                      <a16:colId xmlns:a16="http://schemas.microsoft.com/office/drawing/2014/main" val="20000"/>
                    </a:ext>
                  </a:extLst>
                </a:gridCol>
              </a:tblGrid>
              <a:tr h="423334">
                <a:tc>
                  <a:txBody>
                    <a:bodyPr/>
                    <a:lstStyle/>
                    <a:p>
                      <a:r>
                        <a:rPr lang="en-US" sz="2000" dirty="0"/>
                        <a:t>Task Consumer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sz="1600" dirty="0">
                          <a:latin typeface="Lucida Console" panose="020B0609040504020204" pitchFamily="49" charset="0"/>
                        </a:rPr>
                        <a:t>While</a:t>
                      </a:r>
                      <a:r>
                        <a:rPr lang="en-US" sz="1600" baseline="0" dirty="0">
                          <a:latin typeface="Lucida Console" panose="020B0609040504020204" pitchFamily="49" charset="0"/>
                        </a:rPr>
                        <a:t> (1)</a:t>
                      </a:r>
                      <a:r>
                        <a:rPr lang="en-US" sz="1600" dirty="0">
                          <a:latin typeface="Lucida Console" panose="020B0609040504020204" pitchFamily="49" charset="0"/>
                        </a:rPr>
                        <a:t> </a:t>
                      </a:r>
                      <a:r>
                        <a:rPr lang="en-US" sz="1600" baseline="0" dirty="0">
                          <a:latin typeface="Lucida Console" panose="020B0609040504020204" pitchFamily="49" charset="0"/>
                        </a:rPr>
                        <a:t>{</a:t>
                      </a:r>
                    </a:p>
                    <a:p>
                      <a:r>
                        <a:rPr lang="en-US" sz="1600" baseline="0" dirty="0">
                          <a:latin typeface="Lucida Console" panose="020B0609040504020204" pitchFamily="49" charset="0"/>
                        </a:rPr>
                        <a:t>    Pend(fullSem);</a:t>
                      </a:r>
                    </a:p>
                    <a:p>
                      <a:r>
                        <a:rPr lang="en-US" sz="1600" baseline="0" dirty="0">
                          <a:latin typeface="Lucida Console" panose="020B0609040504020204" pitchFamily="49" charset="0"/>
                        </a:rPr>
                        <a:t>    Pend(guardSem);</a:t>
                      </a:r>
                    </a:p>
                    <a:p>
                      <a:r>
                        <a:rPr lang="en-US" sz="1600" baseline="0" dirty="0">
                          <a:latin typeface="Lucida Console" panose="020B0609040504020204" pitchFamily="49" charset="0"/>
                        </a:rPr>
                        <a:t>        // remove data from </a:t>
                      </a:r>
                    </a:p>
                    <a:p>
                      <a:r>
                        <a:rPr lang="en-US" sz="1600" baseline="0" dirty="0">
                          <a:latin typeface="Lucida Console" panose="020B0609040504020204" pitchFamily="49" charset="0"/>
                        </a:rPr>
                        <a:t>        // queue</a:t>
                      </a:r>
                    </a:p>
                    <a:p>
                      <a:r>
                        <a:rPr lang="en-US" sz="1600" baseline="0" dirty="0">
                          <a:latin typeface="Lucida Console" panose="020B0609040504020204" pitchFamily="49" charset="0"/>
                        </a:rPr>
                        <a:t>    Post(guardSem);</a:t>
                      </a:r>
                    </a:p>
                    <a:p>
                      <a:r>
                        <a:rPr lang="en-US" sz="1600" baseline="0" dirty="0">
                          <a:latin typeface="Lucida Console" panose="020B0609040504020204" pitchFamily="49" charset="0"/>
                        </a:rPr>
                        <a:t>    Post(emptySem);</a:t>
                      </a:r>
                    </a:p>
                    <a:p>
                      <a:r>
                        <a:rPr lang="en-US" sz="1600" baseline="0" dirty="0">
                          <a:latin typeface="Lucida Console" panose="020B0609040504020204" pitchFamily="49" charset="0"/>
                        </a:rPr>
                        <a:t>    // process data</a:t>
                      </a:r>
                    </a:p>
                    <a:p>
                      <a:r>
                        <a:rPr lang="en-US" sz="1600" baseline="0" dirty="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Box 7"/>
          <p:cNvSpPr txBox="1"/>
          <p:nvPr/>
        </p:nvSpPr>
        <p:spPr>
          <a:xfrm>
            <a:off x="838200" y="1487714"/>
            <a:ext cx="5379720" cy="4462760"/>
          </a:xfrm>
          <a:prstGeom prst="rect">
            <a:avLst/>
          </a:prstGeom>
          <a:noFill/>
        </p:spPr>
        <p:txBody>
          <a:bodyPr wrap="square" rtlCol="0">
            <a:spAutoFit/>
          </a:bodyPr>
          <a:lstStyle/>
          <a:p>
            <a:r>
              <a:rPr lang="en-US" sz="2400" b="1" dirty="0"/>
              <a:t>Producer-Consumer Problem</a:t>
            </a:r>
          </a:p>
          <a:p>
            <a:pPr marL="342900" indent="-342900">
              <a:buFont typeface="Arial" panose="020B0604020202020204" pitchFamily="34" charset="0"/>
              <a:buChar char="•"/>
            </a:pPr>
            <a:r>
              <a:rPr lang="en-US" sz="2000" dirty="0"/>
              <a:t>How about if the Producer is an ISR?</a:t>
            </a:r>
          </a:p>
          <a:p>
            <a:pPr marL="342900" indent="-342900">
              <a:buFont typeface="Arial" panose="020B0604020202020204" pitchFamily="34" charset="0"/>
              <a:buChar char="•"/>
            </a:pPr>
            <a:r>
              <a:rPr lang="en-US" sz="2000" dirty="0"/>
              <a:t>ISRs can’t do blocking waits. Can we do it with non-blocking waits?</a:t>
            </a:r>
          </a:p>
          <a:p>
            <a:pPr marL="342900" indent="-342900">
              <a:buFont typeface="Arial" panose="020B0604020202020204" pitchFamily="34" charset="0"/>
              <a:buChar char="•"/>
            </a:pPr>
            <a:r>
              <a:rPr lang="en-US" sz="2000" b="1" dirty="0"/>
              <a:t>No: can’t use this scheme as-is if Producer is an ISR</a:t>
            </a:r>
          </a:p>
          <a:p>
            <a:pPr marL="342900" indent="-342900">
              <a:buFont typeface="Arial" panose="020B0604020202020204" pitchFamily="34" charset="0"/>
              <a:buChar char="•"/>
            </a:pPr>
            <a:r>
              <a:rPr lang="en-US" sz="2000" dirty="0"/>
              <a:t>There may be available slots in the queue but if the Consumer is actively removing data from the queue the guardSem semaphore will not be available and the ISR will have to throw away the new data</a:t>
            </a:r>
          </a:p>
          <a:p>
            <a:pPr marL="342900" indent="-342900">
              <a:buFont typeface="Arial" panose="020B0604020202020204" pitchFamily="34" charset="0"/>
              <a:buChar char="•"/>
            </a:pPr>
            <a:r>
              <a:rPr lang="en-US" sz="2000" b="1" dirty="0"/>
              <a:t>Solution</a:t>
            </a:r>
            <a:r>
              <a:rPr lang="en-US" sz="2000" dirty="0"/>
              <a:t>: rather than use guardSem, disable interrupts while adding/removing data from the queue …</a:t>
            </a:r>
          </a:p>
        </p:txBody>
      </p:sp>
    </p:spTree>
    <p:extLst>
      <p:ext uri="{BB962C8B-B14F-4D97-AF65-F5344CB8AC3E}">
        <p14:creationId xmlns:p14="http://schemas.microsoft.com/office/powerpoint/2010/main" val="3711324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4" name="Slide Number Placeholder 3"/>
          <p:cNvSpPr>
            <a:spLocks noGrp="1"/>
          </p:cNvSpPr>
          <p:nvPr>
            <p:ph type="sldNum" sz="quarter" idx="12"/>
          </p:nvPr>
        </p:nvSpPr>
        <p:spPr/>
        <p:txBody>
          <a:bodyPr/>
          <a:lstStyle/>
          <a:p>
            <a:fld id="{F9E463A4-CC55-4EB3-8549-8876C08BF813}" type="slidenum">
              <a:rPr lang="en-US" smtClean="0"/>
              <a:t>41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42105446"/>
              </p:ext>
            </p:extLst>
          </p:nvPr>
        </p:nvGraphicFramePr>
        <p:xfrm>
          <a:off x="6534694" y="365125"/>
          <a:ext cx="4359728" cy="2953174"/>
        </p:xfrm>
        <a:graphic>
          <a:graphicData uri="http://schemas.openxmlformats.org/drawingml/2006/table">
            <a:tbl>
              <a:tblPr firstRow="1" bandRow="1">
                <a:tableStyleId>{2D5ABB26-0587-4C30-8999-92F81FD0307C}</a:tableStyleId>
              </a:tblPr>
              <a:tblGrid>
                <a:gridCol w="4359728">
                  <a:extLst>
                    <a:ext uri="{9D8B030D-6E8A-4147-A177-3AD203B41FA5}">
                      <a16:colId xmlns:a16="http://schemas.microsoft.com/office/drawing/2014/main" val="20000"/>
                    </a:ext>
                  </a:extLst>
                </a:gridCol>
              </a:tblGrid>
              <a:tr h="423334">
                <a:tc>
                  <a:txBody>
                    <a:bodyPr/>
                    <a:lstStyle/>
                    <a:p>
                      <a:r>
                        <a:rPr lang="en-US" sz="2000" dirty="0"/>
                        <a:t>ISR Producer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sz="1600" dirty="0">
                          <a:latin typeface="Lucida Console" panose="020B0609040504020204" pitchFamily="49" charset="0"/>
                        </a:rPr>
                        <a:t>ISR()</a:t>
                      </a:r>
                      <a:r>
                        <a:rPr lang="en-US" sz="1600" baseline="0" dirty="0">
                          <a:latin typeface="Lucida Console" panose="020B0609040504020204" pitchFamily="49" charset="0"/>
                        </a:rPr>
                        <a:t> {</a:t>
                      </a:r>
                    </a:p>
                    <a:p>
                      <a:r>
                        <a:rPr lang="en-US" sz="1600" baseline="0" dirty="0">
                          <a:latin typeface="Lucida Console" panose="020B0609040504020204" pitchFamily="49" charset="0"/>
                        </a:rPr>
                        <a:t>    // get new data</a:t>
                      </a:r>
                    </a:p>
                    <a:p>
                      <a:r>
                        <a:rPr lang="en-US" sz="1600" baseline="0" dirty="0">
                          <a:latin typeface="Lucida Console" panose="020B0609040504020204" pitchFamily="49" charset="0"/>
                        </a:rPr>
                        <a:t>    if (Accept(emptySem)) {</a:t>
                      </a:r>
                    </a:p>
                    <a:p>
                      <a:r>
                        <a:rPr lang="en-US" sz="1600" baseline="0" dirty="0">
                          <a:latin typeface="Lucida Console" panose="020B0609040504020204" pitchFamily="49" charset="0"/>
                        </a:rPr>
                        <a:t>        DisableInterrupts();</a:t>
                      </a:r>
                    </a:p>
                    <a:p>
                      <a:r>
                        <a:rPr lang="en-US" sz="1600" baseline="0" dirty="0">
                          <a:latin typeface="Lucida Console" panose="020B0609040504020204" pitchFamily="49" charset="0"/>
                        </a:rPr>
                        <a:t>            // deposit data in </a:t>
                      </a:r>
                    </a:p>
                    <a:p>
                      <a:r>
                        <a:rPr lang="en-US" sz="1600" baseline="0" dirty="0">
                          <a:latin typeface="Lucida Console" panose="020B0609040504020204" pitchFamily="49" charset="0"/>
                        </a:rPr>
                        <a:t>            // queue</a:t>
                      </a:r>
                    </a:p>
                    <a:p>
                      <a:r>
                        <a:rPr lang="en-US" sz="1600" baseline="0" dirty="0">
                          <a:latin typeface="Lucida Console" panose="020B0609040504020204" pitchFamily="49" charset="0"/>
                        </a:rPr>
                        <a:t>        EnableInterrupts();</a:t>
                      </a:r>
                    </a:p>
                    <a:p>
                      <a:r>
                        <a:rPr lang="en-US" sz="1600" baseline="0" dirty="0">
                          <a:latin typeface="Lucida Console" panose="020B0609040504020204" pitchFamily="49" charset="0"/>
                        </a:rPr>
                        <a:t>        Post(fullSem);</a:t>
                      </a:r>
                    </a:p>
                    <a:p>
                      <a:r>
                        <a:rPr lang="en-US" sz="1600" baseline="0" dirty="0">
                          <a:latin typeface="Lucida Console" panose="020B0609040504020204" pitchFamily="49" charset="0"/>
                        </a:rPr>
                        <a:t>     } </a:t>
                      </a:r>
                    </a:p>
                    <a:p>
                      <a:r>
                        <a:rPr lang="en-US" sz="1600" baseline="0" dirty="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7083779"/>
              </p:ext>
            </p:extLst>
          </p:nvPr>
        </p:nvGraphicFramePr>
        <p:xfrm>
          <a:off x="6522719" y="3505243"/>
          <a:ext cx="4419600" cy="2709334"/>
        </p:xfrm>
        <a:graphic>
          <a:graphicData uri="http://schemas.openxmlformats.org/drawingml/2006/table">
            <a:tbl>
              <a:tblPr firstRow="1" bandRow="1">
                <a:tableStyleId>{2D5ABB26-0587-4C30-8999-92F81FD0307C}</a:tableStyleId>
              </a:tblPr>
              <a:tblGrid>
                <a:gridCol w="4419600">
                  <a:extLst>
                    <a:ext uri="{9D8B030D-6E8A-4147-A177-3AD203B41FA5}">
                      <a16:colId xmlns:a16="http://schemas.microsoft.com/office/drawing/2014/main" val="20000"/>
                    </a:ext>
                  </a:extLst>
                </a:gridCol>
              </a:tblGrid>
              <a:tr h="423334">
                <a:tc>
                  <a:txBody>
                    <a:bodyPr/>
                    <a:lstStyle/>
                    <a:p>
                      <a:r>
                        <a:rPr lang="en-US" sz="2000" dirty="0"/>
                        <a:t>Task Consumer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sz="1600" dirty="0">
                          <a:latin typeface="Lucida Console" panose="020B0609040504020204" pitchFamily="49" charset="0"/>
                        </a:rPr>
                        <a:t>While</a:t>
                      </a:r>
                      <a:r>
                        <a:rPr lang="en-US" sz="1600" baseline="0" dirty="0">
                          <a:latin typeface="Lucida Console" panose="020B0609040504020204" pitchFamily="49" charset="0"/>
                        </a:rPr>
                        <a:t> (1)</a:t>
                      </a:r>
                      <a:r>
                        <a:rPr lang="en-US" sz="1600" dirty="0">
                          <a:latin typeface="Lucida Console" panose="020B0609040504020204" pitchFamily="49" charset="0"/>
                        </a:rPr>
                        <a:t> </a:t>
                      </a:r>
                      <a:r>
                        <a:rPr lang="en-US" sz="1600" baseline="0" dirty="0">
                          <a:latin typeface="Lucida Console" panose="020B0609040504020204" pitchFamily="49" charset="0"/>
                        </a:rPr>
                        <a:t>{</a:t>
                      </a:r>
                    </a:p>
                    <a:p>
                      <a:r>
                        <a:rPr lang="en-US" sz="1600" baseline="0" dirty="0">
                          <a:latin typeface="Lucida Console" panose="020B0609040504020204" pitchFamily="49" charset="0"/>
                        </a:rPr>
                        <a:t>    Pend(fullSem);</a:t>
                      </a:r>
                    </a:p>
                    <a:p>
                      <a:r>
                        <a:rPr lang="en-US" sz="1600" baseline="0" dirty="0">
                          <a:latin typeface="Lucida Console" panose="020B0609040504020204" pitchFamily="49" charset="0"/>
                        </a:rPr>
                        <a:t>    DisableInterrupts();</a:t>
                      </a:r>
                    </a:p>
                    <a:p>
                      <a:r>
                        <a:rPr lang="en-US" sz="1600" baseline="0" dirty="0">
                          <a:latin typeface="Lucida Console" panose="020B0609040504020204" pitchFamily="49" charset="0"/>
                        </a:rPr>
                        <a:t>        // remove data from </a:t>
                      </a:r>
                    </a:p>
                    <a:p>
                      <a:r>
                        <a:rPr lang="en-US" sz="1600" baseline="0" dirty="0">
                          <a:latin typeface="Lucida Console" panose="020B0609040504020204" pitchFamily="49" charset="0"/>
                        </a:rPr>
                        <a:t>        // queue</a:t>
                      </a:r>
                    </a:p>
                    <a:p>
                      <a:r>
                        <a:rPr lang="en-US" sz="1600" baseline="0" dirty="0">
                          <a:latin typeface="Lucida Console" panose="020B0609040504020204" pitchFamily="49" charset="0"/>
                        </a:rPr>
                        <a:t>    EnableInterrupts();</a:t>
                      </a:r>
                    </a:p>
                    <a:p>
                      <a:r>
                        <a:rPr lang="en-US" sz="1600" baseline="0" dirty="0">
                          <a:latin typeface="Lucida Console" panose="020B0609040504020204" pitchFamily="49" charset="0"/>
                        </a:rPr>
                        <a:t>    Post(emptySem);</a:t>
                      </a:r>
                    </a:p>
                    <a:p>
                      <a:r>
                        <a:rPr lang="en-US" sz="1600" baseline="0" dirty="0">
                          <a:latin typeface="Lucida Console" panose="020B0609040504020204" pitchFamily="49" charset="0"/>
                        </a:rPr>
                        <a:t>    // process data</a:t>
                      </a:r>
                    </a:p>
                    <a:p>
                      <a:r>
                        <a:rPr lang="en-US" sz="1600" baseline="0" dirty="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Box 7"/>
          <p:cNvSpPr txBox="1"/>
          <p:nvPr/>
        </p:nvSpPr>
        <p:spPr>
          <a:xfrm>
            <a:off x="838200" y="1487714"/>
            <a:ext cx="5379720" cy="2616101"/>
          </a:xfrm>
          <a:prstGeom prst="rect">
            <a:avLst/>
          </a:prstGeom>
          <a:noFill/>
        </p:spPr>
        <p:txBody>
          <a:bodyPr wrap="square" rtlCol="0">
            <a:spAutoFit/>
          </a:bodyPr>
          <a:lstStyle/>
          <a:p>
            <a:r>
              <a:rPr lang="en-US" sz="2400" b="1" dirty="0"/>
              <a:t>Producer-Consumer Problem</a:t>
            </a:r>
          </a:p>
          <a:p>
            <a:pPr marL="342900" indent="-342900">
              <a:buFont typeface="Arial" panose="020B0604020202020204" pitchFamily="34" charset="0"/>
              <a:buChar char="•"/>
            </a:pPr>
            <a:r>
              <a:rPr lang="en-US" sz="2000" dirty="0"/>
              <a:t>Solution if Producer is an ISR</a:t>
            </a:r>
          </a:p>
          <a:p>
            <a:pPr marL="342900" indent="-342900">
              <a:buFont typeface="Arial" panose="020B0604020202020204" pitchFamily="34" charset="0"/>
              <a:buChar char="•"/>
            </a:pPr>
            <a:r>
              <a:rPr lang="en-US" sz="2000" dirty="0"/>
              <a:t>Deposit and removal from the queue must be done with interrupts off</a:t>
            </a:r>
          </a:p>
          <a:p>
            <a:pPr marL="342900" indent="-342900">
              <a:buFont typeface="Arial" panose="020B0604020202020204" pitchFamily="34" charset="0"/>
              <a:buChar char="•"/>
            </a:pPr>
            <a:r>
              <a:rPr lang="en-US" sz="2000" dirty="0"/>
              <a:t>Otherwise if we use a semaphore the consumer can be active in the critical section thus preventing the ISR from operating on the queue</a:t>
            </a:r>
          </a:p>
        </p:txBody>
      </p:sp>
    </p:spTree>
    <p:extLst>
      <p:ext uri="{BB962C8B-B14F-4D97-AF65-F5344CB8AC3E}">
        <p14:creationId xmlns:p14="http://schemas.microsoft.com/office/powerpoint/2010/main" val="1635861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4" name="Slide Number Placeholder 3"/>
          <p:cNvSpPr>
            <a:spLocks noGrp="1"/>
          </p:cNvSpPr>
          <p:nvPr>
            <p:ph type="sldNum" sz="quarter" idx="12"/>
          </p:nvPr>
        </p:nvSpPr>
        <p:spPr/>
        <p:txBody>
          <a:bodyPr/>
          <a:lstStyle/>
          <a:p>
            <a:fld id="{F9E463A4-CC55-4EB3-8549-8876C08BF813}" type="slidenum">
              <a:rPr lang="en-US" smtClean="0"/>
              <a:t>42</a:t>
            </a:fld>
            <a:endParaRPr lang="en-US" dirty="0"/>
          </a:p>
        </p:txBody>
      </p:sp>
      <p:sp>
        <p:nvSpPr>
          <p:cNvPr id="8" name="TextBox 7"/>
          <p:cNvSpPr txBox="1"/>
          <p:nvPr/>
        </p:nvSpPr>
        <p:spPr>
          <a:xfrm>
            <a:off x="838200" y="1487714"/>
            <a:ext cx="5379720" cy="4462760"/>
          </a:xfrm>
          <a:prstGeom prst="rect">
            <a:avLst/>
          </a:prstGeom>
          <a:noFill/>
        </p:spPr>
        <p:txBody>
          <a:bodyPr wrap="square" rtlCol="0">
            <a:spAutoFit/>
          </a:bodyPr>
          <a:lstStyle/>
          <a:p>
            <a:r>
              <a:rPr lang="en-US" sz="2400" b="1" dirty="0"/>
              <a:t>Readers and Writers Problem</a:t>
            </a:r>
          </a:p>
          <a:p>
            <a:pPr marL="342900" indent="-342900">
              <a:buFont typeface="Arial" panose="020B0604020202020204" pitchFamily="34" charset="0"/>
              <a:buChar char="•"/>
            </a:pPr>
            <a:r>
              <a:rPr lang="en-US" sz="2000" dirty="0"/>
              <a:t>This problem has multiple readers reading from shared data who need to synchronize with writers who update the shared data</a:t>
            </a:r>
          </a:p>
          <a:p>
            <a:pPr marL="342900" indent="-342900">
              <a:buFont typeface="Arial" panose="020B0604020202020204" pitchFamily="34" charset="0"/>
              <a:buChar char="•"/>
            </a:pPr>
            <a:r>
              <a:rPr lang="en-US" sz="2000" dirty="0"/>
              <a:t>If no writer is active, any number of readers may read the data simultaneously</a:t>
            </a:r>
          </a:p>
          <a:p>
            <a:pPr marL="342900" indent="-342900">
              <a:buFont typeface="Arial" panose="020B0604020202020204" pitchFamily="34" charset="0"/>
              <a:buChar char="•"/>
            </a:pPr>
            <a:r>
              <a:rPr lang="en-US" sz="2000" dirty="0"/>
              <a:t>Only one writer may update the data at a time and no readers may read while the writer is writing</a:t>
            </a:r>
          </a:p>
          <a:p>
            <a:pPr marL="342900" indent="-342900">
              <a:buFont typeface="Arial" panose="020B0604020202020204" pitchFamily="34" charset="0"/>
              <a:buChar char="•"/>
            </a:pPr>
            <a:r>
              <a:rPr lang="en-US" sz="2000" dirty="0"/>
              <a:t>Initialize</a:t>
            </a:r>
          </a:p>
          <a:p>
            <a:pPr marL="800100" lvl="1" indent="-342900">
              <a:buFont typeface="Arial" panose="020B0604020202020204" pitchFamily="34" charset="0"/>
              <a:buChar char="•"/>
            </a:pPr>
            <a:r>
              <a:rPr lang="en-US" sz="2000" dirty="0"/>
              <a:t>rc &lt;- 0      (int reader count)</a:t>
            </a:r>
          </a:p>
          <a:p>
            <a:pPr marL="342900" indent="-342900">
              <a:buFont typeface="Arial" panose="020B0604020202020204" pitchFamily="34" charset="0"/>
              <a:buChar char="•"/>
            </a:pPr>
            <a:r>
              <a:rPr lang="en-US" sz="2000" dirty="0"/>
              <a:t>This solution (from Tanenbaum) may starve writers. True for uCOS?</a:t>
            </a:r>
          </a:p>
          <a:p>
            <a:pPr marL="342900" indent="-342900">
              <a:buFont typeface="Arial" panose="020B0604020202020204" pitchFamily="34" charset="0"/>
              <a:buChar char="•"/>
            </a:pPr>
            <a:r>
              <a:rPr lang="en-US" sz="2000" dirty="0"/>
              <a:t>Other solutions can be found in the literature</a:t>
            </a:r>
          </a:p>
        </p:txBody>
      </p:sp>
      <p:graphicFrame>
        <p:nvGraphicFramePr>
          <p:cNvPr id="11" name="Table 10"/>
          <p:cNvGraphicFramePr>
            <a:graphicFrameLocks noGrp="1"/>
          </p:cNvGraphicFramePr>
          <p:nvPr>
            <p:extLst>
              <p:ext uri="{D42A27DB-BD31-4B8C-83A1-F6EECF244321}">
                <p14:modId xmlns:p14="http://schemas.microsoft.com/office/powerpoint/2010/main" val="69559064"/>
              </p:ext>
            </p:extLst>
          </p:nvPr>
        </p:nvGraphicFramePr>
        <p:xfrm>
          <a:off x="6495506" y="402651"/>
          <a:ext cx="4359728" cy="2255520"/>
        </p:xfrm>
        <a:graphic>
          <a:graphicData uri="http://schemas.openxmlformats.org/drawingml/2006/table">
            <a:tbl>
              <a:tblPr firstRow="1" bandRow="1">
                <a:tableStyleId>{2D5ABB26-0587-4C30-8999-92F81FD0307C}</a:tableStyleId>
              </a:tblPr>
              <a:tblGrid>
                <a:gridCol w="4359728">
                  <a:extLst>
                    <a:ext uri="{9D8B030D-6E8A-4147-A177-3AD203B41FA5}">
                      <a16:colId xmlns:a16="http://schemas.microsoft.com/office/drawing/2014/main" val="20000"/>
                    </a:ext>
                  </a:extLst>
                </a:gridCol>
              </a:tblGrid>
              <a:tr h="423334">
                <a:tc>
                  <a:txBody>
                    <a:bodyPr/>
                    <a:lstStyle/>
                    <a:p>
                      <a:r>
                        <a:rPr lang="en-US" sz="2400" dirty="0"/>
                        <a:t>Writers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sz="1600" dirty="0">
                          <a:latin typeface="Lucida Console" panose="020B0609040504020204" pitchFamily="49" charset="0"/>
                        </a:rPr>
                        <a:t>while</a:t>
                      </a:r>
                      <a:r>
                        <a:rPr lang="en-US" sz="1600" baseline="0" dirty="0">
                          <a:latin typeface="Lucida Console" panose="020B0609040504020204" pitchFamily="49" charset="0"/>
                        </a:rPr>
                        <a:t> (1) {</a:t>
                      </a:r>
                    </a:p>
                    <a:p>
                      <a:r>
                        <a:rPr lang="en-US" sz="1600" baseline="0" dirty="0">
                          <a:latin typeface="Lucida Console" panose="020B0609040504020204" pitchFamily="49" charset="0"/>
                        </a:rPr>
                        <a:t>    // get new data</a:t>
                      </a:r>
                    </a:p>
                    <a:p>
                      <a:r>
                        <a:rPr lang="en-US" sz="1600" baseline="0" dirty="0">
                          <a:latin typeface="Lucida Console" panose="020B0609040504020204" pitchFamily="49" charset="0"/>
                        </a:rPr>
                        <a:t>    Pend(wMutex);</a:t>
                      </a:r>
                    </a:p>
                    <a:p>
                      <a:r>
                        <a:rPr lang="en-US" sz="1600" baseline="0" dirty="0">
                          <a:latin typeface="Lucida Console" panose="020B0609040504020204" pitchFamily="49" charset="0"/>
                        </a:rPr>
                        <a:t>        // write new data </a:t>
                      </a:r>
                    </a:p>
                    <a:p>
                      <a:r>
                        <a:rPr lang="en-US" sz="1600" baseline="0" dirty="0">
                          <a:latin typeface="Lucida Console" panose="020B0609040504020204" pitchFamily="49" charset="0"/>
                        </a:rPr>
                        <a:t>        // to shared data</a:t>
                      </a:r>
                    </a:p>
                    <a:p>
                      <a:r>
                        <a:rPr lang="en-US" sz="1600" baseline="0" dirty="0">
                          <a:latin typeface="Lucida Console" panose="020B0609040504020204" pitchFamily="49" charset="0"/>
                        </a:rPr>
                        <a:t>    Post(wMutex);</a:t>
                      </a:r>
                      <a:endParaRPr lang="en-US" sz="1600" dirty="0">
                        <a:latin typeface="Lucida Console" panose="020B0609040504020204" pitchFamily="49" charset="0"/>
                      </a:endParaRPr>
                    </a:p>
                    <a:p>
                      <a:r>
                        <a:rPr lang="en-US" sz="1600" baseline="0" dirty="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76180737"/>
              </p:ext>
            </p:extLst>
          </p:nvPr>
        </p:nvGraphicFramePr>
        <p:xfrm>
          <a:off x="6496594" y="2812905"/>
          <a:ext cx="4419600" cy="3474720"/>
        </p:xfrm>
        <a:graphic>
          <a:graphicData uri="http://schemas.openxmlformats.org/drawingml/2006/table">
            <a:tbl>
              <a:tblPr firstRow="1" bandRow="1">
                <a:tableStyleId>{2D5ABB26-0587-4C30-8999-92F81FD0307C}</a:tableStyleId>
              </a:tblPr>
              <a:tblGrid>
                <a:gridCol w="4419600">
                  <a:extLst>
                    <a:ext uri="{9D8B030D-6E8A-4147-A177-3AD203B41FA5}">
                      <a16:colId xmlns:a16="http://schemas.microsoft.com/office/drawing/2014/main" val="20000"/>
                    </a:ext>
                  </a:extLst>
                </a:gridCol>
              </a:tblGrid>
              <a:tr h="423334">
                <a:tc>
                  <a:txBody>
                    <a:bodyPr/>
                    <a:lstStyle/>
                    <a:p>
                      <a:r>
                        <a:rPr lang="en-US" sz="2400" dirty="0"/>
                        <a:t>Readers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sz="1600" dirty="0">
                          <a:latin typeface="Lucida Console" panose="020B0609040504020204" pitchFamily="49" charset="0"/>
                        </a:rPr>
                        <a:t>While</a:t>
                      </a:r>
                      <a:r>
                        <a:rPr lang="en-US" sz="1600" baseline="0" dirty="0">
                          <a:latin typeface="Lucida Console" panose="020B0609040504020204" pitchFamily="49" charset="0"/>
                        </a:rPr>
                        <a:t> (1)</a:t>
                      </a:r>
                      <a:r>
                        <a:rPr lang="en-US" sz="1600" dirty="0">
                          <a:latin typeface="Lucida Console" panose="020B0609040504020204" pitchFamily="49" charset="0"/>
                        </a:rPr>
                        <a:t> </a:t>
                      </a:r>
                      <a:r>
                        <a:rPr lang="en-US" sz="1600" baseline="0" dirty="0">
                          <a:latin typeface="Lucida Console" panose="020B0609040504020204" pitchFamily="49" charset="0"/>
                        </a:rPr>
                        <a:t>{</a:t>
                      </a:r>
                    </a:p>
                    <a:p>
                      <a:r>
                        <a:rPr lang="en-US" sz="1600" baseline="0" dirty="0">
                          <a:latin typeface="Lucida Console" panose="020B0609040504020204" pitchFamily="49" charset="0"/>
                        </a:rPr>
                        <a:t>    Pend(rcMutex);</a:t>
                      </a:r>
                    </a:p>
                    <a:p>
                      <a:r>
                        <a:rPr lang="en-US" sz="1600" baseline="0" dirty="0">
                          <a:latin typeface="Lucida Console" panose="020B0609040504020204" pitchFamily="49" charset="0"/>
                        </a:rPr>
                        <a:t>    rc += 1;</a:t>
                      </a:r>
                    </a:p>
                    <a:p>
                      <a:r>
                        <a:rPr lang="en-US" sz="1600" baseline="0" dirty="0">
                          <a:latin typeface="Lucida Console" panose="020B0609040504020204" pitchFamily="49" charset="0"/>
                        </a:rPr>
                        <a:t>    if (rc == 1) Pend(wMutex);</a:t>
                      </a:r>
                    </a:p>
                    <a:p>
                      <a:r>
                        <a:rPr lang="en-US" sz="1600" baseline="0" dirty="0">
                          <a:latin typeface="Lucida Console" panose="020B0609040504020204" pitchFamily="49" charset="0"/>
                        </a:rPr>
                        <a:t>    Post(rcMutex);</a:t>
                      </a:r>
                    </a:p>
                    <a:p>
                      <a:r>
                        <a:rPr lang="en-US" sz="1600" baseline="0" dirty="0">
                          <a:latin typeface="Lucida Console" panose="020B0609040504020204" pitchFamily="49" charset="0"/>
                        </a:rPr>
                        <a:t>    // read shared data</a:t>
                      </a:r>
                    </a:p>
                    <a:p>
                      <a:r>
                        <a:rPr lang="en-US" sz="1600" baseline="0" dirty="0">
                          <a:latin typeface="Lucida Console" panose="020B0609040504020204" pitchFamily="49" charset="0"/>
                        </a:rPr>
                        <a:t>    Pend(rcMutex);</a:t>
                      </a:r>
                    </a:p>
                    <a:p>
                      <a:r>
                        <a:rPr lang="en-US" sz="1600" baseline="0" dirty="0">
                          <a:latin typeface="Lucida Console" panose="020B0609040504020204" pitchFamily="49" charset="0"/>
                        </a:rPr>
                        <a:t>    rc -= 1;</a:t>
                      </a:r>
                    </a:p>
                    <a:p>
                      <a:r>
                        <a:rPr lang="en-US" sz="1600" baseline="0" dirty="0">
                          <a:latin typeface="Lucida Console" panose="020B0609040504020204" pitchFamily="49" charset="0"/>
                        </a:rPr>
                        <a:t>    if (rc == 0) Post(wMutex);</a:t>
                      </a:r>
                    </a:p>
                    <a:p>
                      <a:r>
                        <a:rPr lang="en-US" sz="1600" baseline="0" dirty="0">
                          <a:latin typeface="Lucida Console" panose="020B0609040504020204" pitchFamily="49" charset="0"/>
                        </a:rPr>
                        <a:t>    Post(rcMutex);</a:t>
                      </a:r>
                    </a:p>
                    <a:p>
                      <a:r>
                        <a:rPr lang="en-US" sz="1600" baseline="0" dirty="0">
                          <a:latin typeface="Lucida Console" panose="020B0609040504020204" pitchFamily="49" charset="0"/>
                        </a:rPr>
                        <a:t>    // process the data</a:t>
                      </a:r>
                    </a:p>
                    <a:p>
                      <a:r>
                        <a:rPr lang="en-US" sz="1600" baseline="0" dirty="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42538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4" name="Slide Number Placeholder 3"/>
          <p:cNvSpPr>
            <a:spLocks noGrp="1"/>
          </p:cNvSpPr>
          <p:nvPr>
            <p:ph type="sldNum" sz="quarter" idx="12"/>
          </p:nvPr>
        </p:nvSpPr>
        <p:spPr/>
        <p:txBody>
          <a:bodyPr/>
          <a:lstStyle/>
          <a:p>
            <a:fld id="{F9E463A4-CC55-4EB3-8549-8876C08BF813}" type="slidenum">
              <a:rPr lang="en-US" smtClean="0"/>
              <a:t>43</a:t>
            </a:fld>
            <a:endParaRPr lang="en-US" dirty="0"/>
          </a:p>
        </p:txBody>
      </p:sp>
      <p:sp>
        <p:nvSpPr>
          <p:cNvPr id="8" name="TextBox 7"/>
          <p:cNvSpPr txBox="1"/>
          <p:nvPr/>
        </p:nvSpPr>
        <p:spPr>
          <a:xfrm>
            <a:off x="838200" y="1487714"/>
            <a:ext cx="5379720" cy="4462760"/>
          </a:xfrm>
          <a:prstGeom prst="rect">
            <a:avLst/>
          </a:prstGeom>
          <a:noFill/>
        </p:spPr>
        <p:txBody>
          <a:bodyPr wrap="square" rtlCol="0">
            <a:spAutoFit/>
          </a:bodyPr>
          <a:lstStyle/>
          <a:p>
            <a:r>
              <a:rPr lang="en-US" sz="2400" b="1" dirty="0"/>
              <a:t>Deadlock</a:t>
            </a:r>
            <a:endParaRPr lang="en-US" sz="2000" dirty="0"/>
          </a:p>
          <a:p>
            <a:pPr marL="342900" indent="-342900">
              <a:buFont typeface="Arial" panose="020B0604020202020204" pitchFamily="34" charset="0"/>
              <a:buChar char="•"/>
            </a:pPr>
            <a:r>
              <a:rPr lang="en-US" sz="2000" dirty="0"/>
              <a:t>Deadlock or Deadly Embrace can happen when multiple tasks try to acquire a set of resources in different orders:</a:t>
            </a:r>
          </a:p>
          <a:p>
            <a:pPr marL="800100" lvl="1" indent="-342900">
              <a:buFont typeface="Arial" panose="020B0604020202020204" pitchFamily="34" charset="0"/>
              <a:buChar char="•"/>
            </a:pPr>
            <a:r>
              <a:rPr lang="en-US" sz="2000" dirty="0"/>
              <a:t>Task 1 gets mutexA</a:t>
            </a:r>
          </a:p>
          <a:p>
            <a:pPr marL="800100" lvl="1" indent="-342900">
              <a:buFont typeface="Arial" panose="020B0604020202020204" pitchFamily="34" charset="0"/>
              <a:buChar char="•"/>
            </a:pPr>
            <a:r>
              <a:rPr lang="en-US" sz="2000" dirty="0"/>
              <a:t>Task1 gets preempted by Task 2</a:t>
            </a:r>
          </a:p>
          <a:p>
            <a:pPr marL="800100" lvl="1" indent="-342900">
              <a:buFont typeface="Arial" panose="020B0604020202020204" pitchFamily="34" charset="0"/>
              <a:buChar char="•"/>
            </a:pPr>
            <a:r>
              <a:rPr lang="en-US" sz="2000" dirty="0"/>
              <a:t>Task2 gets mutexB</a:t>
            </a:r>
          </a:p>
          <a:p>
            <a:pPr marL="800100" lvl="1" indent="-342900">
              <a:buFont typeface="Arial" panose="020B0604020202020204" pitchFamily="34" charset="0"/>
              <a:buChar char="•"/>
            </a:pPr>
            <a:r>
              <a:rPr lang="en-US" sz="2000" dirty="0"/>
              <a:t>deadlock</a:t>
            </a:r>
          </a:p>
          <a:p>
            <a:pPr marL="342900" indent="-342900">
              <a:buFont typeface="Arial" panose="020B0604020202020204" pitchFamily="34" charset="0"/>
              <a:buChar char="•"/>
            </a:pPr>
            <a:r>
              <a:rPr lang="en-US" sz="2000" dirty="0"/>
              <a:t>One way to reduce the chance of deadlock is to always acquire in name-sorted order</a:t>
            </a:r>
          </a:p>
          <a:p>
            <a:pPr marL="342900" indent="-342900">
              <a:buFont typeface="Arial" panose="020B0604020202020204" pitchFamily="34" charset="0"/>
              <a:buChar char="•"/>
            </a:pPr>
            <a:r>
              <a:rPr lang="en-US" sz="2000" dirty="0"/>
              <a:t>Easier said than done if one semaphore is acquired at one place in the code and a second one later at some distant place in the code.</a:t>
            </a:r>
          </a:p>
          <a:p>
            <a:pPr marL="342900" indent="-342900">
              <a:buFont typeface="Arial" panose="020B0604020202020204" pitchFamily="34" charset="0"/>
              <a:buChar char="•"/>
            </a:pPr>
            <a:endParaRPr lang="en-US" sz="2000" dirty="0"/>
          </a:p>
        </p:txBody>
      </p:sp>
      <p:graphicFrame>
        <p:nvGraphicFramePr>
          <p:cNvPr id="11" name="Table 10"/>
          <p:cNvGraphicFramePr>
            <a:graphicFrameLocks noGrp="1"/>
          </p:cNvGraphicFramePr>
          <p:nvPr>
            <p:extLst>
              <p:ext uri="{D42A27DB-BD31-4B8C-83A1-F6EECF244321}">
                <p14:modId xmlns:p14="http://schemas.microsoft.com/office/powerpoint/2010/main" val="4032229282"/>
              </p:ext>
            </p:extLst>
          </p:nvPr>
        </p:nvGraphicFramePr>
        <p:xfrm>
          <a:off x="6495506" y="402651"/>
          <a:ext cx="4359728" cy="2255520"/>
        </p:xfrm>
        <a:graphic>
          <a:graphicData uri="http://schemas.openxmlformats.org/drawingml/2006/table">
            <a:tbl>
              <a:tblPr firstRow="1" bandRow="1">
                <a:tableStyleId>{2D5ABB26-0587-4C30-8999-92F81FD0307C}</a:tableStyleId>
              </a:tblPr>
              <a:tblGrid>
                <a:gridCol w="4359728">
                  <a:extLst>
                    <a:ext uri="{9D8B030D-6E8A-4147-A177-3AD203B41FA5}">
                      <a16:colId xmlns:a16="http://schemas.microsoft.com/office/drawing/2014/main" val="20000"/>
                    </a:ext>
                  </a:extLst>
                </a:gridCol>
              </a:tblGrid>
              <a:tr h="423334">
                <a:tc>
                  <a:txBody>
                    <a:bodyPr/>
                    <a:lstStyle/>
                    <a:p>
                      <a:r>
                        <a:rPr lang="en-US" sz="2400" dirty="0"/>
                        <a:t>Task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sz="1600" dirty="0">
                          <a:latin typeface="Lucida Console" panose="020B0609040504020204" pitchFamily="49" charset="0"/>
                        </a:rPr>
                        <a:t>while</a:t>
                      </a:r>
                      <a:r>
                        <a:rPr lang="en-US" sz="1600" baseline="0" dirty="0">
                          <a:latin typeface="Lucida Console" panose="020B0609040504020204" pitchFamily="49" charset="0"/>
                        </a:rPr>
                        <a:t> (1) {</a:t>
                      </a:r>
                    </a:p>
                    <a:p>
                      <a:r>
                        <a:rPr lang="en-US" sz="1600" baseline="0" dirty="0">
                          <a:latin typeface="Lucida Console" panose="020B0609040504020204" pitchFamily="49" charset="0"/>
                        </a:rPr>
                        <a:t>    Pend(mutexA);</a:t>
                      </a:r>
                    </a:p>
                    <a:p>
                      <a:r>
                        <a:rPr lang="en-US" sz="1600" baseline="0" dirty="0">
                          <a:latin typeface="Lucida Console" panose="020B0609040504020204" pitchFamily="49" charset="0"/>
                        </a:rPr>
                        <a:t>    Pend(mutexB);</a:t>
                      </a:r>
                    </a:p>
                    <a:p>
                      <a:r>
                        <a:rPr lang="en-US" sz="1600" baseline="0" dirty="0">
                          <a:latin typeface="Lucida Console" panose="020B0609040504020204" pitchFamily="49" charset="0"/>
                        </a:rPr>
                        <a:t>        // use resources A and B</a:t>
                      </a:r>
                    </a:p>
                    <a:p>
                      <a:r>
                        <a:rPr lang="en-US" sz="1600" baseline="0" dirty="0">
                          <a:latin typeface="Lucida Console" panose="020B0609040504020204" pitchFamily="49" charset="0"/>
                        </a:rPr>
                        <a:t>    Post(mutexB);</a:t>
                      </a:r>
                    </a:p>
                    <a:p>
                      <a:r>
                        <a:rPr lang="en-US" sz="1600" baseline="0" dirty="0">
                          <a:latin typeface="Lucida Console" panose="020B0609040504020204" pitchFamily="49" charset="0"/>
                        </a:rPr>
                        <a:t>    Post(mutexA);</a:t>
                      </a:r>
                    </a:p>
                    <a:p>
                      <a:r>
                        <a:rPr lang="en-US" sz="1600" baseline="0" dirty="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82119355"/>
              </p:ext>
            </p:extLst>
          </p:nvPr>
        </p:nvGraphicFramePr>
        <p:xfrm>
          <a:off x="6496594" y="2812905"/>
          <a:ext cx="4419600" cy="2255520"/>
        </p:xfrm>
        <a:graphic>
          <a:graphicData uri="http://schemas.openxmlformats.org/drawingml/2006/table">
            <a:tbl>
              <a:tblPr firstRow="1" bandRow="1">
                <a:tableStyleId>{2D5ABB26-0587-4C30-8999-92F81FD0307C}</a:tableStyleId>
              </a:tblPr>
              <a:tblGrid>
                <a:gridCol w="4419600">
                  <a:extLst>
                    <a:ext uri="{9D8B030D-6E8A-4147-A177-3AD203B41FA5}">
                      <a16:colId xmlns:a16="http://schemas.microsoft.com/office/drawing/2014/main" val="20000"/>
                    </a:ext>
                  </a:extLst>
                </a:gridCol>
              </a:tblGrid>
              <a:tr h="423334">
                <a:tc>
                  <a:txBody>
                    <a:bodyPr/>
                    <a:lstStyle/>
                    <a:p>
                      <a:r>
                        <a:rPr lang="en-US" sz="2400" dirty="0"/>
                        <a:t>Task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51467">
                <a:tc>
                  <a:txBody>
                    <a:bodyPr/>
                    <a:lstStyle/>
                    <a:p>
                      <a:r>
                        <a:rPr lang="en-US" sz="1600" dirty="0">
                          <a:latin typeface="Lucida Console" panose="020B0609040504020204" pitchFamily="49" charset="0"/>
                        </a:rPr>
                        <a:t>while</a:t>
                      </a:r>
                      <a:r>
                        <a:rPr lang="en-US" sz="1600" baseline="0" dirty="0">
                          <a:latin typeface="Lucida Console" panose="020B0609040504020204" pitchFamily="49" charset="0"/>
                        </a:rPr>
                        <a:t> (1) {</a:t>
                      </a:r>
                    </a:p>
                    <a:p>
                      <a:r>
                        <a:rPr lang="en-US" sz="1600" baseline="0" dirty="0">
                          <a:latin typeface="Lucida Console" panose="020B0609040504020204" pitchFamily="49" charset="0"/>
                        </a:rPr>
                        <a:t>    Pend(mutexB);</a:t>
                      </a:r>
                    </a:p>
                    <a:p>
                      <a:r>
                        <a:rPr lang="en-US" sz="1600" baseline="0" dirty="0">
                          <a:latin typeface="Lucida Console" panose="020B0609040504020204" pitchFamily="49" charset="0"/>
                        </a:rPr>
                        <a:t>    Pend(mutexA);</a:t>
                      </a:r>
                    </a:p>
                    <a:p>
                      <a:r>
                        <a:rPr lang="en-US" sz="1600" baseline="0" dirty="0">
                          <a:latin typeface="Lucida Console" panose="020B0609040504020204" pitchFamily="49" charset="0"/>
                        </a:rPr>
                        <a:t>        // use resources A and B</a:t>
                      </a:r>
                    </a:p>
                    <a:p>
                      <a:r>
                        <a:rPr lang="en-US" sz="1600" baseline="0" dirty="0">
                          <a:latin typeface="Lucida Console" panose="020B0609040504020204" pitchFamily="49" charset="0"/>
                        </a:rPr>
                        <a:t>    Post(mutexA);</a:t>
                      </a:r>
                    </a:p>
                    <a:p>
                      <a:r>
                        <a:rPr lang="en-US" sz="1600" baseline="0" dirty="0">
                          <a:latin typeface="Lucida Console" panose="020B0609040504020204" pitchFamily="49" charset="0"/>
                        </a:rPr>
                        <a:t>    Post(mutexB);</a:t>
                      </a:r>
                    </a:p>
                    <a:p>
                      <a:r>
                        <a:rPr lang="en-US" sz="1600" baseline="0" dirty="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4953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4" name="Slide Number Placeholder 3"/>
          <p:cNvSpPr>
            <a:spLocks noGrp="1"/>
          </p:cNvSpPr>
          <p:nvPr>
            <p:ph type="sldNum" sz="quarter" idx="12"/>
          </p:nvPr>
        </p:nvSpPr>
        <p:spPr/>
        <p:txBody>
          <a:bodyPr/>
          <a:lstStyle/>
          <a:p>
            <a:fld id="{F9E463A4-CC55-4EB3-8549-8876C08BF813}" type="slidenum">
              <a:rPr lang="en-US" smtClean="0"/>
              <a:t>44</a:t>
            </a:fld>
            <a:endParaRPr lang="en-US" dirty="0"/>
          </a:p>
        </p:txBody>
      </p:sp>
      <p:sp>
        <p:nvSpPr>
          <p:cNvPr id="8" name="TextBox 7"/>
          <p:cNvSpPr txBox="1"/>
          <p:nvPr/>
        </p:nvSpPr>
        <p:spPr>
          <a:xfrm>
            <a:off x="838200" y="1487714"/>
            <a:ext cx="5379720" cy="2308324"/>
          </a:xfrm>
          <a:prstGeom prst="rect">
            <a:avLst/>
          </a:prstGeom>
          <a:noFill/>
        </p:spPr>
        <p:txBody>
          <a:bodyPr wrap="square" rtlCol="0">
            <a:spAutoFit/>
          </a:bodyPr>
          <a:lstStyle/>
          <a:p>
            <a:r>
              <a:rPr lang="en-US" sz="2400" b="1" dirty="0"/>
              <a:t>Deadlock/Starvation Avoidance</a:t>
            </a:r>
          </a:p>
          <a:p>
            <a:pPr marL="342900" indent="-342900">
              <a:buFont typeface="Arial" panose="020B0604020202020204" pitchFamily="34" charset="0"/>
              <a:buChar char="•"/>
            </a:pPr>
            <a:r>
              <a:rPr lang="en-US" sz="2000" b="1" dirty="0"/>
              <a:t>Dining Philosophers Problem</a:t>
            </a:r>
          </a:p>
          <a:p>
            <a:pPr marL="342900" indent="-342900">
              <a:buFont typeface="Arial" panose="020B0604020202020204" pitchFamily="34" charset="0"/>
              <a:buChar char="•"/>
            </a:pPr>
            <a:r>
              <a:rPr lang="en-US" sz="2000" dirty="0"/>
              <a:t>N philosophers each spend their time in an endless loop: think; eat; repeat;</a:t>
            </a:r>
          </a:p>
          <a:p>
            <a:pPr marL="342900" indent="-342900">
              <a:buFont typeface="Arial" panose="020B0604020202020204" pitchFamily="34" charset="0"/>
              <a:buChar char="•"/>
            </a:pPr>
            <a:r>
              <a:rPr lang="en-US" sz="2000" dirty="0"/>
              <a:t>The catch is that chopsticks are shared resources</a:t>
            </a:r>
          </a:p>
          <a:p>
            <a:pPr marL="342900" indent="-342900">
              <a:buFont typeface="Arial" panose="020B0604020202020204" pitchFamily="34" charset="0"/>
              <a:buChar char="•"/>
            </a:pPr>
            <a:endParaRPr lang="en-US" sz="2000" b="1" dirty="0"/>
          </a:p>
        </p:txBody>
      </p:sp>
      <p:sp>
        <p:nvSpPr>
          <p:cNvPr id="5" name="TextBox 4"/>
          <p:cNvSpPr txBox="1"/>
          <p:nvPr/>
        </p:nvSpPr>
        <p:spPr>
          <a:xfrm>
            <a:off x="6337300" y="844175"/>
            <a:ext cx="5168899" cy="5539978"/>
          </a:xfrm>
          <a:prstGeom prst="rect">
            <a:avLst/>
          </a:prstGeom>
          <a:noFill/>
        </p:spPr>
        <p:txBody>
          <a:bodyPr wrap="square" rtlCol="0">
            <a:spAutoFit/>
          </a:bodyPr>
          <a:lstStyle/>
          <a:p>
            <a:r>
              <a:rPr lang="en-US" sz="2000" dirty="0"/>
              <a:t>Non-solution:</a:t>
            </a:r>
          </a:p>
          <a:p>
            <a:endParaRPr lang="en-US" sz="1600" dirty="0">
              <a:latin typeface="Lucida Console" panose="020B0609040504020204" pitchFamily="49" charset="0"/>
            </a:endParaRPr>
          </a:p>
          <a:p>
            <a:r>
              <a:rPr lang="en-US" sz="1600" dirty="0">
                <a:latin typeface="Lucida Console" panose="020B0609040504020204" pitchFamily="49" charset="0"/>
              </a:rPr>
              <a:t>void philosopher(int i) {</a:t>
            </a:r>
          </a:p>
          <a:p>
            <a:r>
              <a:rPr lang="en-US" sz="1600" dirty="0">
                <a:latin typeface="Lucida Console" panose="020B0609040504020204" pitchFamily="49" charset="0"/>
              </a:rPr>
              <a:t>  while (1) {</a:t>
            </a:r>
          </a:p>
          <a:p>
            <a:r>
              <a:rPr lang="en-US" sz="1600" dirty="0">
                <a:latin typeface="Lucida Console" panose="020B0609040504020204" pitchFamily="49" charset="0"/>
              </a:rPr>
              <a:t>    think();</a:t>
            </a:r>
          </a:p>
          <a:p>
            <a:r>
              <a:rPr lang="en-US" sz="1600" dirty="0">
                <a:latin typeface="Lucida Console" panose="020B0609040504020204" pitchFamily="49" charset="0"/>
              </a:rPr>
              <a:t>    takeChopstick(i);</a:t>
            </a:r>
          </a:p>
          <a:p>
            <a:r>
              <a:rPr lang="en-US" sz="1600" dirty="0">
                <a:latin typeface="Lucida Console" panose="020B0609040504020204" pitchFamily="49" charset="0"/>
              </a:rPr>
              <a:t>    takeChopstick((i+1) % N);</a:t>
            </a:r>
          </a:p>
          <a:p>
            <a:r>
              <a:rPr lang="en-US" sz="1600" dirty="0">
                <a:latin typeface="Lucida Console" panose="020B0609040504020204" pitchFamily="49" charset="0"/>
              </a:rPr>
              <a:t>    eat();</a:t>
            </a:r>
          </a:p>
          <a:p>
            <a:r>
              <a:rPr lang="en-US" sz="1600" dirty="0">
                <a:latin typeface="Lucida Console" panose="020B0609040504020204" pitchFamily="49" charset="0"/>
              </a:rPr>
              <a:t>    putChopStick(i);</a:t>
            </a:r>
          </a:p>
          <a:p>
            <a:r>
              <a:rPr lang="en-US" sz="1600" dirty="0">
                <a:latin typeface="Lucida Console" panose="020B0609040504020204" pitchFamily="49" charset="0"/>
              </a:rPr>
              <a:t>    putChopStick((i+1) % N);</a:t>
            </a:r>
          </a:p>
          <a:p>
            <a:r>
              <a:rPr lang="en-US" sz="1600" dirty="0">
                <a:latin typeface="Lucida Console" panose="020B0609040504020204" pitchFamily="49" charset="0"/>
              </a:rPr>
              <a:t>  }</a:t>
            </a:r>
          </a:p>
          <a:p>
            <a:r>
              <a:rPr lang="en-US" sz="1600" dirty="0">
                <a:latin typeface="Lucida Console" panose="020B0609040504020204" pitchFamily="49" charset="0"/>
              </a:rPr>
              <a:t>}</a:t>
            </a:r>
          </a:p>
          <a:p>
            <a:endParaRPr lang="en-US" dirty="0">
              <a:latin typeface="Lucida Console" panose="020B0609040504020204" pitchFamily="49" charset="0"/>
            </a:endParaRPr>
          </a:p>
          <a:p>
            <a:pPr marL="342900" indent="-342900">
              <a:buFont typeface="Arial" panose="020B0604020202020204" pitchFamily="34" charset="0"/>
              <a:buChar char="•"/>
            </a:pPr>
            <a:r>
              <a:rPr lang="en-US" sz="2000" dirty="0"/>
              <a:t>Solutions to such problems can require much thought to avoid both deadlock in contention for resources and starvation where one task rarely or never gets access to shared resources.</a:t>
            </a:r>
          </a:p>
          <a:p>
            <a:pPr marL="342900" indent="-342900">
              <a:buFont typeface="Arial" panose="020B0604020202020204" pitchFamily="34" charset="0"/>
              <a:buChar char="•"/>
            </a:pPr>
            <a:r>
              <a:rPr lang="en-US" sz="2000" dirty="0"/>
              <a:t>There are numerous  solutions to the Dining Philosphers. See Tanenbaum, Wikipedia, etc.</a:t>
            </a:r>
            <a:endParaRPr lang="en-US" sz="2000" dirty="0">
              <a:latin typeface="Lucida Console" panose="020B0609040504020204" pitchFamily="49" charset="0"/>
            </a:endParaRPr>
          </a:p>
        </p:txBody>
      </p:sp>
      <p:pic>
        <p:nvPicPr>
          <p:cNvPr id="6" name="Picture 5"/>
          <p:cNvPicPr>
            <a:picLocks noChangeAspect="1"/>
          </p:cNvPicPr>
          <p:nvPr/>
        </p:nvPicPr>
        <p:blipFill>
          <a:blip r:embed="rId3"/>
          <a:stretch>
            <a:fillRect/>
          </a:stretch>
        </p:blipFill>
        <p:spPr>
          <a:xfrm>
            <a:off x="1615560" y="3488262"/>
            <a:ext cx="3036994" cy="3036994"/>
          </a:xfrm>
          <a:prstGeom prst="rect">
            <a:avLst/>
          </a:prstGeom>
        </p:spPr>
      </p:pic>
    </p:spTree>
    <p:extLst>
      <p:ext uri="{BB962C8B-B14F-4D97-AF65-F5344CB8AC3E}">
        <p14:creationId xmlns:p14="http://schemas.microsoft.com/office/powerpoint/2010/main" val="2317670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3" name="Content Placeholder 2"/>
          <p:cNvSpPr>
            <a:spLocks noGrp="1"/>
          </p:cNvSpPr>
          <p:nvPr>
            <p:ph idx="1"/>
          </p:nvPr>
        </p:nvSpPr>
        <p:spPr/>
        <p:txBody>
          <a:bodyPr>
            <a:normAutofit lnSpcReduction="10000"/>
          </a:bodyPr>
          <a:lstStyle/>
          <a:p>
            <a:pPr marL="0" indent="0">
              <a:buNone/>
            </a:pPr>
            <a:r>
              <a:rPr lang="en-US" b="1" dirty="0"/>
              <a:t>Summary of Task Sync Techniques</a:t>
            </a:r>
          </a:p>
          <a:p>
            <a:r>
              <a:rPr lang="en-US" dirty="0"/>
              <a:t>Wrong ways and right ways to share data between ISRs and tasks</a:t>
            </a:r>
          </a:p>
          <a:p>
            <a:r>
              <a:rPr lang="en-US" dirty="0"/>
              <a:t>Producer-Consumer Problem</a:t>
            </a:r>
          </a:p>
          <a:p>
            <a:pPr lvl="1"/>
            <a:r>
              <a:rPr lang="en-US" dirty="0"/>
              <a:t>Task-based exploration</a:t>
            </a:r>
          </a:p>
          <a:p>
            <a:pPr lvl="1"/>
            <a:r>
              <a:rPr lang="en-US" dirty="0"/>
              <a:t>ISR-as-Producer exploration</a:t>
            </a:r>
          </a:p>
          <a:p>
            <a:r>
              <a:rPr lang="en-US" dirty="0"/>
              <a:t>Readers and Writers Problem</a:t>
            </a:r>
          </a:p>
          <a:p>
            <a:r>
              <a:rPr lang="en-US" dirty="0"/>
              <a:t>Deadlock and Starvation</a:t>
            </a:r>
          </a:p>
          <a:p>
            <a:pPr lvl="1"/>
            <a:r>
              <a:rPr lang="en-US" dirty="0"/>
              <a:t>Example deadlock due to incorrect acquisition order of mutexes</a:t>
            </a:r>
          </a:p>
          <a:p>
            <a:pPr lvl="1"/>
            <a:r>
              <a:rPr lang="en-US" dirty="0"/>
              <a:t>Name-sorted-order acquisition of mutexes as deadlock avoidance technique</a:t>
            </a:r>
          </a:p>
          <a:p>
            <a:pPr lvl="1"/>
            <a:r>
              <a:rPr lang="en-US" dirty="0"/>
              <a:t>Dining Philosophers Problem</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45</a:t>
            </a:fld>
            <a:endParaRPr lang="en-US" dirty="0"/>
          </a:p>
        </p:txBody>
      </p:sp>
    </p:spTree>
    <p:extLst>
      <p:ext uri="{BB962C8B-B14F-4D97-AF65-F5344CB8AC3E}">
        <p14:creationId xmlns:p14="http://schemas.microsoft.com/office/powerpoint/2010/main" val="361440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Driven Systems</a:t>
            </a:r>
          </a:p>
        </p:txBody>
      </p:sp>
      <p:sp>
        <p:nvSpPr>
          <p:cNvPr id="3" name="Slide Number Placeholder 2"/>
          <p:cNvSpPr>
            <a:spLocks noGrp="1"/>
          </p:cNvSpPr>
          <p:nvPr>
            <p:ph type="sldNum" sz="quarter" idx="12"/>
          </p:nvPr>
        </p:nvSpPr>
        <p:spPr/>
        <p:txBody>
          <a:bodyPr/>
          <a:lstStyle/>
          <a:p>
            <a:fld id="{F9E463A4-CC55-4EB3-8549-8876C08BF813}" type="slidenum">
              <a:rPr lang="en-US" smtClean="0"/>
              <a:t>46</a:t>
            </a:fld>
            <a:endParaRPr lang="en-US" dirty="0"/>
          </a:p>
        </p:txBody>
      </p:sp>
      <p:sp>
        <p:nvSpPr>
          <p:cNvPr id="4" name="TextBox 3"/>
          <p:cNvSpPr txBox="1"/>
          <p:nvPr/>
        </p:nvSpPr>
        <p:spPr>
          <a:xfrm>
            <a:off x="838200" y="1690688"/>
            <a:ext cx="10134600" cy="4708981"/>
          </a:xfrm>
          <a:prstGeom prst="rect">
            <a:avLst/>
          </a:prstGeom>
          <a:noFill/>
        </p:spPr>
        <p:txBody>
          <a:bodyPr wrap="square" rtlCol="0">
            <a:spAutoFit/>
          </a:bodyPr>
          <a:lstStyle/>
          <a:p>
            <a:r>
              <a:rPr lang="en-US" sz="2000" dirty="0"/>
              <a:t>An Event Driven System is composed of</a:t>
            </a:r>
          </a:p>
          <a:p>
            <a:pPr marL="800100" lvl="1" indent="-342900">
              <a:buFont typeface="Arial" panose="020B0604020202020204" pitchFamily="34" charset="0"/>
              <a:buChar char="•"/>
            </a:pPr>
            <a:r>
              <a:rPr lang="en-US" sz="2000" dirty="0"/>
              <a:t>Event Emitters (or Agents)</a:t>
            </a:r>
          </a:p>
          <a:p>
            <a:pPr marL="1257300" lvl="2" indent="-342900">
              <a:buFont typeface="Arial" panose="020B0604020202020204" pitchFamily="34" charset="0"/>
              <a:buChar char="•"/>
            </a:pPr>
            <a:r>
              <a:rPr lang="en-US" sz="2000" dirty="0"/>
              <a:t>responsible for detecting, gathering and transferring events</a:t>
            </a:r>
          </a:p>
          <a:p>
            <a:pPr marL="800100" lvl="1" indent="-342900">
              <a:buFont typeface="Arial" panose="020B0604020202020204" pitchFamily="34" charset="0"/>
              <a:buChar char="•"/>
            </a:pPr>
            <a:r>
              <a:rPr lang="en-US" sz="2000" dirty="0"/>
              <a:t>Event Consumers (or Sinks)</a:t>
            </a:r>
          </a:p>
          <a:p>
            <a:pPr marL="1257300" lvl="2" indent="-342900">
              <a:buFont typeface="Arial" panose="020B0604020202020204" pitchFamily="34" charset="0"/>
              <a:buChar char="•"/>
            </a:pPr>
            <a:r>
              <a:rPr lang="en-US" sz="2000" dirty="0"/>
              <a:t>responsible for providing a reaction to a received event. The reaction may consist of filtering and forwarding the filtered event</a:t>
            </a:r>
          </a:p>
          <a:p>
            <a:pPr marL="800100" lvl="1" indent="-342900">
              <a:buFont typeface="Arial" panose="020B0604020202020204" pitchFamily="34" charset="0"/>
              <a:buChar char="•"/>
            </a:pPr>
            <a:r>
              <a:rPr lang="en-US" sz="2000" dirty="0"/>
              <a:t>Event Channels</a:t>
            </a:r>
          </a:p>
          <a:p>
            <a:pPr marL="1257300" lvl="2" indent="-342900">
              <a:buFont typeface="Arial" panose="020B0604020202020204" pitchFamily="34" charset="0"/>
              <a:buChar char="•"/>
            </a:pPr>
            <a:r>
              <a:rPr lang="en-US" sz="2000" dirty="0"/>
              <a:t>conduct the events from Emitter to Consumer</a:t>
            </a:r>
          </a:p>
          <a:p>
            <a:r>
              <a:rPr lang="en-US" sz="2000" dirty="0"/>
              <a:t>The Graphical User Interface is the canonical example of an Event Driven System</a:t>
            </a:r>
          </a:p>
          <a:p>
            <a:pPr marL="800100" lvl="1" indent="-342900">
              <a:buFont typeface="Arial" panose="020B0604020202020204" pitchFamily="34" charset="0"/>
              <a:buChar char="•"/>
            </a:pPr>
            <a:r>
              <a:rPr lang="en-US" sz="2000" dirty="0"/>
              <a:t>Event Channel is a message passing queue where Emitters post messages to the queue and Consumers consume messages from the queue</a:t>
            </a:r>
            <a:endParaRPr lang="en-US" sz="2400" dirty="0"/>
          </a:p>
          <a:p>
            <a:pPr marL="800100" lvl="1" indent="-342900">
              <a:buFont typeface="Arial" panose="020B0604020202020204" pitchFamily="34" charset="0"/>
              <a:buChar char="•"/>
            </a:pPr>
            <a:r>
              <a:rPr lang="en-US" sz="2000" dirty="0"/>
              <a:t>Emitters are keyboard, mouse</a:t>
            </a:r>
          </a:p>
          <a:p>
            <a:pPr marL="1257300" lvl="2" indent="-342900">
              <a:buFont typeface="Arial" panose="020B0604020202020204" pitchFamily="34" charset="0"/>
              <a:buChar char="•"/>
            </a:pPr>
            <a:r>
              <a:rPr lang="en-US" sz="2000" dirty="0"/>
              <a:t>Events are key-press messages, mouse movement- and click-messages</a:t>
            </a:r>
          </a:p>
          <a:p>
            <a:pPr marL="800100" lvl="1" indent="-342900">
              <a:buFont typeface="Arial" panose="020B0604020202020204" pitchFamily="34" charset="0"/>
              <a:buChar char="•"/>
            </a:pPr>
            <a:r>
              <a:rPr lang="en-US" sz="2000" dirty="0"/>
              <a:t>Consumers are windows which block for messages placed in the event channel by Emitters</a:t>
            </a:r>
          </a:p>
        </p:txBody>
      </p:sp>
    </p:spTree>
    <p:extLst>
      <p:ext uri="{BB962C8B-B14F-4D97-AF65-F5344CB8AC3E}">
        <p14:creationId xmlns:p14="http://schemas.microsoft.com/office/powerpoint/2010/main" val="10266533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Driven Systems</a:t>
            </a:r>
          </a:p>
        </p:txBody>
      </p:sp>
      <p:sp>
        <p:nvSpPr>
          <p:cNvPr id="3" name="Slide Number Placeholder 2"/>
          <p:cNvSpPr>
            <a:spLocks noGrp="1"/>
          </p:cNvSpPr>
          <p:nvPr>
            <p:ph type="sldNum" sz="quarter" idx="12"/>
          </p:nvPr>
        </p:nvSpPr>
        <p:spPr/>
        <p:txBody>
          <a:bodyPr/>
          <a:lstStyle/>
          <a:p>
            <a:fld id="{F9E463A4-CC55-4EB3-8549-8876C08BF813}" type="slidenum">
              <a:rPr lang="en-US" smtClean="0"/>
              <a:t>47</a:t>
            </a:fld>
            <a:endParaRPr lang="en-US" dirty="0"/>
          </a:p>
        </p:txBody>
      </p:sp>
      <p:sp>
        <p:nvSpPr>
          <p:cNvPr id="4" name="TextBox 3"/>
          <p:cNvSpPr txBox="1"/>
          <p:nvPr/>
        </p:nvSpPr>
        <p:spPr>
          <a:xfrm>
            <a:off x="838200" y="3733819"/>
            <a:ext cx="1013460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A useful abstraction tool for many kinds of software systems (not just Event Driven Systems)</a:t>
            </a:r>
          </a:p>
          <a:p>
            <a:pPr marL="342900" indent="-342900">
              <a:buFont typeface="Arial" panose="020B0604020202020204" pitchFamily="34" charset="0"/>
              <a:buChar char="•"/>
            </a:pPr>
            <a:r>
              <a:rPr lang="en-US" sz="2000" dirty="0"/>
              <a:t>Composed of 4 basic primitives: Terminators, Data stores, Processes, and Data Flows</a:t>
            </a:r>
          </a:p>
          <a:p>
            <a:pPr marL="342900" indent="-342900">
              <a:buFont typeface="Arial" panose="020B0604020202020204" pitchFamily="34" charset="0"/>
              <a:buChar char="•"/>
            </a:pPr>
            <a:r>
              <a:rPr lang="en-US" sz="2000" dirty="0"/>
              <a:t>Less detailed than Flow Charts</a:t>
            </a:r>
          </a:p>
          <a:p>
            <a:pPr marL="342900" indent="-342900">
              <a:buFont typeface="Arial" panose="020B0604020202020204" pitchFamily="34" charset="0"/>
              <a:buChar char="•"/>
            </a:pPr>
            <a:r>
              <a:rPr lang="en-US" sz="2000" dirty="0"/>
              <a:t>Useful at the design level for thinking through the design</a:t>
            </a:r>
          </a:p>
          <a:p>
            <a:pPr marL="342900" indent="-342900">
              <a:buFont typeface="Arial" panose="020B0604020202020204" pitchFamily="34" charset="0"/>
              <a:buChar char="•"/>
            </a:pPr>
            <a:r>
              <a:rPr lang="en-US" sz="2000" dirty="0"/>
              <a:t>Not a specification but a way of explaining the behavior of the system</a:t>
            </a:r>
          </a:p>
          <a:p>
            <a:pPr marL="342900" indent="-342900">
              <a:buFont typeface="Arial" panose="020B0604020202020204" pitchFamily="34" charset="0"/>
              <a:buChar char="•"/>
            </a:pPr>
            <a:r>
              <a:rPr lang="en-US" sz="2000" dirty="0"/>
              <a:t>In Embedded Event Driven Systems, </a:t>
            </a:r>
            <a:r>
              <a:rPr lang="en-US" sz="2000" i="1" dirty="0"/>
              <a:t>Process</a:t>
            </a:r>
            <a:r>
              <a:rPr lang="en-US" sz="2000" dirty="0"/>
              <a:t> nodes can often map to Tasks and </a:t>
            </a:r>
            <a:r>
              <a:rPr lang="en-US" sz="2000" i="1" dirty="0"/>
              <a:t>Data Flow </a:t>
            </a:r>
            <a:r>
              <a:rPr lang="en-US" sz="2000" dirty="0"/>
              <a:t>links can map to passed messages/command-codes</a:t>
            </a:r>
          </a:p>
        </p:txBody>
      </p:sp>
      <p:pic>
        <p:nvPicPr>
          <p:cNvPr id="7" name="Picture 6"/>
          <p:cNvPicPr>
            <a:picLocks noChangeAspect="1"/>
          </p:cNvPicPr>
          <p:nvPr/>
        </p:nvPicPr>
        <p:blipFill>
          <a:blip r:embed="rId2"/>
          <a:stretch>
            <a:fillRect/>
          </a:stretch>
        </p:blipFill>
        <p:spPr>
          <a:xfrm>
            <a:off x="868399" y="2427470"/>
            <a:ext cx="8894984" cy="1017400"/>
          </a:xfrm>
          <a:prstGeom prst="rect">
            <a:avLst/>
          </a:prstGeom>
        </p:spPr>
      </p:pic>
      <p:sp>
        <p:nvSpPr>
          <p:cNvPr id="5" name="TextBox 4"/>
          <p:cNvSpPr txBox="1"/>
          <p:nvPr/>
        </p:nvSpPr>
        <p:spPr>
          <a:xfrm>
            <a:off x="838200" y="1605771"/>
            <a:ext cx="4124399" cy="523220"/>
          </a:xfrm>
          <a:prstGeom prst="rect">
            <a:avLst/>
          </a:prstGeom>
          <a:noFill/>
        </p:spPr>
        <p:txBody>
          <a:bodyPr wrap="none" rtlCol="0">
            <a:spAutoFit/>
          </a:bodyPr>
          <a:lstStyle/>
          <a:p>
            <a:r>
              <a:rPr lang="en-US" sz="2800" dirty="0"/>
              <a:t>Data Flow Diagrams (DFDs)</a:t>
            </a:r>
          </a:p>
        </p:txBody>
      </p:sp>
    </p:spTree>
    <p:extLst>
      <p:ext uri="{BB962C8B-B14F-4D97-AF65-F5344CB8AC3E}">
        <p14:creationId xmlns:p14="http://schemas.microsoft.com/office/powerpoint/2010/main" val="2080561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9E463A4-CC55-4EB3-8549-8876C08BF813}" type="slidenum">
              <a:rPr lang="en-US" smtClean="0"/>
              <a:t>48</a:t>
            </a:fld>
            <a:endParaRPr lang="en-US" dirty="0"/>
          </a:p>
        </p:txBody>
      </p:sp>
      <p:sp>
        <p:nvSpPr>
          <p:cNvPr id="4" name="TextBox 3"/>
          <p:cNvSpPr txBox="1"/>
          <p:nvPr/>
        </p:nvSpPr>
        <p:spPr>
          <a:xfrm>
            <a:off x="1003301" y="2154718"/>
            <a:ext cx="3136900" cy="2308324"/>
          </a:xfrm>
          <a:prstGeom prst="rect">
            <a:avLst/>
          </a:prstGeom>
          <a:noFill/>
        </p:spPr>
        <p:txBody>
          <a:bodyPr wrap="square" rtlCol="0">
            <a:spAutoFit/>
          </a:bodyPr>
          <a:lstStyle/>
          <a:p>
            <a:pPr marL="342900" indent="-342900">
              <a:buFont typeface="Arial" panose="020B0604020202020204" pitchFamily="34" charset="0"/>
              <a:buChar char="•"/>
            </a:pPr>
            <a:r>
              <a:rPr lang="en-US" sz="2000" dirty="0"/>
              <a:t>Processes (ovals) get imperative verb labels</a:t>
            </a:r>
          </a:p>
          <a:p>
            <a:pPr marL="342900" indent="-342900">
              <a:buFont typeface="Arial" panose="020B0604020202020204" pitchFamily="34" charset="0"/>
              <a:buChar char="•"/>
            </a:pPr>
            <a:r>
              <a:rPr lang="en-US" sz="2000" dirty="0"/>
              <a:t>Terminators (rectangles) get noun labels</a:t>
            </a:r>
          </a:p>
          <a:p>
            <a:pPr marL="342900" indent="-342900">
              <a:buFont typeface="Arial" panose="020B0604020202020204" pitchFamily="34" charset="0"/>
              <a:buChar char="•"/>
            </a:pPr>
            <a:r>
              <a:rPr lang="en-US" sz="2000" dirty="0"/>
              <a:t>Data flows (arrows) get noun labels</a:t>
            </a:r>
          </a:p>
          <a:p>
            <a:endParaRPr lang="en-US" sz="2400" b="1" dirty="0"/>
          </a:p>
        </p:txBody>
      </p:sp>
      <p:sp>
        <p:nvSpPr>
          <p:cNvPr id="2" name="Title 1"/>
          <p:cNvSpPr>
            <a:spLocks noGrp="1"/>
          </p:cNvSpPr>
          <p:nvPr>
            <p:ph type="title"/>
          </p:nvPr>
        </p:nvSpPr>
        <p:spPr>
          <a:xfrm>
            <a:off x="838200" y="365125"/>
            <a:ext cx="10515600" cy="1514475"/>
          </a:xfrm>
        </p:spPr>
        <p:txBody>
          <a:bodyPr anchor="b">
            <a:normAutofit/>
          </a:bodyPr>
          <a:lstStyle/>
          <a:p>
            <a:r>
              <a:rPr lang="en-US" dirty="0"/>
              <a:t>Event Driven Systems</a:t>
            </a:r>
            <a:br>
              <a:rPr lang="en-US" dirty="0"/>
            </a:br>
            <a:r>
              <a:rPr lang="en-US" sz="2400" b="1" dirty="0"/>
              <a:t>DFD Abstraction for uCOS_Port</a:t>
            </a:r>
            <a:endParaRPr lang="en-US" dirty="0"/>
          </a:p>
        </p:txBody>
      </p:sp>
      <p:pic>
        <p:nvPicPr>
          <p:cNvPr id="6" name="Picture 5"/>
          <p:cNvPicPr>
            <a:picLocks noChangeAspect="1"/>
          </p:cNvPicPr>
          <p:nvPr/>
        </p:nvPicPr>
        <p:blipFill>
          <a:blip r:embed="rId2"/>
          <a:stretch>
            <a:fillRect/>
          </a:stretch>
        </p:blipFill>
        <p:spPr>
          <a:xfrm>
            <a:off x="3864085" y="501342"/>
            <a:ext cx="7406091" cy="5583772"/>
          </a:xfrm>
          <a:prstGeom prst="rect">
            <a:avLst/>
          </a:prstGeom>
        </p:spPr>
      </p:pic>
    </p:spTree>
    <p:extLst>
      <p:ext uri="{BB962C8B-B14F-4D97-AF65-F5344CB8AC3E}">
        <p14:creationId xmlns:p14="http://schemas.microsoft.com/office/powerpoint/2010/main" val="1660407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9E463A4-CC55-4EB3-8549-8876C08BF813}" type="slidenum">
              <a:rPr lang="en-US" smtClean="0"/>
              <a:t>49</a:t>
            </a:fld>
            <a:endParaRPr lang="en-US" dirty="0"/>
          </a:p>
        </p:txBody>
      </p:sp>
      <p:sp>
        <p:nvSpPr>
          <p:cNvPr id="2" name="Title 1"/>
          <p:cNvSpPr>
            <a:spLocks noGrp="1"/>
          </p:cNvSpPr>
          <p:nvPr>
            <p:ph type="title"/>
          </p:nvPr>
        </p:nvSpPr>
        <p:spPr>
          <a:xfrm>
            <a:off x="838200" y="365125"/>
            <a:ext cx="10515600" cy="1687563"/>
          </a:xfrm>
        </p:spPr>
        <p:txBody>
          <a:bodyPr anchor="b">
            <a:normAutofit/>
          </a:bodyPr>
          <a:lstStyle/>
          <a:p>
            <a:r>
              <a:rPr lang="en-US" dirty="0"/>
              <a:t>Event Driven Systems</a:t>
            </a:r>
            <a:br>
              <a:rPr lang="en-US" dirty="0"/>
            </a:br>
            <a:r>
              <a:rPr lang="en-US" sz="2400" b="1" dirty="0"/>
              <a:t>DFD for button-driven system</a:t>
            </a:r>
            <a:br>
              <a:rPr lang="en-US" sz="2400" b="1" dirty="0"/>
            </a:br>
            <a:r>
              <a:rPr lang="en-US" sz="2400" b="1" dirty="0"/>
              <a:t>- interrupt driven buttons</a:t>
            </a:r>
            <a:endParaRPr lang="en-US" dirty="0"/>
          </a:p>
        </p:txBody>
      </p:sp>
      <p:pic>
        <p:nvPicPr>
          <p:cNvPr id="6" name="Picture 5"/>
          <p:cNvPicPr>
            <a:picLocks noChangeAspect="1"/>
          </p:cNvPicPr>
          <p:nvPr/>
        </p:nvPicPr>
        <p:blipFill>
          <a:blip r:embed="rId2"/>
          <a:stretch>
            <a:fillRect/>
          </a:stretch>
        </p:blipFill>
        <p:spPr>
          <a:xfrm>
            <a:off x="6552869" y="513144"/>
            <a:ext cx="2057731" cy="2057731"/>
          </a:xfrm>
          <a:prstGeom prst="rect">
            <a:avLst/>
          </a:prstGeom>
        </p:spPr>
      </p:pic>
      <p:pic>
        <p:nvPicPr>
          <p:cNvPr id="5" name="Picture 4"/>
          <p:cNvPicPr>
            <a:picLocks noChangeAspect="1"/>
          </p:cNvPicPr>
          <p:nvPr/>
        </p:nvPicPr>
        <p:blipFill>
          <a:blip r:embed="rId3"/>
          <a:stretch>
            <a:fillRect/>
          </a:stretch>
        </p:blipFill>
        <p:spPr>
          <a:xfrm>
            <a:off x="1321999" y="2230819"/>
            <a:ext cx="8455801" cy="3947400"/>
          </a:xfrm>
          <a:prstGeom prst="rect">
            <a:avLst/>
          </a:prstGeom>
        </p:spPr>
      </p:pic>
    </p:spTree>
    <p:extLst>
      <p:ext uri="{BB962C8B-B14F-4D97-AF65-F5344CB8AC3E}">
        <p14:creationId xmlns:p14="http://schemas.microsoft.com/office/powerpoint/2010/main" val="919186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9E463A4-CC55-4EB3-8549-8876C08BF813}" type="slidenum">
              <a:rPr lang="en-US" smtClean="0"/>
              <a:t>5</a:t>
            </a:fld>
            <a:endParaRPr lang="en-US" dirty="0"/>
          </a:p>
        </p:txBody>
      </p:sp>
      <p:pic>
        <p:nvPicPr>
          <p:cNvPr id="7" name="Picture 6"/>
          <p:cNvPicPr>
            <a:picLocks noChangeAspect="1"/>
          </p:cNvPicPr>
          <p:nvPr/>
        </p:nvPicPr>
        <p:blipFill>
          <a:blip r:embed="rId2"/>
          <a:stretch>
            <a:fillRect/>
          </a:stretch>
        </p:blipFill>
        <p:spPr>
          <a:xfrm>
            <a:off x="1333257" y="466431"/>
            <a:ext cx="7638386" cy="6012093"/>
          </a:xfrm>
          <a:prstGeom prst="rect">
            <a:avLst/>
          </a:prstGeom>
        </p:spPr>
      </p:pic>
      <p:sp>
        <p:nvSpPr>
          <p:cNvPr id="6" name="TextBox 5"/>
          <p:cNvSpPr txBox="1"/>
          <p:nvPr/>
        </p:nvSpPr>
        <p:spPr>
          <a:xfrm>
            <a:off x="8864600" y="365125"/>
            <a:ext cx="2692400" cy="4801314"/>
          </a:xfrm>
          <a:prstGeom prst="rect">
            <a:avLst/>
          </a:prstGeom>
          <a:noFill/>
          <a:ln>
            <a:noFill/>
          </a:ln>
        </p:spPr>
        <p:txBody>
          <a:bodyPr wrap="square" rtlCol="0">
            <a:spAutoFit/>
          </a:bodyPr>
          <a:lstStyle/>
          <a:p>
            <a:r>
              <a:rPr lang="en-US" dirty="0"/>
              <a:t>Notes: </a:t>
            </a:r>
          </a:p>
          <a:p>
            <a:pPr marL="285750" indent="-285750">
              <a:buFont typeface="Arial" panose="020B0604020202020204" pitchFamily="34" charset="0"/>
              <a:buChar char="•"/>
            </a:pPr>
            <a:r>
              <a:rPr lang="en-US" dirty="0"/>
              <a:t>Labrosse p. 39 does not show Ready </a:t>
            </a:r>
            <a:r>
              <a:rPr lang="en-US" dirty="0">
                <a:sym typeface="Wingdings" panose="05000000000000000000" pitchFamily="2" charset="2"/>
              </a:rPr>
              <a:t> Waiting however OSTaskSuspend(prio) can make that transition.</a:t>
            </a:r>
          </a:p>
          <a:p>
            <a:pPr marL="285750" indent="-285750">
              <a:buFont typeface="Arial" panose="020B0604020202020204" pitchFamily="34" charset="0"/>
              <a:buChar char="•"/>
            </a:pPr>
            <a:r>
              <a:rPr lang="en-US" dirty="0">
                <a:sym typeface="Wingdings" panose="05000000000000000000" pitchFamily="2" charset="2"/>
              </a:rPr>
              <a:t>These states are conceptual – actually there are several Wait states; no actual Running or Dormant states are </a:t>
            </a:r>
            <a:r>
              <a:rPr lang="en-US" i="1" dirty="0">
                <a:sym typeface="Wingdings" panose="05000000000000000000" pitchFamily="2" charset="2"/>
              </a:rPr>
              <a:t>tracked</a:t>
            </a:r>
            <a:r>
              <a:rPr lang="en-US" dirty="0">
                <a:sym typeface="Wingdings" panose="05000000000000000000" pitchFamily="2" charset="2"/>
              </a:rPr>
              <a:t> in later versions of uCOS.</a:t>
            </a:r>
          </a:p>
          <a:p>
            <a:pPr marL="285750" indent="-285750">
              <a:buFont typeface="Arial" panose="020B0604020202020204" pitchFamily="34" charset="0"/>
              <a:buChar char="•"/>
            </a:pPr>
            <a:r>
              <a:rPr lang="en-US" dirty="0">
                <a:sym typeface="Wingdings" panose="05000000000000000000" pitchFamily="2" charset="2"/>
              </a:rPr>
              <a:t>Later versions of uCOS call “ISR Running” “Interrupted”</a:t>
            </a:r>
          </a:p>
        </p:txBody>
      </p:sp>
      <p:sp>
        <p:nvSpPr>
          <p:cNvPr id="2" name="Title 1"/>
          <p:cNvSpPr>
            <a:spLocks noGrp="1"/>
          </p:cNvSpPr>
          <p:nvPr>
            <p:ph type="title"/>
          </p:nvPr>
        </p:nvSpPr>
        <p:spPr>
          <a:xfrm>
            <a:off x="838200" y="365125"/>
            <a:ext cx="3418114" cy="1325563"/>
          </a:xfrm>
        </p:spPr>
        <p:txBody>
          <a:bodyPr>
            <a:normAutofit fontScale="90000"/>
          </a:bodyPr>
          <a:lstStyle/>
          <a:p>
            <a:r>
              <a:rPr lang="en-US" dirty="0"/>
              <a:t>uCOS Task States – Conceptual </a:t>
            </a:r>
          </a:p>
        </p:txBody>
      </p:sp>
    </p:spTree>
    <p:extLst>
      <p:ext uri="{BB962C8B-B14F-4D97-AF65-F5344CB8AC3E}">
        <p14:creationId xmlns:p14="http://schemas.microsoft.com/office/powerpoint/2010/main" val="20660486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9E463A4-CC55-4EB3-8549-8876C08BF813}" type="slidenum">
              <a:rPr lang="en-US" smtClean="0"/>
              <a:t>50</a:t>
            </a:fld>
            <a:endParaRPr lang="en-US" dirty="0"/>
          </a:p>
        </p:txBody>
      </p:sp>
      <p:sp>
        <p:nvSpPr>
          <p:cNvPr id="2" name="Title 1"/>
          <p:cNvSpPr>
            <a:spLocks noGrp="1"/>
          </p:cNvSpPr>
          <p:nvPr>
            <p:ph type="title"/>
          </p:nvPr>
        </p:nvSpPr>
        <p:spPr>
          <a:xfrm>
            <a:off x="838200" y="365125"/>
            <a:ext cx="10515600" cy="1514475"/>
          </a:xfrm>
        </p:spPr>
        <p:txBody>
          <a:bodyPr anchor="b">
            <a:normAutofit/>
          </a:bodyPr>
          <a:lstStyle/>
          <a:p>
            <a:r>
              <a:rPr lang="en-US" dirty="0"/>
              <a:t>Event Driven Systems</a:t>
            </a:r>
            <a:br>
              <a:rPr lang="en-US" dirty="0"/>
            </a:br>
            <a:r>
              <a:rPr lang="en-US" sz="2400" b="1" dirty="0"/>
              <a:t>DFD for button-driven system</a:t>
            </a:r>
            <a:br>
              <a:rPr lang="en-US" sz="2400" b="1" dirty="0"/>
            </a:br>
            <a:r>
              <a:rPr lang="en-US" sz="2400" b="1" dirty="0"/>
              <a:t>- No button interrupts (polling of buttons)</a:t>
            </a:r>
            <a:endParaRPr lang="en-US" dirty="0"/>
          </a:p>
        </p:txBody>
      </p:sp>
      <p:pic>
        <p:nvPicPr>
          <p:cNvPr id="6" name="Picture 5"/>
          <p:cNvPicPr>
            <a:picLocks noChangeAspect="1"/>
          </p:cNvPicPr>
          <p:nvPr/>
        </p:nvPicPr>
        <p:blipFill>
          <a:blip r:embed="rId2"/>
          <a:stretch>
            <a:fillRect/>
          </a:stretch>
        </p:blipFill>
        <p:spPr>
          <a:xfrm>
            <a:off x="6806869" y="365125"/>
            <a:ext cx="2057731" cy="2057731"/>
          </a:xfrm>
          <a:prstGeom prst="rect">
            <a:avLst/>
          </a:prstGeom>
        </p:spPr>
      </p:pic>
      <p:pic>
        <p:nvPicPr>
          <p:cNvPr id="4" name="Picture 3"/>
          <p:cNvPicPr>
            <a:picLocks noChangeAspect="1"/>
          </p:cNvPicPr>
          <p:nvPr/>
        </p:nvPicPr>
        <p:blipFill>
          <a:blip r:embed="rId3"/>
          <a:stretch>
            <a:fillRect/>
          </a:stretch>
        </p:blipFill>
        <p:spPr>
          <a:xfrm>
            <a:off x="1162527" y="2027619"/>
            <a:ext cx="9161374" cy="4276781"/>
          </a:xfrm>
          <a:prstGeom prst="rect">
            <a:avLst/>
          </a:prstGeom>
        </p:spPr>
      </p:pic>
    </p:spTree>
    <p:extLst>
      <p:ext uri="{BB962C8B-B14F-4D97-AF65-F5344CB8AC3E}">
        <p14:creationId xmlns:p14="http://schemas.microsoft.com/office/powerpoint/2010/main" val="73040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uCOS Task States – Implementation</a:t>
            </a:r>
          </a:p>
        </p:txBody>
      </p:sp>
      <p:sp>
        <p:nvSpPr>
          <p:cNvPr id="4" name="Slide Number Placeholder 3"/>
          <p:cNvSpPr>
            <a:spLocks noGrp="1"/>
          </p:cNvSpPr>
          <p:nvPr>
            <p:ph type="sldNum" sz="quarter" idx="12"/>
          </p:nvPr>
        </p:nvSpPr>
        <p:spPr/>
        <p:txBody>
          <a:bodyPr/>
          <a:lstStyle/>
          <a:p>
            <a:fld id="{F9E463A4-CC55-4EB3-8549-8876C08BF813}" type="slidenum">
              <a:rPr lang="en-US" smtClean="0"/>
              <a:t>6</a:t>
            </a:fld>
            <a:endParaRPr lang="en-US" dirty="0"/>
          </a:p>
        </p:txBody>
      </p:sp>
      <p:sp>
        <p:nvSpPr>
          <p:cNvPr id="5" name="TextBox 4"/>
          <p:cNvSpPr txBox="1"/>
          <p:nvPr/>
        </p:nvSpPr>
        <p:spPr>
          <a:xfrm>
            <a:off x="128503" y="1690688"/>
            <a:ext cx="11676594" cy="4616648"/>
          </a:xfrm>
          <a:prstGeom prst="rect">
            <a:avLst/>
          </a:prstGeom>
          <a:noFill/>
        </p:spPr>
        <p:txBody>
          <a:bodyPr wrap="none" rtlCol="0">
            <a:spAutoFit/>
          </a:bodyPr>
          <a:lstStyle/>
          <a:p>
            <a:pPr lvl="0"/>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OSTCBStat</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Task      status                                             */</a:t>
            </a:r>
          </a:p>
          <a:p>
            <a:endParaRPr lang="en-US" sz="1400" dirty="0">
              <a:latin typeface="Lucida Console" panose="020B0609040504020204" pitchFamily="49" charset="0"/>
            </a:endParaRPr>
          </a:p>
          <a:p>
            <a:r>
              <a:rPr lang="en-US" sz="1400" dirty="0">
                <a:latin typeface="Lucida Console" panose="020B0609040504020204" pitchFamily="49" charset="0"/>
              </a:rPr>
              <a:t>The above TCB field takes on values chosen from:</a:t>
            </a:r>
          </a:p>
          <a:p>
            <a:endParaRPr lang="en-US" sz="1400" dirty="0">
              <a:latin typeface="Lucida Console" panose="020B0609040504020204" pitchFamily="49" charset="0"/>
            </a:endParaRPr>
          </a:p>
          <a:p>
            <a:r>
              <a:rPr lang="en-US" sz="1400" dirty="0">
                <a:latin typeface="Lucida Console" panose="020B0609040504020204" pitchFamily="49" charset="0"/>
              </a:rPr>
              <a:t>#define  OS_STAT_RDY               0x00u    /* Ready to run                                            */  </a:t>
            </a:r>
          </a:p>
          <a:p>
            <a:r>
              <a:rPr lang="en-US" sz="1400" dirty="0">
                <a:latin typeface="Lucida Console" panose="020B0609040504020204" pitchFamily="49" charset="0"/>
              </a:rPr>
              <a:t>#define  OS_STAT_SEM               0x01u    /* Pending on semaphore                                    */  </a:t>
            </a:r>
          </a:p>
          <a:p>
            <a:r>
              <a:rPr lang="en-US" sz="1400" dirty="0">
                <a:latin typeface="Lucida Console" panose="020B0609040504020204" pitchFamily="49" charset="0"/>
              </a:rPr>
              <a:t>#define  OS_STAT_MBOX              0x02u    /* Pending on mailbox                                      */  </a:t>
            </a:r>
          </a:p>
          <a:p>
            <a:r>
              <a:rPr lang="en-US" sz="1400" dirty="0">
                <a:latin typeface="Lucida Console" panose="020B0609040504020204" pitchFamily="49" charset="0"/>
              </a:rPr>
              <a:t>#define  OS_STAT_Q                 0x04u    /* Pending on queue                                        */  </a:t>
            </a:r>
          </a:p>
          <a:p>
            <a:r>
              <a:rPr lang="en-US" sz="1400" dirty="0">
                <a:latin typeface="Lucida Console" panose="020B0609040504020204" pitchFamily="49" charset="0"/>
              </a:rPr>
              <a:t>#define  OS_STAT_SUSPEND           0x08u    /* Task is suspended                                       */  </a:t>
            </a:r>
          </a:p>
          <a:p>
            <a:r>
              <a:rPr lang="en-US" sz="1400" dirty="0">
                <a:latin typeface="Lucida Console" panose="020B0609040504020204" pitchFamily="49" charset="0"/>
              </a:rPr>
              <a:t>#define  OS_STAT_MUTEX             0x10u    /* Pending on mutual exclusion semaphore                   */  </a:t>
            </a:r>
          </a:p>
          <a:p>
            <a:r>
              <a:rPr lang="en-US" sz="1400" dirty="0">
                <a:latin typeface="Lucida Console" panose="020B0609040504020204" pitchFamily="49" charset="0"/>
              </a:rPr>
              <a:t>#define  OS_STAT_FLAG              0x20u    /* Pending on event flag group                             */  </a:t>
            </a:r>
          </a:p>
          <a:p>
            <a:endParaRPr lang="en-US" sz="1400" dirty="0">
              <a:latin typeface="Lucida Console" panose="020B0609040504020204" pitchFamily="49" charset="0"/>
            </a:endParaRPr>
          </a:p>
          <a:p>
            <a:r>
              <a:rPr lang="en-US" sz="1400" dirty="0">
                <a:latin typeface="Lucida Console" panose="020B0609040504020204" pitchFamily="49" charset="0"/>
              </a:rPr>
              <a:t>#define  OS_STAT_PEND_ANY         (OS_STAT_SEM | OS_STAT_MBOX | OS_STAT_Q | OS_STAT_MUTEX | OS_STAT_FLAG)  </a:t>
            </a:r>
          </a:p>
          <a:p>
            <a:endParaRPr lang="en-US" sz="1400" dirty="0">
              <a:latin typeface="Lucida Console" panose="020B0609040504020204" pitchFamily="49" charset="0"/>
            </a:endParaRPr>
          </a:p>
          <a:p>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OSTCBStatPend</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Task PEND status                                             */</a:t>
            </a:r>
          </a:p>
          <a:p>
            <a:endParaRPr lang="en-US" sz="1400" dirty="0">
              <a:latin typeface="Lucida Console" panose="020B0609040504020204" pitchFamily="49" charset="0"/>
            </a:endParaRPr>
          </a:p>
          <a:p>
            <a:r>
              <a:rPr lang="en-US" sz="1400" dirty="0">
                <a:latin typeface="Lucida Console" panose="020B0609040504020204" pitchFamily="49" charset="0"/>
              </a:rPr>
              <a:t>The above TCB field takes on values chosen from:</a:t>
            </a:r>
          </a:p>
          <a:p>
            <a:endParaRPr lang="en-US" sz="1400" dirty="0">
              <a:latin typeface="Lucida Console" panose="020B0609040504020204" pitchFamily="49" charset="0"/>
            </a:endParaRPr>
          </a:p>
          <a:p>
            <a:r>
              <a:rPr lang="en-US" sz="1400" dirty="0">
                <a:latin typeface="Lucida Console" panose="020B0609040504020204" pitchFamily="49" charset="0"/>
              </a:rPr>
              <a:t>#define  OS_STAT_PEND_OK              0u    /* Pending status OK, not pending, or pending complete     */  </a:t>
            </a:r>
          </a:p>
          <a:p>
            <a:r>
              <a:rPr lang="en-US" sz="1400" dirty="0">
                <a:latin typeface="Lucida Console" panose="020B0609040504020204" pitchFamily="49" charset="0"/>
              </a:rPr>
              <a:t>#define  OS_STAT_PEND_TO              1u    /* Pending timed out                                       */  </a:t>
            </a:r>
          </a:p>
          <a:p>
            <a:r>
              <a:rPr lang="en-US" sz="1400" dirty="0">
                <a:latin typeface="Lucida Console" panose="020B0609040504020204" pitchFamily="49" charset="0"/>
              </a:rPr>
              <a:t>#define  OS_STAT_PEND_ABORT           2u    /* Pending aborted                                         */ </a:t>
            </a:r>
          </a:p>
        </p:txBody>
      </p:sp>
    </p:spTree>
    <p:extLst>
      <p:ext uri="{BB962C8B-B14F-4D97-AF65-F5344CB8AC3E}">
        <p14:creationId xmlns:p14="http://schemas.microsoft.com/office/powerpoint/2010/main" val="330996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Control Block (OS_TCB)</a:t>
            </a:r>
          </a:p>
        </p:txBody>
      </p:sp>
      <p:sp>
        <p:nvSpPr>
          <p:cNvPr id="4" name="Slide Number Placeholder 3"/>
          <p:cNvSpPr>
            <a:spLocks noGrp="1"/>
          </p:cNvSpPr>
          <p:nvPr>
            <p:ph type="sldNum" sz="quarter" idx="12"/>
          </p:nvPr>
        </p:nvSpPr>
        <p:spPr/>
        <p:txBody>
          <a:bodyPr/>
          <a:lstStyle/>
          <a:p>
            <a:fld id="{F9E463A4-CC55-4EB3-8549-8876C08BF813}" type="slidenum">
              <a:rPr lang="en-US" smtClean="0"/>
              <a:t>7</a:t>
            </a:fld>
            <a:endParaRPr lang="en-US" dirty="0"/>
          </a:p>
        </p:txBody>
      </p:sp>
      <p:sp>
        <p:nvSpPr>
          <p:cNvPr id="6" name="TextBox 5"/>
          <p:cNvSpPr txBox="1"/>
          <p:nvPr/>
        </p:nvSpPr>
        <p:spPr>
          <a:xfrm>
            <a:off x="365104" y="1532873"/>
            <a:ext cx="11461792" cy="4616648"/>
          </a:xfrm>
          <a:prstGeom prst="rect">
            <a:avLst/>
          </a:prstGeom>
          <a:noFill/>
        </p:spPr>
        <p:txBody>
          <a:bodyPr wrap="none" rtlCol="0">
            <a:spAutoFit/>
          </a:bodyPr>
          <a:lstStyle/>
          <a:p>
            <a:r>
              <a:rPr lang="en-US" sz="1400" b="1" dirty="0">
                <a:solidFill>
                  <a:srgbClr val="7F0055"/>
                </a:solidFill>
                <a:latin typeface="Courier New" panose="02070309020205020404" pitchFamily="49" charset="0"/>
              </a:rPr>
              <a:t>typedef</a:t>
            </a:r>
            <a:r>
              <a:rPr lang="en-US" sz="1400" b="1"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struct</a:t>
            </a:r>
            <a:r>
              <a:rPr lang="en-US" sz="1400" b="1" dirty="0">
                <a:solidFill>
                  <a:srgbClr val="000000"/>
                </a:solidFill>
                <a:latin typeface="Courier New" panose="02070309020205020404" pitchFamily="49" charset="0"/>
              </a:rPr>
              <a:t> os_tcb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OS_STK</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OSTCBStkPtr</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Pointer to current top of stack                              */</a:t>
            </a:r>
          </a:p>
          <a:p>
            <a:endParaRPr lang="en-US" sz="1400" dirty="0">
              <a:latin typeface="Courier New" panose="02070309020205020404" pitchFamily="49" charset="0"/>
            </a:endParaRP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OS_TASK_CREATE_EXT_EN &gt; 0</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a:t>
            </a:r>
            <a:r>
              <a:rPr lang="en-US" sz="1400" b="1" dirty="0">
                <a:solidFill>
                  <a:srgbClr val="0000C0"/>
                </a:solidFill>
                <a:latin typeface="Courier New" panose="02070309020205020404" pitchFamily="49" charset="0"/>
              </a:rPr>
              <a:t>OSTCBExtPtr</a:t>
            </a:r>
            <a:r>
              <a:rPr lang="en-US" sz="1400" b="1" dirty="0">
                <a:solidFill>
                  <a:srgbClr val="000000"/>
                </a:solidFill>
                <a:latin typeface="Courier New" panose="02070309020205020404" pitchFamily="49" charset="0"/>
              </a:rPr>
              <a:t>;      </a:t>
            </a:r>
            <a:r>
              <a:rPr lang="en-US" sz="1400" b="1" dirty="0">
                <a:solidFill>
                  <a:srgbClr val="3F7F5F"/>
                </a:solidFill>
                <a:latin typeface="Courier New" panose="02070309020205020404" pitchFamily="49" charset="0"/>
              </a:rPr>
              <a:t>/* Pointer to user definable data for TCB extension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OS_STK</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OSTCBStkBottom</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Pointer to bottom of stack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INT32U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OSTCBStkSize</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Size of task stack (in number of stack elements)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INT16U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OSTCBOpt</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Task options as passed by OSTaskCreateExt()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INT16U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OSTCBId</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Task ID (0..65535)                                           */</a:t>
            </a:r>
          </a:p>
          <a:p>
            <a:r>
              <a:rPr lang="en-US" sz="1400" b="1" dirty="0">
                <a:solidFill>
                  <a:srgbClr val="7F0055"/>
                </a:solidFill>
                <a:latin typeface="Courier New" panose="02070309020205020404" pitchFamily="49" charset="0"/>
              </a:rPr>
              <a:t>#endif</a:t>
            </a:r>
          </a:p>
          <a:p>
            <a:endParaRPr lang="en-US" sz="1400" dirty="0">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struct</a:t>
            </a:r>
            <a:r>
              <a:rPr lang="en-US" sz="1400" b="1" dirty="0">
                <a:solidFill>
                  <a:srgbClr val="000000"/>
                </a:solidFill>
                <a:latin typeface="Courier New" panose="02070309020205020404" pitchFamily="49" charset="0"/>
              </a:rPr>
              <a:t> os_tcb   *</a:t>
            </a:r>
            <a:r>
              <a:rPr lang="en-US" sz="1400" b="1" dirty="0">
                <a:solidFill>
                  <a:srgbClr val="0000C0"/>
                </a:solidFill>
                <a:latin typeface="Courier New" panose="02070309020205020404" pitchFamily="49" charset="0"/>
              </a:rPr>
              <a:t>OSTCBNext</a:t>
            </a:r>
            <a:r>
              <a:rPr lang="en-US" sz="1400" b="1" dirty="0">
                <a:solidFill>
                  <a:srgbClr val="000000"/>
                </a:solidFill>
                <a:latin typeface="Courier New" panose="02070309020205020404" pitchFamily="49" charset="0"/>
              </a:rPr>
              <a:t>;        </a:t>
            </a:r>
            <a:r>
              <a:rPr lang="en-US" sz="1400" b="1" dirty="0">
                <a:solidFill>
                  <a:srgbClr val="3F7F5F"/>
                </a:solidFill>
                <a:latin typeface="Courier New" panose="02070309020205020404" pitchFamily="49" charset="0"/>
              </a:rPr>
              <a:t>/* Pointer to next     TCB in the TCB list                      */</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struct</a:t>
            </a:r>
            <a:r>
              <a:rPr lang="en-US" sz="1400" b="1" dirty="0">
                <a:solidFill>
                  <a:srgbClr val="000000"/>
                </a:solidFill>
                <a:latin typeface="Courier New" panose="02070309020205020404" pitchFamily="49" charset="0"/>
              </a:rPr>
              <a:t> os_tcb   *</a:t>
            </a:r>
            <a:r>
              <a:rPr lang="en-US" sz="1400" b="1" dirty="0">
                <a:solidFill>
                  <a:srgbClr val="0000C0"/>
                </a:solidFill>
                <a:latin typeface="Courier New" panose="02070309020205020404" pitchFamily="49" charset="0"/>
              </a:rPr>
              <a:t>OSTCBPrev</a:t>
            </a:r>
            <a:r>
              <a:rPr lang="en-US" sz="1400" b="1" dirty="0">
                <a:solidFill>
                  <a:srgbClr val="000000"/>
                </a:solidFill>
                <a:latin typeface="Courier New" panose="02070309020205020404" pitchFamily="49" charset="0"/>
              </a:rPr>
              <a:t>;        </a:t>
            </a:r>
            <a:r>
              <a:rPr lang="en-US" sz="1400" b="1" dirty="0">
                <a:solidFill>
                  <a:srgbClr val="3F7F5F"/>
                </a:solidFill>
                <a:latin typeface="Courier New" panose="02070309020205020404" pitchFamily="49" charset="0"/>
              </a:rPr>
              <a:t>/* Pointer to previous TCB in the TCB list                      */</a:t>
            </a:r>
          </a:p>
          <a:p>
            <a:endParaRPr lang="en-US" sz="1400" dirty="0">
              <a:latin typeface="Courier New" panose="02070309020205020404" pitchFamily="49" charset="0"/>
            </a:endParaRP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OS_EVENT_EN|| (OS_FLAG_EN &gt; 0)</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OS_EVENT</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OSTCBEventPtr</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Pointer to event control block                               */</a:t>
            </a:r>
          </a:p>
          <a:p>
            <a:r>
              <a:rPr lang="en-US" sz="1400" b="1" dirty="0">
                <a:solidFill>
                  <a:srgbClr val="7F0055"/>
                </a:solidFill>
                <a:latin typeface="Courier New" panose="02070309020205020404" pitchFamily="49" charset="0"/>
              </a:rPr>
              <a:t>#endif</a:t>
            </a:r>
          </a:p>
          <a:p>
            <a:endParaRPr lang="en-US" sz="1400" dirty="0">
              <a:latin typeface="Courier New" panose="02070309020205020404" pitchFamily="49" charset="0"/>
            </a:endParaRPr>
          </a:p>
          <a:p>
            <a:r>
              <a:rPr lang="da-DK" sz="1400" b="1" dirty="0">
                <a:solidFill>
                  <a:srgbClr val="7F0055"/>
                </a:solidFill>
                <a:latin typeface="Courier New" panose="02070309020205020404" pitchFamily="49" charset="0"/>
              </a:rPr>
              <a:t>#if</a:t>
            </a:r>
            <a:r>
              <a:rPr lang="da-DK" sz="1400" b="1" dirty="0">
                <a:solidFill>
                  <a:srgbClr val="000000"/>
                </a:solidFill>
                <a:latin typeface="Courier New" panose="02070309020205020404" pitchFamily="49" charset="0"/>
              </a:rPr>
              <a:t> ((OS_Q_EN &gt; 0) &amp;&amp; (OS_MAX_QS &gt; 0)) || (OS_MBOX_EN &gt; 0)</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a:t>
            </a:r>
            <a:r>
              <a:rPr lang="en-US" sz="1400" b="1" dirty="0">
                <a:solidFill>
                  <a:srgbClr val="0000C0"/>
                </a:solidFill>
                <a:latin typeface="Courier New" panose="02070309020205020404" pitchFamily="49" charset="0"/>
              </a:rPr>
              <a:t>OSTCBMsg</a:t>
            </a:r>
            <a:r>
              <a:rPr lang="en-US" sz="1400" b="1" dirty="0">
                <a:solidFill>
                  <a:srgbClr val="000000"/>
                </a:solidFill>
                <a:latin typeface="Courier New" panose="02070309020205020404" pitchFamily="49" charset="0"/>
              </a:rPr>
              <a:t>;         </a:t>
            </a:r>
            <a:r>
              <a:rPr lang="en-US" sz="1400" b="1" dirty="0">
                <a:solidFill>
                  <a:srgbClr val="3F7F5F"/>
                </a:solidFill>
                <a:latin typeface="Courier New" panose="02070309020205020404" pitchFamily="49" charset="0"/>
              </a:rPr>
              <a:t>/* Message received from OSMboxPost() or OSQPost()              */</a:t>
            </a:r>
          </a:p>
          <a:p>
            <a:r>
              <a:rPr lang="en-US" sz="1400" b="1" dirty="0">
                <a:solidFill>
                  <a:srgbClr val="7F0055"/>
                </a:solidFill>
                <a:latin typeface="Courier New" panose="02070309020205020404" pitchFamily="49" charset="0"/>
              </a:rPr>
              <a:t>#endif</a:t>
            </a:r>
          </a:p>
        </p:txBody>
      </p:sp>
    </p:spTree>
    <p:extLst>
      <p:ext uri="{BB962C8B-B14F-4D97-AF65-F5344CB8AC3E}">
        <p14:creationId xmlns:p14="http://schemas.microsoft.com/office/powerpoint/2010/main" val="74484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Control Block (OS_TCB)</a:t>
            </a:r>
          </a:p>
        </p:txBody>
      </p:sp>
      <p:sp>
        <p:nvSpPr>
          <p:cNvPr id="3" name="Slide Number Placeholder 2"/>
          <p:cNvSpPr>
            <a:spLocks noGrp="1"/>
          </p:cNvSpPr>
          <p:nvPr>
            <p:ph type="sldNum" sz="quarter" idx="12"/>
          </p:nvPr>
        </p:nvSpPr>
        <p:spPr/>
        <p:txBody>
          <a:bodyPr/>
          <a:lstStyle/>
          <a:p>
            <a:fld id="{F9E463A4-CC55-4EB3-8549-8876C08BF813}" type="slidenum">
              <a:rPr lang="en-US" smtClean="0"/>
              <a:t>8</a:t>
            </a:fld>
            <a:endParaRPr lang="en-US" dirty="0"/>
          </a:p>
        </p:txBody>
      </p:sp>
      <p:sp>
        <p:nvSpPr>
          <p:cNvPr id="4" name="TextBox 3"/>
          <p:cNvSpPr txBox="1"/>
          <p:nvPr/>
        </p:nvSpPr>
        <p:spPr>
          <a:xfrm>
            <a:off x="365104" y="1739702"/>
            <a:ext cx="11461792" cy="4616648"/>
          </a:xfrm>
          <a:prstGeom prst="rect">
            <a:avLst/>
          </a:prstGeom>
          <a:noFill/>
        </p:spPr>
        <p:txBody>
          <a:bodyPr wrap="none" rtlCol="0">
            <a:spAutoFit/>
          </a:bodyPr>
          <a:lstStyle/>
          <a:p>
            <a:r>
              <a:rPr lang="da-DK" sz="1400" b="1" dirty="0">
                <a:solidFill>
                  <a:srgbClr val="7F0055"/>
                </a:solidFill>
                <a:latin typeface="Courier New" panose="02070309020205020404" pitchFamily="49" charset="0"/>
              </a:rPr>
              <a:t>#if</a:t>
            </a:r>
            <a:r>
              <a:rPr lang="da-DK" sz="1400" b="1" dirty="0">
                <a:solidFill>
                  <a:srgbClr val="000000"/>
                </a:solidFill>
                <a:latin typeface="Courier New" panose="02070309020205020404" pitchFamily="49" charset="0"/>
              </a:rPr>
              <a:t> (OS_FLAG_EN &gt; 0) &amp;&amp; (OS_MAX_FLAGS &gt; 0)</a:t>
            </a: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OS_TASK_DEL_EN &gt; 0</a:t>
            </a:r>
          </a:p>
          <a:p>
            <a:r>
              <a:rPr lang="da-DK" sz="1400" dirty="0">
                <a:solidFill>
                  <a:srgbClr val="000000"/>
                </a:solidFill>
                <a:latin typeface="Courier New" panose="02070309020205020404" pitchFamily="49" charset="0"/>
              </a:rPr>
              <a:t>    </a:t>
            </a:r>
            <a:r>
              <a:rPr lang="da-DK" sz="1400" dirty="0">
                <a:solidFill>
                  <a:srgbClr val="005032"/>
                </a:solidFill>
                <a:latin typeface="Courier New" panose="02070309020205020404" pitchFamily="49" charset="0"/>
              </a:rPr>
              <a:t>OS_FLAG_NODE</a:t>
            </a:r>
            <a:r>
              <a:rPr lang="da-DK" sz="1400" dirty="0">
                <a:solidFill>
                  <a:srgbClr val="000000"/>
                </a:solidFill>
                <a:latin typeface="Courier New" panose="02070309020205020404" pitchFamily="49" charset="0"/>
              </a:rPr>
              <a:t>    *</a:t>
            </a:r>
            <a:r>
              <a:rPr lang="da-DK" sz="1400" dirty="0">
                <a:solidFill>
                  <a:srgbClr val="0000C0"/>
                </a:solidFill>
                <a:latin typeface="Courier New" panose="02070309020205020404" pitchFamily="49" charset="0"/>
              </a:rPr>
              <a:t>OSTCBFlagNode</a:t>
            </a:r>
            <a:r>
              <a:rPr lang="da-DK" sz="1400" dirty="0">
                <a:solidFill>
                  <a:srgbClr val="000000"/>
                </a:solidFill>
                <a:latin typeface="Courier New" panose="02070309020205020404" pitchFamily="49" charset="0"/>
              </a:rPr>
              <a:t>;    </a:t>
            </a:r>
            <a:r>
              <a:rPr lang="da-DK" sz="1400" dirty="0">
                <a:solidFill>
                  <a:srgbClr val="3F7F5F"/>
                </a:solidFill>
                <a:latin typeface="Courier New" panose="02070309020205020404" pitchFamily="49" charset="0"/>
              </a:rPr>
              <a:t>/* Pointer to event flag node                                   */</a:t>
            </a:r>
          </a:p>
          <a:p>
            <a:r>
              <a:rPr lang="en-US" sz="1400" b="1" dirty="0">
                <a:solidFill>
                  <a:srgbClr val="7F0055"/>
                </a:solidFill>
                <a:latin typeface="Courier New" panose="02070309020205020404" pitchFamily="49" charset="0"/>
              </a:rPr>
              <a:t>#endif</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OS_FLAGS</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OSTCBFlagsRdy</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Event flags that made task ready to run                      */</a:t>
            </a:r>
          </a:p>
          <a:p>
            <a:r>
              <a:rPr lang="en-US" sz="1400" b="1" dirty="0">
                <a:solidFill>
                  <a:srgbClr val="7F0055"/>
                </a:solidFill>
                <a:latin typeface="Courier New" panose="02070309020205020404" pitchFamily="49" charset="0"/>
              </a:rPr>
              <a:t>#endif</a:t>
            </a:r>
          </a:p>
          <a:p>
            <a:endParaRPr lang="en-US" sz="1400" dirty="0">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INT16U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OSTCBDly</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Nbr ticks to delay task or, timeout waiting for event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OSTCBStat</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Task      status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OSTCBStatPend</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Task PEND status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OSTCBPrio</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Task priority (0 == highest)                                 */</a:t>
            </a:r>
          </a:p>
          <a:p>
            <a:endParaRPr lang="en-US" sz="1400" dirty="0">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OSTCBX</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Bit position in group  corresponding to task priority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OSTCBY</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Index into ready table corresponding to task priority        */</a:t>
            </a: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OS_LOWEST_PRIO &lt;= 63</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OSTCBBitX</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Bit mask to access bit position in ready table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OSTCBBitY</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Bit mask to access bit position in ready group               */</a:t>
            </a:r>
          </a:p>
          <a:p>
            <a:r>
              <a:rPr lang="en-US" sz="1400" b="1" dirty="0">
                <a:solidFill>
                  <a:srgbClr val="7F0055"/>
                </a:solidFill>
                <a:highlight>
                  <a:srgbClr val="E0E0E0"/>
                </a:highlight>
                <a:latin typeface="Courier New" panose="02070309020205020404" pitchFamily="49" charset="0"/>
              </a:rPr>
              <a:t>#else</a:t>
            </a:r>
          </a:p>
          <a:p>
            <a:r>
              <a:rPr lang="en-US" sz="1400" dirty="0">
                <a:solidFill>
                  <a:srgbClr val="000000"/>
                </a:solidFill>
                <a:highlight>
                  <a:srgbClr val="E0E0E0"/>
                </a:highlight>
                <a:latin typeface="Courier New" panose="02070309020205020404" pitchFamily="49" charset="0"/>
              </a:rPr>
              <a:t>    INT16U           OSTCBBitX;        </a:t>
            </a:r>
            <a:r>
              <a:rPr lang="en-US" sz="1400" dirty="0">
                <a:solidFill>
                  <a:srgbClr val="3F7F5F"/>
                </a:solidFill>
                <a:highlight>
                  <a:srgbClr val="E0E0E0"/>
                </a:highlight>
                <a:latin typeface="Courier New" panose="02070309020205020404" pitchFamily="49" charset="0"/>
              </a:rPr>
              <a:t>/* Bit mask to access bit position in ready table               */</a:t>
            </a:r>
          </a:p>
          <a:p>
            <a:r>
              <a:rPr lang="en-US" sz="1400" dirty="0">
                <a:solidFill>
                  <a:srgbClr val="000000"/>
                </a:solidFill>
                <a:highlight>
                  <a:srgbClr val="E0E0E0"/>
                </a:highlight>
                <a:latin typeface="Courier New" panose="02070309020205020404" pitchFamily="49" charset="0"/>
              </a:rPr>
              <a:t>    INT16U           OSTCBBitY;        </a:t>
            </a:r>
            <a:r>
              <a:rPr lang="en-US" sz="1400" dirty="0">
                <a:solidFill>
                  <a:srgbClr val="3F7F5F"/>
                </a:solidFill>
                <a:highlight>
                  <a:srgbClr val="E0E0E0"/>
                </a:highlight>
                <a:latin typeface="Courier New" panose="02070309020205020404" pitchFamily="49" charset="0"/>
              </a:rPr>
              <a:t>/* Bit mask to access bit position in ready group               */</a:t>
            </a:r>
          </a:p>
          <a:p>
            <a:r>
              <a:rPr lang="en-US" sz="1400" b="1" dirty="0">
                <a:solidFill>
                  <a:srgbClr val="7F0055"/>
                </a:solidFill>
                <a:highlight>
                  <a:srgbClr val="E0E0E0"/>
                </a:highlight>
                <a:latin typeface="Courier New" panose="02070309020205020404" pitchFamily="49" charset="0"/>
              </a:rPr>
              <a:t>#endif</a:t>
            </a:r>
          </a:p>
        </p:txBody>
      </p:sp>
    </p:spTree>
    <p:extLst>
      <p:ext uri="{BB962C8B-B14F-4D97-AF65-F5344CB8AC3E}">
        <p14:creationId xmlns:p14="http://schemas.microsoft.com/office/powerpoint/2010/main" val="348262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Control Block (OS_TCB)</a:t>
            </a:r>
          </a:p>
        </p:txBody>
      </p:sp>
      <p:sp>
        <p:nvSpPr>
          <p:cNvPr id="3" name="Slide Number Placeholder 2"/>
          <p:cNvSpPr>
            <a:spLocks noGrp="1"/>
          </p:cNvSpPr>
          <p:nvPr>
            <p:ph type="sldNum" sz="quarter" idx="12"/>
          </p:nvPr>
        </p:nvSpPr>
        <p:spPr/>
        <p:txBody>
          <a:bodyPr/>
          <a:lstStyle/>
          <a:p>
            <a:fld id="{F9E463A4-CC55-4EB3-8549-8876C08BF813}" type="slidenum">
              <a:rPr lang="en-US" smtClean="0"/>
              <a:t>9</a:t>
            </a:fld>
            <a:endParaRPr lang="en-US" dirty="0"/>
          </a:p>
        </p:txBody>
      </p:sp>
      <p:sp>
        <p:nvSpPr>
          <p:cNvPr id="4" name="TextBox 3"/>
          <p:cNvSpPr txBox="1"/>
          <p:nvPr/>
        </p:nvSpPr>
        <p:spPr>
          <a:xfrm>
            <a:off x="365104" y="1996865"/>
            <a:ext cx="11461792" cy="3539430"/>
          </a:xfrm>
          <a:prstGeom prst="rect">
            <a:avLst/>
          </a:prstGeom>
          <a:noFill/>
        </p:spPr>
        <p:txBody>
          <a:bodyPr wrap="none" rtlCol="0">
            <a:spAutoFit/>
          </a:bodyPr>
          <a:lstStyle/>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OS_TASK_DEL_EN &gt; 0</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OSTCBDelReq</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Indicates whether a task needs to delete itself              */</a:t>
            </a:r>
          </a:p>
          <a:p>
            <a:r>
              <a:rPr lang="en-US" sz="1400" b="1" dirty="0">
                <a:solidFill>
                  <a:srgbClr val="7F0055"/>
                </a:solidFill>
                <a:latin typeface="Courier New" panose="02070309020205020404" pitchFamily="49" charset="0"/>
              </a:rPr>
              <a:t>#endif</a:t>
            </a:r>
          </a:p>
          <a:p>
            <a:endParaRPr lang="en-US" sz="1400" dirty="0">
              <a:latin typeface="Courier New" panose="02070309020205020404" pitchFamily="49" charset="0"/>
            </a:endParaRP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OS_TASK_PROFILE_EN &gt; 0</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INT32U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OSTCBCtxSwCtr</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Number of time the task was switched in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INT32U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OSTCBCyclesTot</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Total number of clock cycles the task has been running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INT32U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OSTCBCyclesStart</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Snapshot of cycle counter at start of task resumption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OS_STK</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OSTCBStkBase</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Pointer to the beginning of the task stack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INT32U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OSTCBStkUsed</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Number of bytes used from the stack                          */</a:t>
            </a:r>
          </a:p>
          <a:p>
            <a:r>
              <a:rPr lang="en-US" sz="1400" b="1" dirty="0">
                <a:solidFill>
                  <a:srgbClr val="7F0055"/>
                </a:solidFill>
                <a:latin typeface="Courier New" panose="02070309020205020404" pitchFamily="49" charset="0"/>
              </a:rPr>
              <a:t>#endif</a:t>
            </a:r>
          </a:p>
          <a:p>
            <a:endParaRPr lang="en-US" sz="1400" dirty="0">
              <a:latin typeface="Courier New" panose="02070309020205020404" pitchFamily="49" charset="0"/>
            </a:endParaRP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OS_TASK_NAME_SIZE &gt; 1</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OSTCBTaskName</a:t>
            </a:r>
            <a:r>
              <a:rPr lang="en-US" sz="1400" dirty="0">
                <a:solidFill>
                  <a:srgbClr val="000000"/>
                </a:solidFill>
                <a:latin typeface="Courier New" panose="02070309020205020404" pitchFamily="49" charset="0"/>
              </a:rPr>
              <a:t>[OS_TASK_NAME_SIZE];</a:t>
            </a:r>
          </a:p>
          <a:p>
            <a:r>
              <a:rPr lang="en-US" sz="1400" b="1" dirty="0">
                <a:solidFill>
                  <a:srgbClr val="7F0055"/>
                </a:solidFill>
                <a:latin typeface="Courier New" panose="02070309020205020404" pitchFamily="49" charset="0"/>
              </a:rPr>
              <a:t>#endif</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OS_TCB</a:t>
            </a:r>
            <a:r>
              <a:rPr lang="en-US" sz="14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4292143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57445</TotalTime>
  <Words>7327</Words>
  <Application>Microsoft Office PowerPoint</Application>
  <PresentationFormat>Widescreen</PresentationFormat>
  <Paragraphs>1024</Paragraphs>
  <Slides>50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Courier New</vt:lpstr>
      <vt:lpstr>Lucida Console</vt:lpstr>
      <vt:lpstr>Office Theme</vt:lpstr>
      <vt:lpstr>EMBSYS 105 Programming with Embedded &amp; Real-Time Operating Systems</vt:lpstr>
      <vt:lpstr>Looking ahead</vt:lpstr>
      <vt:lpstr>Previous Lecture (L3) Overview</vt:lpstr>
      <vt:lpstr>Current Lecture (L4) Overview</vt:lpstr>
      <vt:lpstr>uCOS Task States – Conceptual </vt:lpstr>
      <vt:lpstr>uCOS Task States – Implementation</vt:lpstr>
      <vt:lpstr>Task Control Block (OS_TCB)</vt:lpstr>
      <vt:lpstr>Task Control Block (OS_TCB)</vt:lpstr>
      <vt:lpstr>Task Control Block (OS_TCB)</vt:lpstr>
      <vt:lpstr>TCB Free List (ucos-ii.h)</vt:lpstr>
      <vt:lpstr>Ready List</vt:lpstr>
      <vt:lpstr>Ready List</vt:lpstr>
      <vt:lpstr>Ready List</vt:lpstr>
      <vt:lpstr>Ready List</vt:lpstr>
      <vt:lpstr>Task Scheduling</vt:lpstr>
      <vt:lpstr>OSSched()</vt:lpstr>
      <vt:lpstr>OSSchedNew() – finds highest pri Ready task</vt:lpstr>
      <vt:lpstr>OSIntExit()</vt:lpstr>
      <vt:lpstr>Event Control Blocks (OS_EVENTs)</vt:lpstr>
      <vt:lpstr>Event Control Blocks (OS_EVENTs)</vt:lpstr>
      <vt:lpstr>Event Control Blocks (OS_EVENTs)</vt:lpstr>
      <vt:lpstr>Event Control Blocks (OS_EVENTs)</vt:lpstr>
      <vt:lpstr>Event Control Blocks (OS_EVENTs)</vt:lpstr>
      <vt:lpstr>Event Control Blocks (OS_EVENTs)</vt:lpstr>
      <vt:lpstr>Event Flags</vt:lpstr>
      <vt:lpstr>Event Flags</vt:lpstr>
      <vt:lpstr>Flag Events</vt:lpstr>
      <vt:lpstr>Flag Events</vt:lpstr>
      <vt:lpstr>Summary of uCOS Internals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Event Driven Systems</vt:lpstr>
      <vt:lpstr>Event Driven Systems</vt:lpstr>
      <vt:lpstr>Event Driven Systems DFD Abstraction for uCOS_Port</vt:lpstr>
      <vt:lpstr>Event Driven Systems DFD for button-driven system - interrupt driven buttons</vt:lpstr>
      <vt:lpstr>Event Driven Systems DFD for button-driven system - No button interrupts (polling of buttons)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Strathy</dc:creator>
  <cp:lastModifiedBy>Victor Baldwin</cp:lastModifiedBy>
  <cp:revision>1159</cp:revision>
  <dcterms:created xsi:type="dcterms:W3CDTF">2015-01-03T00:17:11Z</dcterms:created>
  <dcterms:modified xsi:type="dcterms:W3CDTF">2020-01-28T04:12:08Z</dcterms:modified>
</cp:coreProperties>
</file>