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257" r:id="rId5"/>
    <p:sldId id="261" r:id="rId6"/>
    <p:sldId id="277" r:id="rId7"/>
    <p:sldId id="275" r:id="rId8"/>
    <p:sldId id="280" r:id="rId9"/>
    <p:sldId id="266" r:id="rId10"/>
    <p:sldId id="276" r:id="rId11"/>
    <p:sldId id="282" r:id="rId12"/>
    <p:sldId id="278" r:id="rId13"/>
    <p:sldId id="263" r:id="rId14"/>
    <p:sldId id="27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59" d="100"/>
          <a:sy n="59" d="100"/>
        </p:scale>
        <p:origin x="-96" y="-1554"/>
      </p:cViewPr>
      <p:guideLst>
        <p:guide orient="horz" pos="2231"/>
        <p:guide pos="380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112672" y="6401047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schemeClr val="accent4">
                  <a:lumMod val="20000"/>
                  <a:lumOff val="8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schemeClr val="accent4">
                  <a:lumMod val="20000"/>
                  <a:lumOff val="8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schemeClr val="accent4">
                  <a:lumMod val="20000"/>
                  <a:lumOff val="8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schemeClr val="accent4">
                  <a:lumMod val="20000"/>
                  <a:lumOff val="8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schemeClr val="accent4">
                  <a:lumMod val="20000"/>
                  <a:lumOff val="8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schemeClr val="accent4">
                  <a:lumMod val="20000"/>
                  <a:lumOff val="8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schemeClr val="accent4">
                  <a:lumMod val="20000"/>
                  <a:lumOff val="8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schemeClr val="accent4">
                  <a:lumMod val="20000"/>
                  <a:lumOff val="8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schemeClr val="accent4">
                  <a:lumMod val="20000"/>
                  <a:lumOff val="8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864" cy="68580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3990" cy="58674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3.xml"/><Relationship Id="rId16" Type="http://schemas.openxmlformats.org/officeDocument/2006/relationships/image" Target="../media/image3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>
    <p:random/>
  </p:transition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宋体" panose="02010600030101010101" pitchFamily="2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宋体" panose="02010600030101010101" pitchFamily="2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宋体" panose="02010600030101010101" pitchFamily="2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宋体" panose="02010600030101010101" pitchFamily="2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64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70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65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66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67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microsoft.com/office/2007/relationships/hdphoto" Target="../media/image10.wdp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69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191823" y="1611582"/>
            <a:ext cx="3808034" cy="363494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154805" y="5246370"/>
            <a:ext cx="45707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ea"/>
                <a:sym typeface="+mn-lt"/>
              </a:rPr>
              <a:t>引水之源</a:t>
            </a:r>
            <a:r>
              <a:rPr lang="en-US" altLang="zh-CN" sz="36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ea"/>
                <a:sym typeface="+mn-lt"/>
              </a:rPr>
              <a:t>-</a:t>
            </a:r>
            <a:r>
              <a:rPr lang="zh-CN" altLang="en-US" sz="36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ea"/>
                <a:sym typeface="+mn-lt"/>
              </a:rPr>
              <a:t>链接及脚本</a:t>
            </a:r>
            <a:endParaRPr lang="zh-CN" altLang="en-US" sz="3600" dirty="0">
              <a:solidFill>
                <a:srgbClr val="C0000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48630" y="589153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ea"/>
                <a:sym typeface="+mn-lt"/>
              </a:rPr>
              <a:t>链接及脚本</a:t>
            </a:r>
            <a:endParaRPr lang="zh-CN" altLang="en-US" dirty="0">
              <a:solidFill>
                <a:srgbClr val="C0000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047343" y="3452495"/>
            <a:ext cx="6135007" cy="1528445"/>
            <a:chOff x="7795" y="6547"/>
            <a:chExt cx="8063" cy="2407"/>
          </a:xfrm>
        </p:grpSpPr>
        <p:sp>
          <p:nvSpPr>
            <p:cNvPr id="14" name="矩形 13"/>
            <p:cNvSpPr/>
            <p:nvPr/>
          </p:nvSpPr>
          <p:spPr>
            <a:xfrm>
              <a:off x="7795" y="8083"/>
              <a:ext cx="8063" cy="87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C00000"/>
                  </a:solidFill>
                  <a:cs typeface="+mn-ea"/>
                  <a:sym typeface="+mn-lt"/>
                </a:rPr>
                <a:t>自主练习</a:t>
              </a:r>
              <a:endParaRPr lang="zh-CN" altLang="en-US" sz="2000" dirty="0">
                <a:solidFill>
                  <a:srgbClr val="C00000"/>
                </a:solidFill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795" y="6547"/>
              <a:ext cx="8063" cy="15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800" dirty="0">
                  <a:solidFill>
                    <a:srgbClr val="C00000"/>
                  </a:solidFill>
                  <a:latin typeface="方正正大黑简体" panose="02000000000000000000" pitchFamily="2" charset="-122"/>
                  <a:ea typeface="方正正大黑简体" panose="02000000000000000000" pitchFamily="2" charset="-122"/>
                  <a:cs typeface="+mn-ea"/>
                  <a:sym typeface="+mn-lt"/>
                </a:rPr>
                <a:t>四、兴趣作业</a:t>
              </a:r>
              <a:endParaRPr lang="zh-CN" altLang="en-US" sz="4800" dirty="0">
                <a:solidFill>
                  <a:srgbClr val="C0000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  <a:cs typeface="+mn-ea"/>
                <a:sym typeface="+mn-lt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5377" y="745485"/>
            <a:ext cx="2002112" cy="2408134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2936240" y="639445"/>
            <a:ext cx="925576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807932" y="349417"/>
            <a:ext cx="2546175" cy="53403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+mn-ea"/>
                <a:sym typeface="+mn-lt"/>
              </a:rPr>
              <a:t>兴趣作业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Oval 14"/>
          <p:cNvSpPr/>
          <p:nvPr/>
        </p:nvSpPr>
        <p:spPr>
          <a:xfrm>
            <a:off x="4194175" y="2461895"/>
            <a:ext cx="461010" cy="46101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79400" dist="393700" dir="2700000" algn="tl" rotWithShape="0">
              <a:schemeClr val="lt1">
                <a:alpha val="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en-US" sz="1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Oval 15"/>
          <p:cNvSpPr/>
          <p:nvPr/>
        </p:nvSpPr>
        <p:spPr>
          <a:xfrm>
            <a:off x="3721735" y="3488055"/>
            <a:ext cx="461010" cy="46101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79400" dist="393700" dir="2700000" algn="tl" rotWithShape="0">
              <a:schemeClr val="lt1">
                <a:alpha val="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en-US" sz="1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16"/>
          <p:cNvSpPr/>
          <p:nvPr/>
        </p:nvSpPr>
        <p:spPr>
          <a:xfrm>
            <a:off x="4194175" y="4514215"/>
            <a:ext cx="461010" cy="46101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79400" dist="393700" dir="2700000" algn="tl" rotWithShape="0">
              <a:schemeClr val="lt1">
                <a:alpha val="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en-US" sz="1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Oval 17"/>
          <p:cNvSpPr/>
          <p:nvPr/>
        </p:nvSpPr>
        <p:spPr>
          <a:xfrm>
            <a:off x="7475855" y="2461895"/>
            <a:ext cx="461010" cy="46101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79400" dist="393700" dir="2700000" algn="tl" rotWithShape="0">
              <a:schemeClr val="lt1">
                <a:alpha val="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en-US" sz="1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Oval 18"/>
          <p:cNvSpPr/>
          <p:nvPr/>
        </p:nvSpPr>
        <p:spPr>
          <a:xfrm>
            <a:off x="7948295" y="3488055"/>
            <a:ext cx="461010" cy="46101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79400" dist="393700" dir="2700000" algn="tl" rotWithShape="0">
              <a:schemeClr val="lt1">
                <a:alpha val="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cs typeface="+mn-ea"/>
                <a:sym typeface="+mn-lt"/>
              </a:rPr>
              <a:t>05</a:t>
            </a:r>
            <a:endParaRPr lang="en-US" sz="1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Oval 19"/>
          <p:cNvSpPr/>
          <p:nvPr/>
        </p:nvSpPr>
        <p:spPr>
          <a:xfrm>
            <a:off x="7475855" y="4514215"/>
            <a:ext cx="461010" cy="46101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79400" dist="393700" dir="2700000" algn="tl" rotWithShape="0">
              <a:schemeClr val="lt1">
                <a:alpha val="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cs typeface="+mn-ea"/>
                <a:sym typeface="+mn-lt"/>
              </a:rPr>
              <a:t>06</a:t>
            </a:r>
            <a:endParaRPr lang="en-US" sz="1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8035159" y="2369860"/>
            <a:ext cx="3154887" cy="598369"/>
            <a:chOff x="874712" y="3363288"/>
            <a:chExt cx="3154887" cy="598369"/>
          </a:xfrm>
        </p:grpSpPr>
        <p:sp>
          <p:nvSpPr>
            <p:cNvPr id="53" name="矩形 52"/>
            <p:cNvSpPr/>
            <p:nvPr/>
          </p:nvSpPr>
          <p:spPr>
            <a:xfrm>
              <a:off x="874712" y="3649237"/>
              <a:ext cx="3154887" cy="312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solidFill>
                    <a:srgbClr val="C00000"/>
                  </a:solidFill>
                  <a:cs typeface="+mn-ea"/>
                  <a:sym typeface="+mn-lt"/>
                </a:rPr>
                <a:t>海贼迷</a:t>
              </a:r>
              <a:endParaRPr lang="zh-CN" altLang="en-US" sz="1200" dirty="0">
                <a:solidFill>
                  <a:srgbClr val="C00000"/>
                </a:solidFill>
                <a:cs typeface="+mn-ea"/>
                <a:sym typeface="+mn-lt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874712" y="3363288"/>
              <a:ext cx="3080385" cy="38608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600" b="1" dirty="0">
                  <a:solidFill>
                    <a:srgbClr val="C00000"/>
                  </a:solidFill>
                  <a:cs typeface="+mn-ea"/>
                  <a:sym typeface="+mn-lt"/>
                </a:rPr>
                <a:t>运用链接及脚本描述《海贼王》</a:t>
              </a:r>
              <a:endParaRPr lang="zh-CN" altLang="en-US" sz="1600" b="1" dirty="0">
                <a:solidFill>
                  <a:srgbClr val="C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8035290" y="4404360"/>
            <a:ext cx="3396615" cy="625475"/>
            <a:chOff x="874712" y="3335983"/>
            <a:chExt cx="3263900" cy="625475"/>
          </a:xfrm>
        </p:grpSpPr>
        <p:sp>
          <p:nvSpPr>
            <p:cNvPr id="56" name="矩形 55"/>
            <p:cNvSpPr/>
            <p:nvPr/>
          </p:nvSpPr>
          <p:spPr>
            <a:xfrm>
              <a:off x="874712" y="3649038"/>
              <a:ext cx="3263900" cy="312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solidFill>
                    <a:srgbClr val="C00000"/>
                  </a:solidFill>
                  <a:cs typeface="+mn-ea"/>
                  <a:sym typeface="+mn-lt"/>
                </a:rPr>
                <a:t>动漫迷</a:t>
              </a:r>
              <a:endParaRPr lang="zh-CN" altLang="en-US" sz="1200" dirty="0">
                <a:solidFill>
                  <a:srgbClr val="C00000"/>
                </a:solidFill>
                <a:cs typeface="+mn-ea"/>
                <a:sym typeface="+mn-lt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983932" y="3335983"/>
              <a:ext cx="3154680" cy="38608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600" b="1" dirty="0">
                  <a:solidFill>
                    <a:srgbClr val="C00000"/>
                  </a:solidFill>
                  <a:cs typeface="+mn-ea"/>
                  <a:sym typeface="+mn-lt"/>
                </a:rPr>
                <a:t>运用链接及脚本描述你喜欢的动漫</a:t>
              </a:r>
              <a:endParaRPr lang="zh-CN" altLang="en-US" sz="1600" b="1" dirty="0">
                <a:solidFill>
                  <a:srgbClr val="C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8529595" y="3418757"/>
            <a:ext cx="3154887" cy="598369"/>
            <a:chOff x="874712" y="3363288"/>
            <a:chExt cx="3154887" cy="598369"/>
          </a:xfrm>
        </p:grpSpPr>
        <p:sp>
          <p:nvSpPr>
            <p:cNvPr id="59" name="矩形 58"/>
            <p:cNvSpPr/>
            <p:nvPr/>
          </p:nvSpPr>
          <p:spPr>
            <a:xfrm>
              <a:off x="874712" y="3649237"/>
              <a:ext cx="3154887" cy="312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rgbClr val="C00000"/>
                  </a:solidFill>
                  <a:cs typeface="+mn-ea"/>
                  <a:sym typeface="+mn-lt"/>
                </a:rPr>
                <a:t>武庚迷</a:t>
              </a:r>
              <a:endParaRPr lang="zh-CN" altLang="en-US" sz="1200" dirty="0">
                <a:solidFill>
                  <a:srgbClr val="C00000"/>
                </a:solidFill>
                <a:cs typeface="+mn-ea"/>
                <a:sym typeface="+mn-lt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874712" y="3363288"/>
              <a:ext cx="3035935" cy="38608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600" b="1" dirty="0">
                  <a:solidFill>
                    <a:srgbClr val="C00000"/>
                  </a:solidFill>
                  <a:cs typeface="+mn-ea"/>
                  <a:sym typeface="+mn-lt"/>
                </a:rPr>
                <a:t>运用链接及脚本描述《武庚纪》</a:t>
              </a:r>
              <a:endParaRPr lang="zh-CN" altLang="en-US" sz="1600" b="1" dirty="0">
                <a:solidFill>
                  <a:srgbClr val="C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925995" y="2369860"/>
            <a:ext cx="3155315" cy="598170"/>
            <a:chOff x="874712" y="3363288"/>
            <a:chExt cx="3155315" cy="598170"/>
          </a:xfrm>
        </p:grpSpPr>
        <p:sp>
          <p:nvSpPr>
            <p:cNvPr id="62" name="矩形 61"/>
            <p:cNvSpPr/>
            <p:nvPr/>
          </p:nvSpPr>
          <p:spPr>
            <a:xfrm>
              <a:off x="874712" y="3649038"/>
              <a:ext cx="2935605" cy="312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solidFill>
                    <a:srgbClr val="C00000"/>
                  </a:solidFill>
                  <a:cs typeface="+mn-ea"/>
                  <a:sym typeface="+mn-lt"/>
                </a:rPr>
                <a:t>火影迷</a:t>
              </a:r>
              <a:endParaRPr lang="zh-CN" altLang="en-US" sz="1200" dirty="0">
                <a:solidFill>
                  <a:srgbClr val="C00000"/>
                </a:solidFill>
                <a:cs typeface="+mn-ea"/>
                <a:sym typeface="+mn-lt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874712" y="3363288"/>
              <a:ext cx="3155315" cy="38608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600" b="1" dirty="0">
                  <a:solidFill>
                    <a:srgbClr val="C00000"/>
                  </a:solidFill>
                  <a:cs typeface="+mn-ea"/>
                  <a:sym typeface="+mn-lt"/>
                </a:rPr>
                <a:t>运用链接及脚本描述《火影忍者》</a:t>
              </a:r>
              <a:endParaRPr lang="zh-CN" altLang="en-US" sz="1600" b="1" dirty="0">
                <a:solidFill>
                  <a:srgbClr val="C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925995" y="4431385"/>
            <a:ext cx="3155315" cy="598170"/>
            <a:chOff x="874712" y="3363288"/>
            <a:chExt cx="3155315" cy="598170"/>
          </a:xfrm>
        </p:grpSpPr>
        <p:sp>
          <p:nvSpPr>
            <p:cNvPr id="65" name="矩形 64"/>
            <p:cNvSpPr/>
            <p:nvPr/>
          </p:nvSpPr>
          <p:spPr>
            <a:xfrm>
              <a:off x="874712" y="3649038"/>
              <a:ext cx="2935605" cy="312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solidFill>
                    <a:srgbClr val="C00000"/>
                  </a:solidFill>
                  <a:cs typeface="+mn-ea"/>
                  <a:sym typeface="+mn-lt"/>
                </a:rPr>
                <a:t>侠岚迷</a:t>
              </a:r>
              <a:endParaRPr lang="zh-CN" altLang="en-US" sz="1200" dirty="0">
                <a:solidFill>
                  <a:srgbClr val="C00000"/>
                </a:solidFill>
                <a:cs typeface="+mn-ea"/>
                <a:sym typeface="+mn-lt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874712" y="3363288"/>
              <a:ext cx="3155315" cy="38608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600" b="1" dirty="0">
                  <a:solidFill>
                    <a:srgbClr val="C00000"/>
                  </a:solidFill>
                  <a:cs typeface="+mn-ea"/>
                  <a:sym typeface="+mn-lt"/>
                </a:rPr>
                <a:t>运用链接及脚本描述《侠岚》</a:t>
              </a:r>
              <a:endParaRPr lang="zh-CN" altLang="en-US" sz="1600" b="1" dirty="0">
                <a:solidFill>
                  <a:srgbClr val="C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446822" y="3418757"/>
            <a:ext cx="3155950" cy="598170"/>
            <a:chOff x="874077" y="3363288"/>
            <a:chExt cx="3155950" cy="598170"/>
          </a:xfrm>
        </p:grpSpPr>
        <p:sp>
          <p:nvSpPr>
            <p:cNvPr id="68" name="矩形 67"/>
            <p:cNvSpPr/>
            <p:nvPr/>
          </p:nvSpPr>
          <p:spPr>
            <a:xfrm>
              <a:off x="874712" y="3649038"/>
              <a:ext cx="2907030" cy="3124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solidFill>
                    <a:srgbClr val="C00000"/>
                  </a:solidFill>
                  <a:cs typeface="+mn-ea"/>
                  <a:sym typeface="+mn-lt"/>
                </a:rPr>
                <a:t>斗破迷</a:t>
              </a:r>
              <a:endParaRPr lang="zh-CN" altLang="en-US" sz="1200" dirty="0">
                <a:solidFill>
                  <a:srgbClr val="C00000"/>
                </a:solidFill>
                <a:cs typeface="+mn-ea"/>
                <a:sym typeface="+mn-lt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874077" y="3363288"/>
              <a:ext cx="3155950" cy="38608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600" b="1" dirty="0">
                  <a:solidFill>
                    <a:srgbClr val="C00000"/>
                  </a:solidFill>
                  <a:cs typeface="+mn-ea"/>
                  <a:sym typeface="+mn-lt"/>
                </a:rPr>
                <a:t>运用链接及脚本描述《斗破苍穹》</a:t>
              </a:r>
              <a:endParaRPr lang="zh-CN" altLang="en-US" sz="1600" b="1" dirty="0">
                <a:solidFill>
                  <a:srgbClr val="C00000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3944620" y="2167255"/>
            <a:ext cx="3661410" cy="27495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3394710" y="2811145"/>
            <a:ext cx="578294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ea"/>
                <a:sym typeface="+mn-lt"/>
              </a:rPr>
              <a:t>THANK YOU</a:t>
            </a:r>
            <a:endParaRPr lang="en-US" altLang="zh-CN" sz="7200" dirty="0">
              <a:solidFill>
                <a:srgbClr val="C0000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1797855" flipH="1">
            <a:off x="9476568" y="5573925"/>
            <a:ext cx="949576" cy="999310"/>
          </a:xfrm>
          <a:prstGeom prst="rect">
            <a:avLst/>
          </a:prstGeom>
        </p:spPr>
      </p:pic>
      <p:sp>
        <p:nvSpPr>
          <p:cNvPr id="64" name="文本框 21"/>
          <p:cNvSpPr txBox="1"/>
          <p:nvPr/>
        </p:nvSpPr>
        <p:spPr>
          <a:xfrm>
            <a:off x="9821084" y="2664041"/>
            <a:ext cx="1169545" cy="1867174"/>
          </a:xfrm>
          <a:prstGeom prst="rect">
            <a:avLst/>
          </a:prstGeom>
          <a:noFill/>
        </p:spPr>
        <p:txBody>
          <a:bodyPr vert="eaVert" wrap="none" lIns="121917" tIns="60958" rIns="121917" bIns="60958" rtlCol="0">
            <a:spAutoFit/>
          </a:bodyPr>
          <a:lstStyle/>
          <a:p>
            <a:r>
              <a:rPr lang="zh-CN" altLang="en-US" sz="6000" spc="800" dirty="0">
                <a:solidFill>
                  <a:srgbClr val="C00000"/>
                </a:solidFill>
                <a:cs typeface="+mn-ea"/>
                <a:sym typeface="+mn-lt"/>
              </a:rPr>
              <a:t>目录</a:t>
            </a:r>
            <a:endParaRPr lang="zh-CN" altLang="en-US" sz="6000" spc="800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5624617" y="2107826"/>
            <a:ext cx="648098" cy="2974338"/>
            <a:chOff x="2743200" y="1855739"/>
            <a:chExt cx="486137" cy="2230238"/>
          </a:xfrm>
        </p:grpSpPr>
        <p:grpSp>
          <p:nvGrpSpPr>
            <p:cNvPr id="66" name="组合 65"/>
            <p:cNvGrpSpPr/>
            <p:nvPr/>
          </p:nvGrpSpPr>
          <p:grpSpPr>
            <a:xfrm>
              <a:off x="2743200" y="1855739"/>
              <a:ext cx="486137" cy="486137"/>
              <a:chOff x="1339396" y="2325912"/>
              <a:chExt cx="648182" cy="648182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1339396" y="2325912"/>
                <a:ext cx="648182" cy="648182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rgbClr val="C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9" name="文本框 26"/>
              <p:cNvSpPr txBox="1"/>
              <p:nvPr/>
            </p:nvSpPr>
            <p:spPr>
              <a:xfrm>
                <a:off x="1366768" y="2404417"/>
                <a:ext cx="620375" cy="523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C00000"/>
                    </a:solidFill>
                    <a:cs typeface="+mn-ea"/>
                    <a:sym typeface="+mn-lt"/>
                  </a:rPr>
                  <a:t>01</a:t>
                </a:r>
                <a:endParaRPr lang="zh-CN" altLang="en-US" sz="2800" dirty="0">
                  <a:solidFill>
                    <a:srgbClr val="C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67" name="文本框 27"/>
            <p:cNvSpPr txBox="1"/>
            <p:nvPr/>
          </p:nvSpPr>
          <p:spPr>
            <a:xfrm>
              <a:off x="2758103" y="2356161"/>
              <a:ext cx="400773" cy="1729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>
                  <a:solidFill>
                    <a:srgbClr val="C00000"/>
                  </a:solidFill>
                  <a:cs typeface="+mn-ea"/>
                  <a:sym typeface="+mn-lt"/>
                </a:rPr>
                <a:t>项目背景</a:t>
              </a:r>
              <a:endParaRPr lang="zh-CN" altLang="en-US" sz="2400" dirty="0">
                <a:solidFill>
                  <a:srgbClr val="C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6687206" y="2107826"/>
            <a:ext cx="648098" cy="2974338"/>
            <a:chOff x="2743200" y="1855739"/>
            <a:chExt cx="486137" cy="2230238"/>
          </a:xfrm>
        </p:grpSpPr>
        <p:grpSp>
          <p:nvGrpSpPr>
            <p:cNvPr id="71" name="组合 70"/>
            <p:cNvGrpSpPr/>
            <p:nvPr/>
          </p:nvGrpSpPr>
          <p:grpSpPr>
            <a:xfrm>
              <a:off x="2743200" y="1855739"/>
              <a:ext cx="486137" cy="486137"/>
              <a:chOff x="1339396" y="2325912"/>
              <a:chExt cx="648182" cy="648182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1339396" y="2325912"/>
                <a:ext cx="648182" cy="648182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rgbClr val="C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4" name="文本框 61"/>
              <p:cNvSpPr txBox="1"/>
              <p:nvPr/>
            </p:nvSpPr>
            <p:spPr>
              <a:xfrm>
                <a:off x="1366768" y="2404417"/>
                <a:ext cx="620375" cy="523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C00000"/>
                    </a:solidFill>
                    <a:cs typeface="+mn-ea"/>
                    <a:sym typeface="+mn-lt"/>
                  </a:rPr>
                  <a:t>02</a:t>
                </a:r>
                <a:endParaRPr lang="zh-CN" altLang="en-US" sz="2800" dirty="0">
                  <a:solidFill>
                    <a:srgbClr val="C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72" name="文本框 59"/>
            <p:cNvSpPr txBox="1"/>
            <p:nvPr/>
          </p:nvSpPr>
          <p:spPr>
            <a:xfrm>
              <a:off x="2758103" y="2356161"/>
              <a:ext cx="400773" cy="1729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>
                  <a:solidFill>
                    <a:srgbClr val="C00000"/>
                  </a:solidFill>
                  <a:cs typeface="+mn-ea"/>
                  <a:sym typeface="+mn-lt"/>
                </a:rPr>
                <a:t>标签介绍</a:t>
              </a:r>
              <a:endParaRPr lang="zh-CN" altLang="en-US" sz="2400" dirty="0">
                <a:solidFill>
                  <a:srgbClr val="C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7749796" y="2107826"/>
            <a:ext cx="648098" cy="2974338"/>
            <a:chOff x="2743200" y="1855739"/>
            <a:chExt cx="486137" cy="2230238"/>
          </a:xfrm>
        </p:grpSpPr>
        <p:grpSp>
          <p:nvGrpSpPr>
            <p:cNvPr id="76" name="组合 75"/>
            <p:cNvGrpSpPr/>
            <p:nvPr/>
          </p:nvGrpSpPr>
          <p:grpSpPr>
            <a:xfrm>
              <a:off x="2743200" y="1855739"/>
              <a:ext cx="486137" cy="486137"/>
              <a:chOff x="1339396" y="2325912"/>
              <a:chExt cx="648182" cy="648182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1339396" y="2325912"/>
                <a:ext cx="648182" cy="648182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rgbClr val="C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9" name="文本框 66"/>
              <p:cNvSpPr txBox="1"/>
              <p:nvPr/>
            </p:nvSpPr>
            <p:spPr>
              <a:xfrm>
                <a:off x="1366768" y="2404417"/>
                <a:ext cx="620375" cy="523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C00000"/>
                    </a:solidFill>
                    <a:cs typeface="+mn-ea"/>
                    <a:sym typeface="+mn-lt"/>
                  </a:rPr>
                  <a:t>03</a:t>
                </a:r>
                <a:endParaRPr lang="zh-CN" altLang="en-US" sz="2800" dirty="0">
                  <a:solidFill>
                    <a:srgbClr val="C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77" name="文本框 64"/>
            <p:cNvSpPr txBox="1"/>
            <p:nvPr/>
          </p:nvSpPr>
          <p:spPr>
            <a:xfrm>
              <a:off x="2758103" y="2356161"/>
              <a:ext cx="400773" cy="1729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>
                  <a:solidFill>
                    <a:srgbClr val="C00000"/>
                  </a:solidFill>
                  <a:cs typeface="+mn-ea"/>
                  <a:sym typeface="+mn-lt"/>
                </a:rPr>
                <a:t>项目练习</a:t>
              </a:r>
              <a:endParaRPr lang="zh-CN" altLang="en-US" sz="2400" dirty="0">
                <a:solidFill>
                  <a:srgbClr val="C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8812384" y="2107827"/>
            <a:ext cx="648098" cy="2974338"/>
            <a:chOff x="2743200" y="1855739"/>
            <a:chExt cx="486137" cy="2230237"/>
          </a:xfrm>
        </p:grpSpPr>
        <p:grpSp>
          <p:nvGrpSpPr>
            <p:cNvPr id="81" name="组合 80"/>
            <p:cNvGrpSpPr/>
            <p:nvPr/>
          </p:nvGrpSpPr>
          <p:grpSpPr>
            <a:xfrm>
              <a:off x="2743200" y="1855739"/>
              <a:ext cx="486137" cy="486137"/>
              <a:chOff x="1339396" y="2325912"/>
              <a:chExt cx="648182" cy="648182"/>
            </a:xfrm>
          </p:grpSpPr>
          <p:sp>
            <p:nvSpPr>
              <p:cNvPr id="83" name="椭圆 82"/>
              <p:cNvSpPr/>
              <p:nvPr/>
            </p:nvSpPr>
            <p:spPr>
              <a:xfrm>
                <a:off x="1339396" y="2325912"/>
                <a:ext cx="648182" cy="648182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rgbClr val="C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4" name="文本框 71"/>
              <p:cNvSpPr txBox="1"/>
              <p:nvPr/>
            </p:nvSpPr>
            <p:spPr>
              <a:xfrm>
                <a:off x="1366768" y="2404417"/>
                <a:ext cx="620375" cy="523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C00000"/>
                    </a:solidFill>
                    <a:cs typeface="+mn-ea"/>
                    <a:sym typeface="+mn-lt"/>
                  </a:rPr>
                  <a:t>04</a:t>
                </a:r>
                <a:endParaRPr lang="zh-CN" altLang="en-US" sz="2800" dirty="0">
                  <a:solidFill>
                    <a:srgbClr val="C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82" name="文本框 69"/>
            <p:cNvSpPr txBox="1"/>
            <p:nvPr/>
          </p:nvSpPr>
          <p:spPr>
            <a:xfrm>
              <a:off x="2758103" y="2356161"/>
              <a:ext cx="400773" cy="172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>
                  <a:solidFill>
                    <a:srgbClr val="C00000"/>
                  </a:solidFill>
                  <a:cs typeface="+mn-ea"/>
                  <a:sym typeface="+mn-lt"/>
                </a:rPr>
                <a:t>兴趣作业</a:t>
              </a:r>
              <a:endParaRPr lang="zh-CN" altLang="en-US" sz="2400" dirty="0">
                <a:solidFill>
                  <a:srgbClr val="C00000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047343" y="3452495"/>
            <a:ext cx="6135007" cy="2451735"/>
            <a:chOff x="7795" y="6547"/>
            <a:chExt cx="8063" cy="3861"/>
          </a:xfrm>
        </p:grpSpPr>
        <p:sp>
          <p:nvSpPr>
            <p:cNvPr id="14" name="矩形 13"/>
            <p:cNvSpPr/>
            <p:nvPr/>
          </p:nvSpPr>
          <p:spPr>
            <a:xfrm>
              <a:off x="7795" y="8083"/>
              <a:ext cx="8063" cy="232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C00000"/>
                  </a:solidFill>
                  <a:cs typeface="+mn-ea"/>
                  <a:sym typeface="+mn-lt"/>
                </a:rPr>
                <a:t>      </a:t>
              </a:r>
              <a:r>
                <a:rPr lang="zh-CN" altLang="en-US" sz="2000" dirty="0">
                  <a:solidFill>
                    <a:srgbClr val="C00000"/>
                  </a:solidFill>
                  <a:cs typeface="+mn-ea"/>
                  <a:sym typeface="+mn-lt"/>
                </a:rPr>
                <a:t>江西省公交集团打算在</a:t>
              </a:r>
              <a:r>
                <a:rPr lang="en-US" altLang="zh-CN" sz="2000" dirty="0">
                  <a:solidFill>
                    <a:srgbClr val="C00000"/>
                  </a:solidFill>
                  <a:cs typeface="+mn-ea"/>
                  <a:sym typeface="+mn-lt"/>
                </a:rPr>
                <a:t>3</a:t>
              </a:r>
              <a:r>
                <a:rPr lang="zh-CN" altLang="en-US" sz="2000" dirty="0">
                  <a:solidFill>
                    <a:srgbClr val="C00000"/>
                  </a:solidFill>
                  <a:cs typeface="+mn-ea"/>
                  <a:sym typeface="+mn-lt"/>
                </a:rPr>
                <a:t>月份推出公交优惠卡，于</a:t>
              </a:r>
              <a:r>
                <a:rPr lang="en-US" altLang="zh-CN" sz="2000" dirty="0">
                  <a:solidFill>
                    <a:srgbClr val="C00000"/>
                  </a:solidFill>
                  <a:cs typeface="+mn-ea"/>
                  <a:sym typeface="+mn-lt"/>
                </a:rPr>
                <a:t>2</a:t>
              </a:r>
              <a:r>
                <a:rPr lang="zh-CN" altLang="en-US" sz="2000" dirty="0">
                  <a:solidFill>
                    <a:srgbClr val="C00000"/>
                  </a:solidFill>
                  <a:cs typeface="+mn-ea"/>
                  <a:sym typeface="+mn-lt"/>
                </a:rPr>
                <a:t>月份发布一则新闻公告，要求能看到公告详情，并且在详情中能获取用户建议。</a:t>
              </a:r>
              <a:endParaRPr lang="zh-CN" altLang="en-US" sz="2000" dirty="0">
                <a:solidFill>
                  <a:srgbClr val="C00000"/>
                </a:solidFill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795" y="6547"/>
              <a:ext cx="8063" cy="15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800" dirty="0" smtClean="0">
                  <a:solidFill>
                    <a:srgbClr val="C00000"/>
                  </a:solidFill>
                  <a:latin typeface="方正正大黑简体" panose="02000000000000000000" pitchFamily="2" charset="-122"/>
                  <a:ea typeface="方正正大黑简体" panose="02000000000000000000" pitchFamily="2" charset="-122"/>
                  <a:cs typeface="+mn-ea"/>
                  <a:sym typeface="+mn-lt"/>
                </a:rPr>
                <a:t>一、项目背景</a:t>
              </a:r>
              <a:endParaRPr lang="zh-CN" altLang="en-US" sz="4800" dirty="0">
                <a:solidFill>
                  <a:srgbClr val="C0000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  <a:cs typeface="+mn-ea"/>
                <a:sym typeface="+mn-lt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5377" y="745485"/>
            <a:ext cx="2002112" cy="2408134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í$ḻiḋê"/>
          <p:cNvSpPr txBox="1"/>
          <p:nvPr/>
        </p:nvSpPr>
        <p:spPr>
          <a:xfrm>
            <a:off x="1506855" y="1979930"/>
            <a:ext cx="3026410" cy="423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1200">
                <a:solidFill>
                  <a:srgbClr val="C00000"/>
                </a:solidFill>
                <a:latin typeface="思源黑体 Light" panose="020B0300000000000000" charset="-122"/>
                <a:ea typeface="思源黑体 Light" panose="020B0300000000000000" charset="-122"/>
              </a:defRPr>
            </a:lvl1pPr>
          </a:lstStyle>
          <a:p>
            <a:pPr algn="r"/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要求有公告列表、公告详情</a:t>
            </a:r>
            <a:endParaRPr lang="zh-CN" alt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í$ḻiḋê"/>
          <p:cNvSpPr txBox="1"/>
          <p:nvPr/>
        </p:nvSpPr>
        <p:spPr>
          <a:xfrm>
            <a:off x="808355" y="4235450"/>
            <a:ext cx="3761105" cy="75565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1200">
                <a:solidFill>
                  <a:srgbClr val="C00000"/>
                </a:solidFill>
                <a:latin typeface="思源黑体 Light" panose="020B0300000000000000" charset="-122"/>
                <a:ea typeface="思源黑体 Light" panose="020B0300000000000000" charset="-122"/>
              </a:defRPr>
            </a:lvl1pPr>
          </a:lstStyle>
          <a:p>
            <a:pPr algn="r"/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使用语义化标签及粘合剂块级标签突出重点</a:t>
            </a:r>
            <a:endParaRPr lang="zh-CN" alt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í$ḻiḋê"/>
          <p:cNvSpPr txBox="1"/>
          <p:nvPr/>
        </p:nvSpPr>
        <p:spPr>
          <a:xfrm>
            <a:off x="8196580" y="4380230"/>
            <a:ext cx="2844165" cy="423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1200">
                <a:solidFill>
                  <a:srgbClr val="C00000"/>
                </a:solidFill>
                <a:latin typeface="思源黑体 Light" panose="020B0300000000000000" charset="-122"/>
                <a:ea typeface="思源黑体 Light" panose="020B0300000000000000" charset="-122"/>
              </a:defRPr>
            </a:lvl1pPr>
          </a:lstStyle>
          <a:p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要求用脚本获取用户建议</a:t>
            </a:r>
            <a:endParaRPr lang="zh-CN" alt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í$ḻiḋê"/>
          <p:cNvSpPr txBox="1"/>
          <p:nvPr/>
        </p:nvSpPr>
        <p:spPr>
          <a:xfrm>
            <a:off x="8166735" y="1855470"/>
            <a:ext cx="2952750" cy="75565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1200">
                <a:solidFill>
                  <a:srgbClr val="C00000"/>
                </a:solidFill>
                <a:latin typeface="思源黑体 Light" panose="020B0300000000000000" charset="-122"/>
                <a:ea typeface="思源黑体 Light" panose="020B0300000000000000" charset="-122"/>
              </a:defRPr>
            </a:lvl1pPr>
          </a:lstStyle>
          <a:p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要求对公告列表及公告详情进行界面优化</a:t>
            </a:r>
            <a:endParaRPr lang="zh-CN" alt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557639" y="1677864"/>
            <a:ext cx="3794098" cy="3463408"/>
            <a:chOff x="3161854" y="1540063"/>
            <a:chExt cx="2845944" cy="2596955"/>
          </a:xfrm>
        </p:grpSpPr>
        <p:sp>
          <p:nvSpPr>
            <p:cNvPr id="26" name="ïS1íḑê"/>
            <p:cNvSpPr/>
            <p:nvPr/>
          </p:nvSpPr>
          <p:spPr>
            <a:xfrm>
              <a:off x="3549973" y="1776012"/>
              <a:ext cx="2058083" cy="2058081"/>
            </a:xfrm>
            <a:prstGeom prst="ellipse">
              <a:avLst/>
            </a:prstGeom>
            <a:noFill/>
            <a:ln w="12700" cap="flat" cmpd="sng" algn="ctr">
              <a:solidFill>
                <a:srgbClr val="F48B27"/>
              </a:solidFill>
              <a:prstDash val="solid"/>
              <a:miter lim="800000"/>
            </a:ln>
            <a:effectLst/>
          </p:spPr>
          <p:txBody>
            <a:bodyPr vert="eaVert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94D4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iSḷïḑe"/>
            <p:cNvSpPr/>
            <p:nvPr/>
          </p:nvSpPr>
          <p:spPr>
            <a:xfrm rot="16200000" flipH="1">
              <a:off x="5035554" y="1540062"/>
              <a:ext cx="810759" cy="810761"/>
            </a:xfrm>
            <a:prstGeom prst="teardrop">
              <a:avLst/>
            </a:prstGeom>
            <a:solidFill>
              <a:srgbClr val="C00000"/>
            </a:solidFill>
            <a:ln w="28575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vert="eaVert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94D4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8" name="í$ḷidé"/>
            <p:cNvSpPr/>
            <p:nvPr/>
          </p:nvSpPr>
          <p:spPr>
            <a:xfrm rot="5400000">
              <a:off x="3311717" y="1540062"/>
              <a:ext cx="810759" cy="810761"/>
            </a:xfrm>
            <a:prstGeom prst="teardrop">
              <a:avLst/>
            </a:prstGeom>
            <a:solidFill>
              <a:srgbClr val="C00000"/>
            </a:solidFill>
            <a:ln w="28575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vert="eaVert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94D4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íṣľíḓe"/>
            <p:cNvSpPr/>
            <p:nvPr/>
          </p:nvSpPr>
          <p:spPr>
            <a:xfrm rot="5400000" flipH="1" flipV="1">
              <a:off x="5035554" y="3326258"/>
              <a:ext cx="810759" cy="810761"/>
            </a:xfrm>
            <a:prstGeom prst="teardrop">
              <a:avLst/>
            </a:prstGeom>
            <a:solidFill>
              <a:srgbClr val="C00000"/>
            </a:solidFill>
            <a:ln w="28575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vert="eaVert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94D4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ísḻîḓé"/>
            <p:cNvSpPr/>
            <p:nvPr/>
          </p:nvSpPr>
          <p:spPr>
            <a:xfrm rot="16200000" flipV="1">
              <a:off x="3311717" y="3326258"/>
              <a:ext cx="810759" cy="810761"/>
            </a:xfrm>
            <a:prstGeom prst="teardrop">
              <a:avLst/>
            </a:prstGeom>
            <a:solidFill>
              <a:srgbClr val="C00000"/>
            </a:solidFill>
            <a:ln w="28575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vert="eaVert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94D4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íṥḻîḍé"/>
            <p:cNvSpPr/>
            <p:nvPr/>
          </p:nvSpPr>
          <p:spPr>
            <a:xfrm>
              <a:off x="3161854" y="1723515"/>
              <a:ext cx="1133728" cy="443854"/>
            </a:xfrm>
            <a:prstGeom prst="roundRect">
              <a:avLst>
                <a:gd name="adj" fmla="val 13693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vert="horz" wrap="none" lIns="0" tIns="0" rIns="0" bIns="0" anchor="ctr">
              <a:normAutofit/>
            </a:bodyPr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  <a:endParaRPr kumimoji="0" lang="en-US" altLang="zh-CN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íṥḻîḍé"/>
            <p:cNvSpPr/>
            <p:nvPr/>
          </p:nvSpPr>
          <p:spPr>
            <a:xfrm>
              <a:off x="4874070" y="1732285"/>
              <a:ext cx="1133728" cy="443854"/>
            </a:xfrm>
            <a:prstGeom prst="roundRect">
              <a:avLst>
                <a:gd name="adj" fmla="val 13693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vert="horz" wrap="none" lIns="0" tIns="0" rIns="0" bIns="0" anchor="ctr">
              <a:normAutofit/>
            </a:bodyPr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2</a:t>
              </a:r>
              <a:endParaRPr kumimoji="0" lang="en-US" altLang="zh-CN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íṥḻîḍé"/>
            <p:cNvSpPr/>
            <p:nvPr/>
          </p:nvSpPr>
          <p:spPr>
            <a:xfrm>
              <a:off x="3174907" y="3478469"/>
              <a:ext cx="1133728" cy="443854"/>
            </a:xfrm>
            <a:prstGeom prst="roundRect">
              <a:avLst>
                <a:gd name="adj" fmla="val 13693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vert="horz" wrap="none" lIns="0" tIns="0" rIns="0" bIns="0" anchor="ctr">
              <a:normAutofit/>
            </a:bodyPr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4</a:t>
              </a:r>
              <a:endParaRPr kumimoji="0" lang="en-US" altLang="zh-CN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íṥḻîḍé"/>
            <p:cNvSpPr/>
            <p:nvPr/>
          </p:nvSpPr>
          <p:spPr>
            <a:xfrm>
              <a:off x="4874069" y="3478469"/>
              <a:ext cx="1133728" cy="443854"/>
            </a:xfrm>
            <a:prstGeom prst="roundRect">
              <a:avLst>
                <a:gd name="adj" fmla="val 13693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vert="horz" wrap="none" lIns="0" tIns="0" rIns="0" bIns="0" anchor="ctr">
              <a:normAutofit/>
            </a:bodyPr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3</a:t>
              </a:r>
              <a:endParaRPr kumimoji="0" lang="en-US" altLang="zh-CN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 flipH="1">
              <a:off x="3785240" y="2013196"/>
              <a:ext cx="1548760" cy="1548760"/>
            </a:xfrm>
            <a:prstGeom prst="rect">
              <a:avLst/>
            </a:prstGeom>
          </p:spPr>
        </p:pic>
      </p:grpSp>
      <p:cxnSp>
        <p:nvCxnSpPr>
          <p:cNvPr id="36" name="直接连接符 35"/>
          <p:cNvCxnSpPr/>
          <p:nvPr/>
        </p:nvCxnSpPr>
        <p:spPr>
          <a:xfrm>
            <a:off x="2936240" y="639445"/>
            <a:ext cx="925576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807932" y="349417"/>
            <a:ext cx="2546175" cy="53403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+mn-ea"/>
                <a:sym typeface="+mn-lt"/>
              </a:rPr>
              <a:t>项目要求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047343" y="3452495"/>
            <a:ext cx="6135007" cy="1528445"/>
            <a:chOff x="7795" y="6547"/>
            <a:chExt cx="8063" cy="2407"/>
          </a:xfrm>
        </p:grpSpPr>
        <p:sp>
          <p:nvSpPr>
            <p:cNvPr id="14" name="矩形 13"/>
            <p:cNvSpPr/>
            <p:nvPr/>
          </p:nvSpPr>
          <p:spPr>
            <a:xfrm>
              <a:off x="7795" y="8083"/>
              <a:ext cx="8063" cy="87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C00000"/>
                  </a:solidFill>
                  <a:cs typeface="+mn-ea"/>
                  <a:sym typeface="+mn-lt"/>
                </a:rPr>
                <a:t>链接及程序</a:t>
              </a:r>
              <a:endParaRPr lang="zh-CN" altLang="en-US" sz="2000" dirty="0">
                <a:solidFill>
                  <a:srgbClr val="C00000"/>
                </a:solidFill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795" y="6547"/>
              <a:ext cx="8063" cy="15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800" dirty="0">
                  <a:solidFill>
                    <a:srgbClr val="C00000"/>
                  </a:solidFill>
                  <a:latin typeface="方正正大黑简体" panose="02000000000000000000" pitchFamily="2" charset="-122"/>
                  <a:ea typeface="方正正大黑简体" panose="02000000000000000000" pitchFamily="2" charset="-122"/>
                  <a:cs typeface="+mn-ea"/>
                  <a:sym typeface="+mn-lt"/>
                </a:rPr>
                <a:t>二、标签介绍</a:t>
              </a:r>
              <a:endParaRPr lang="zh-CN" altLang="en-US" sz="4800" dirty="0">
                <a:solidFill>
                  <a:srgbClr val="C0000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  <a:cs typeface="+mn-ea"/>
                <a:sym typeface="+mn-lt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5377" y="745485"/>
            <a:ext cx="2002112" cy="2408134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377778" y="1823269"/>
            <a:ext cx="3047603" cy="3401060"/>
            <a:chOff x="1066800" y="1352550"/>
            <a:chExt cx="2286000" cy="2550204"/>
          </a:xfrm>
        </p:grpSpPr>
        <p:sp>
          <p:nvSpPr>
            <p:cNvPr id="17" name="文本框 19"/>
            <p:cNvSpPr txBox="1"/>
            <p:nvPr/>
          </p:nvSpPr>
          <p:spPr>
            <a:xfrm>
              <a:off x="2691024" y="2876673"/>
              <a:ext cx="413915" cy="1026081"/>
            </a:xfrm>
            <a:prstGeom prst="rect">
              <a:avLst/>
            </a:prstGeom>
          </p:spPr>
          <p:txBody>
            <a:bodyPr vert="eaVert"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>
                <a:lnSpc>
                  <a:spcPct val="120000"/>
                </a:lnSpc>
                <a:defRPr b="1">
                  <a:solidFill>
                    <a:srgbClr val="C00000"/>
                  </a:solidFill>
                  <a:latin typeface="思源黑体 Light" panose="020B0300000000000000" charset="-122"/>
                  <a:ea typeface="思源黑体 Light" panose="020B0300000000000000" charset="-122"/>
                </a:defRPr>
              </a:lvl1pPr>
            </a:lstStyle>
            <a:p>
              <a:r>
                <a:rPr lang="en-US" altLang="zh-CN" sz="2000" dirty="0">
                  <a:latin typeface="+mn-lt"/>
                  <a:ea typeface="+mn-ea"/>
                  <a:cs typeface="+mn-ea"/>
                  <a:sym typeface="+mn-lt"/>
                </a:rPr>
                <a:t>&lt;a&gt;&lt;/a&gt;</a:t>
              </a:r>
              <a:endParaRPr lang="en-US" altLang="zh-CN" sz="20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í$ḻiḋê"/>
            <p:cNvSpPr txBox="1"/>
            <p:nvPr/>
          </p:nvSpPr>
          <p:spPr>
            <a:xfrm>
              <a:off x="1478548" y="2927319"/>
              <a:ext cx="1203168" cy="64945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>
                <a:lnSpc>
                  <a:spcPct val="120000"/>
                </a:lnSpc>
                <a:defRPr sz="1200">
                  <a:solidFill>
                    <a:srgbClr val="C00000"/>
                  </a:solidFill>
                  <a:latin typeface="思源黑体 Light" panose="020B0300000000000000" charset="-122"/>
                  <a:ea typeface="思源黑体 Light" panose="020B0300000000000000" charset="-122"/>
                </a:defRPr>
              </a:lvl1pPr>
            </a:lstStyle>
            <a:p>
              <a:r>
                <a:rPr lang="zh-CN" altLang="en-US" sz="1400" dirty="0">
                  <a:latin typeface="+mn-lt"/>
                  <a:ea typeface="+mn-ea"/>
                  <a:cs typeface="+mn-ea"/>
                  <a:sym typeface="+mn-lt"/>
                </a:rPr>
                <a:t>链接跳转</a:t>
              </a:r>
              <a:endParaRPr lang="zh-CN" altLang="en-US" sz="1400" dirty="0">
                <a:latin typeface="+mn-lt"/>
                <a:ea typeface="+mn-ea"/>
                <a:cs typeface="+mn-ea"/>
                <a:sym typeface="+mn-lt"/>
              </a:endParaRPr>
            </a:p>
            <a:p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&lt;a href=”</a:t>
              </a:r>
              <a:r>
                <a:rPr lang="zh-CN" altLang="en-US" sz="1400" dirty="0">
                  <a:latin typeface="+mn-lt"/>
                  <a:ea typeface="+mn-ea"/>
                  <a:cs typeface="+mn-ea"/>
                  <a:sym typeface="+mn-lt"/>
                </a:rPr>
                <a:t>链接地址</a:t>
              </a:r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”&gt;&lt;/a&gt;</a:t>
              </a:r>
              <a:endParaRPr lang="zh-CN" altLang="en-US" sz="1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1066800" y="1352550"/>
              <a:ext cx="2286000" cy="1524000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4526968" y="1823269"/>
            <a:ext cx="3047603" cy="3300507"/>
            <a:chOff x="1066800" y="1352550"/>
            <a:chExt cx="2286000" cy="2474807"/>
          </a:xfrm>
        </p:grpSpPr>
        <p:sp>
          <p:nvSpPr>
            <p:cNvPr id="21" name="文本框 24"/>
            <p:cNvSpPr txBox="1"/>
            <p:nvPr/>
          </p:nvSpPr>
          <p:spPr>
            <a:xfrm>
              <a:off x="2634085" y="2876550"/>
              <a:ext cx="413915" cy="950807"/>
            </a:xfrm>
            <a:prstGeom prst="rect">
              <a:avLst/>
            </a:prstGeom>
          </p:spPr>
          <p:txBody>
            <a:bodyPr vert="eaVert"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>
                <a:lnSpc>
                  <a:spcPct val="120000"/>
                </a:lnSpc>
                <a:defRPr b="1">
                  <a:solidFill>
                    <a:srgbClr val="C00000"/>
                  </a:solidFill>
                  <a:latin typeface="思源黑体 Light" panose="020B0300000000000000" charset="-122"/>
                  <a:ea typeface="思源黑体 Light" panose="020B0300000000000000" charset="-122"/>
                </a:defRPr>
              </a:lvl1pPr>
            </a:lstStyle>
            <a:p>
              <a:r>
                <a:rPr lang="en-US" altLang="zh-CN" sz="2000" dirty="0">
                  <a:latin typeface="+mn-lt"/>
                  <a:ea typeface="+mn-ea"/>
                  <a:cs typeface="+mn-ea"/>
                  <a:sym typeface="+mn-lt"/>
                </a:rPr>
                <a:t>a</a:t>
              </a:r>
              <a:r>
                <a:rPr lang="zh-CN" altLang="en-US" sz="2000" dirty="0">
                  <a:latin typeface="+mn-lt"/>
                  <a:ea typeface="+mn-ea"/>
                  <a:cs typeface="+mn-ea"/>
                  <a:sym typeface="+mn-lt"/>
                </a:rPr>
                <a:t>标签属性</a:t>
              </a:r>
              <a:endParaRPr lang="zh-CN" altLang="en-US" sz="20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í$ḻiḋê"/>
            <p:cNvSpPr txBox="1"/>
            <p:nvPr/>
          </p:nvSpPr>
          <p:spPr>
            <a:xfrm>
              <a:off x="1478548" y="2927319"/>
              <a:ext cx="1203168" cy="2618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>
                <a:lnSpc>
                  <a:spcPct val="120000"/>
                </a:lnSpc>
                <a:defRPr sz="1200">
                  <a:solidFill>
                    <a:srgbClr val="C00000"/>
                  </a:solidFill>
                  <a:latin typeface="思源黑体 Light" panose="020B0300000000000000" charset="-122"/>
                  <a:ea typeface="思源黑体 Light" panose="020B0300000000000000" charset="-122"/>
                </a:defRPr>
              </a:lvl1pPr>
            </a:lstStyle>
            <a:p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target=”_blank”</a:t>
              </a:r>
              <a:endParaRPr lang="en-US" altLang="zh-CN" sz="1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66800" y="1352550"/>
              <a:ext cx="2286000" cy="1523999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/>
        </p:nvGrpSpPr>
        <p:grpSpPr>
          <a:xfrm>
            <a:off x="7879332" y="1988016"/>
            <a:ext cx="3047603" cy="3136265"/>
            <a:chOff x="1066800" y="1476082"/>
            <a:chExt cx="2286000" cy="2351653"/>
          </a:xfrm>
        </p:grpSpPr>
        <p:sp>
          <p:nvSpPr>
            <p:cNvPr id="25" name="文本框 28"/>
            <p:cNvSpPr txBox="1"/>
            <p:nvPr/>
          </p:nvSpPr>
          <p:spPr>
            <a:xfrm>
              <a:off x="2735798" y="2876408"/>
              <a:ext cx="469167" cy="951327"/>
            </a:xfrm>
            <a:prstGeom prst="rect">
              <a:avLst/>
            </a:prstGeom>
          </p:spPr>
          <p:txBody>
            <a:bodyPr vert="eaVert"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>
                <a:lnSpc>
                  <a:spcPct val="120000"/>
                </a:lnSpc>
                <a:defRPr b="1">
                  <a:solidFill>
                    <a:srgbClr val="C00000"/>
                  </a:solidFill>
                  <a:latin typeface="思源黑体 Light" panose="020B0300000000000000" charset="-122"/>
                  <a:ea typeface="思源黑体 Light" panose="020B0300000000000000" charset="-122"/>
                </a:defRPr>
              </a:lvl1pPr>
            </a:lstStyle>
            <a:p>
              <a:r>
                <a:rPr lang="en-US" altLang="zh-CN" sz="2000" dirty="0">
                  <a:latin typeface="+mn-lt"/>
                  <a:ea typeface="+mn-ea"/>
                  <a:cs typeface="+mn-ea"/>
                  <a:sym typeface="+mn-lt"/>
                </a:rPr>
                <a:t>&lt;link /</a:t>
              </a:r>
              <a:r>
                <a:rPr lang="en-US" altLang="zh-CN" sz="2400" dirty="0">
                  <a:latin typeface="+mn-lt"/>
                  <a:ea typeface="+mn-ea"/>
                  <a:cs typeface="+mn-ea"/>
                  <a:sym typeface="+mn-lt"/>
                </a:rPr>
                <a:t>&gt;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í$ḻiḋê"/>
            <p:cNvSpPr txBox="1"/>
            <p:nvPr/>
          </p:nvSpPr>
          <p:spPr>
            <a:xfrm>
              <a:off x="1478548" y="2927319"/>
              <a:ext cx="1203168" cy="8432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>
                <a:lnSpc>
                  <a:spcPct val="120000"/>
                </a:lnSpc>
                <a:defRPr sz="1200">
                  <a:solidFill>
                    <a:srgbClr val="C00000"/>
                  </a:solidFill>
                  <a:latin typeface="思源黑体 Light" panose="020B0300000000000000" charset="-122"/>
                  <a:ea typeface="思源黑体 Light" panose="020B0300000000000000" charset="-122"/>
                </a:defRPr>
              </a:lvl1pPr>
            </a:lstStyle>
            <a:p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&lt;link rel=”stylesheet” href=”</a:t>
              </a:r>
              <a:r>
                <a:rPr lang="zh-CN" altLang="en-US" sz="1400" dirty="0">
                  <a:latin typeface="+mn-lt"/>
                  <a:ea typeface="+mn-ea"/>
                  <a:cs typeface="+mn-ea"/>
                  <a:sym typeface="+mn-lt"/>
                </a:rPr>
                <a:t>样式地址</a:t>
              </a:r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” /&gt;</a:t>
              </a:r>
              <a:endParaRPr lang="en-US" altLang="zh-CN" sz="1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1066800" y="1476082"/>
              <a:ext cx="2286000" cy="1523999"/>
            </a:xfrm>
            <a:prstGeom prst="rect">
              <a:avLst/>
            </a:prstGeom>
          </p:spPr>
        </p:pic>
      </p:grpSp>
      <p:cxnSp>
        <p:nvCxnSpPr>
          <p:cNvPr id="28" name="直接连接符 27"/>
          <p:cNvCxnSpPr/>
          <p:nvPr/>
        </p:nvCxnSpPr>
        <p:spPr>
          <a:xfrm>
            <a:off x="2936240" y="639445"/>
            <a:ext cx="925576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807932" y="349417"/>
            <a:ext cx="2546175" cy="53403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+mn-ea"/>
                <a:sym typeface="+mn-lt"/>
              </a:rPr>
              <a:t>链接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2936240" y="639445"/>
            <a:ext cx="925576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807932" y="349417"/>
            <a:ext cx="2546175" cy="53403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+mn-ea"/>
                <a:sym typeface="+mn-lt"/>
              </a:rPr>
              <a:t>脚本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7997190" y="2289810"/>
            <a:ext cx="3536950" cy="847865"/>
            <a:chOff x="874712" y="3325188"/>
            <a:chExt cx="3367690" cy="848023"/>
          </a:xfrm>
        </p:grpSpPr>
        <p:sp>
          <p:nvSpPr>
            <p:cNvPr id="21" name="矩形 20"/>
            <p:cNvSpPr/>
            <p:nvPr/>
          </p:nvSpPr>
          <p:spPr>
            <a:xfrm>
              <a:off x="874712" y="3639712"/>
              <a:ext cx="3367690" cy="53349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rgbClr val="C00000"/>
                  </a:solidFill>
                  <a:cs typeface="+mn-ea"/>
                  <a:sym typeface="+mn-lt"/>
                </a:rPr>
                <a:t>&lt;object width="400" height="400" data="</a:t>
              </a:r>
              <a:r>
                <a:rPr lang="en-US" altLang="zh-CN" sz="1200" dirty="0">
                  <a:solidFill>
                    <a:srgbClr val="C00000"/>
                  </a:solidFill>
                  <a:cs typeface="+mn-ea"/>
                  <a:sym typeface="+mn-lt"/>
                </a:rPr>
                <a:t>../</a:t>
              </a:r>
              <a:r>
                <a:rPr lang="zh-CN" altLang="en-US" sz="1200" dirty="0">
                  <a:solidFill>
                    <a:srgbClr val="C00000"/>
                  </a:solidFill>
                  <a:cs typeface="+mn-ea"/>
                  <a:sym typeface="+mn-lt"/>
                </a:rPr>
                <a:t>第四堂课</a:t>
              </a:r>
              <a:r>
                <a:rPr lang="en-US" altLang="zh-CN" sz="1200" dirty="0">
                  <a:solidFill>
                    <a:srgbClr val="C00000"/>
                  </a:solidFill>
                  <a:cs typeface="+mn-ea"/>
                  <a:sym typeface="+mn-lt"/>
                </a:rPr>
                <a:t>/输入标签.wmv</a:t>
              </a:r>
              <a:r>
                <a:rPr lang="zh-CN" altLang="en-US" sz="1200" dirty="0">
                  <a:solidFill>
                    <a:srgbClr val="C00000"/>
                  </a:solidFill>
                  <a:cs typeface="+mn-ea"/>
                  <a:sym typeface="+mn-lt"/>
                </a:rPr>
                <a:t>" &gt;&lt;/object&gt;</a:t>
              </a:r>
              <a:endParaRPr lang="zh-CN" altLang="en-US" sz="1200" dirty="0">
                <a:solidFill>
                  <a:srgbClr val="C00000"/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74712" y="3325188"/>
              <a:ext cx="2241974" cy="38615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b="1" dirty="0">
                  <a:solidFill>
                    <a:srgbClr val="C00000"/>
                  </a:solidFill>
                  <a:cs typeface="+mn-ea"/>
                  <a:sym typeface="+mn-lt"/>
                </a:rPr>
                <a:t>&lt;object&gt;&lt;/object&gt;</a:t>
              </a:r>
              <a:endParaRPr lang="en-US" altLang="zh-CN" sz="1600" b="1" dirty="0">
                <a:solidFill>
                  <a:srgbClr val="C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166450" y="3966528"/>
            <a:ext cx="3367690" cy="1290519"/>
            <a:chOff x="874712" y="3325188"/>
            <a:chExt cx="3367690" cy="1290519"/>
          </a:xfrm>
        </p:grpSpPr>
        <p:sp>
          <p:nvSpPr>
            <p:cNvPr id="36" name="矩形 35"/>
            <p:cNvSpPr/>
            <p:nvPr/>
          </p:nvSpPr>
          <p:spPr>
            <a:xfrm>
              <a:off x="874712" y="3639712"/>
              <a:ext cx="3367690" cy="97599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rgbClr val="C00000"/>
                  </a:solidFill>
                  <a:cs typeface="+mn-ea"/>
                  <a:sym typeface="+mn-lt"/>
                </a:rPr>
                <a:t>Java</a:t>
              </a:r>
              <a:r>
                <a:rPr lang="zh-CN" altLang="en-US" sz="1200" dirty="0">
                  <a:solidFill>
                    <a:srgbClr val="C00000"/>
                  </a:solidFill>
                  <a:cs typeface="+mn-ea"/>
                  <a:sym typeface="+mn-lt"/>
                </a:rPr>
                <a:t>小程序</a:t>
              </a:r>
              <a:r>
                <a:rPr lang="zh-CN" altLang="en-US" sz="1200" dirty="0">
                  <a:solidFill>
                    <a:srgbClr val="C00000"/>
                  </a:solidFill>
                  <a:cs typeface="+mn-ea"/>
                  <a:sym typeface="+mn-lt"/>
                </a:rPr>
                <a:t>&lt;applet code="Bubbles.class" width="350" height="350"&gt;</a:t>
              </a:r>
              <a:endParaRPr lang="zh-CN" altLang="en-US" sz="1200" dirty="0">
                <a:solidFill>
                  <a:srgbClr val="C00000"/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rgbClr val="C00000"/>
                  </a:solidFill>
                  <a:cs typeface="+mn-ea"/>
                  <a:sym typeface="+mn-lt"/>
                </a:rPr>
                <a:t>Java applet that draws animated bubbles.</a:t>
              </a:r>
              <a:endParaRPr lang="zh-CN" altLang="en-US" sz="1200" dirty="0">
                <a:solidFill>
                  <a:srgbClr val="C00000"/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rgbClr val="C00000"/>
                  </a:solidFill>
                  <a:cs typeface="+mn-ea"/>
                  <a:sym typeface="+mn-lt"/>
                </a:rPr>
                <a:t>&lt;/applet&gt;</a:t>
              </a:r>
              <a:endParaRPr lang="zh-CN" altLang="en-US" sz="1200" dirty="0">
                <a:solidFill>
                  <a:srgbClr val="C00000"/>
                </a:solidFill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874712" y="3325188"/>
              <a:ext cx="2241974" cy="38608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b="1" dirty="0">
                  <a:solidFill>
                    <a:srgbClr val="C00000"/>
                  </a:solidFill>
                  <a:cs typeface="+mn-ea"/>
                  <a:sym typeface="+mn-lt"/>
                </a:rPr>
                <a:t>&lt;applet&gt;&lt;/applet&gt;</a:t>
              </a:r>
              <a:endParaRPr lang="en-US" altLang="zh-CN" sz="1600" b="1" dirty="0">
                <a:solidFill>
                  <a:srgbClr val="C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80035" y="2388870"/>
            <a:ext cx="3672205" cy="1011461"/>
            <a:chOff x="874077" y="3325188"/>
            <a:chExt cx="3368675" cy="561748"/>
          </a:xfrm>
        </p:grpSpPr>
        <p:sp>
          <p:nvSpPr>
            <p:cNvPr id="39" name="矩形 38"/>
            <p:cNvSpPr/>
            <p:nvPr/>
          </p:nvSpPr>
          <p:spPr>
            <a:xfrm>
              <a:off x="874712" y="3713423"/>
              <a:ext cx="3367690" cy="17351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solidFill>
                    <a:srgbClr val="C00000"/>
                  </a:solidFill>
                  <a:cs typeface="+mn-ea"/>
                  <a:sym typeface="+mn-lt"/>
                </a:rPr>
                <a:t>定义</a:t>
              </a:r>
              <a:r>
                <a:rPr lang="en-US" altLang="zh-CN" sz="1200" dirty="0">
                  <a:solidFill>
                    <a:srgbClr val="C00000"/>
                  </a:solidFill>
                  <a:cs typeface="+mn-ea"/>
                  <a:sym typeface="+mn-lt"/>
                </a:rPr>
                <a:t>JavaScript</a:t>
              </a:r>
              <a:r>
                <a:rPr lang="zh-CN" altLang="en-US" sz="1200" dirty="0">
                  <a:solidFill>
                    <a:srgbClr val="C00000"/>
                  </a:solidFill>
                  <a:cs typeface="+mn-ea"/>
                  <a:sym typeface="+mn-lt"/>
                </a:rPr>
                <a:t>脚本</a:t>
              </a:r>
              <a:endParaRPr lang="zh-CN" altLang="en-US" sz="1200" dirty="0">
                <a:solidFill>
                  <a:srgbClr val="C00000"/>
                </a:solidFill>
                <a:cs typeface="+mn-ea"/>
                <a:sym typeface="+mn-l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874077" y="3325188"/>
              <a:ext cx="3368675" cy="37841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600" b="1" dirty="0">
                  <a:solidFill>
                    <a:srgbClr val="C00000"/>
                  </a:solidFill>
                  <a:cs typeface="+mn-ea"/>
                  <a:sym typeface="+mn-lt"/>
                </a:rPr>
                <a:t>&lt;script&gt;&lt;/script&gt;</a:t>
              </a:r>
              <a:endParaRPr lang="en-US" altLang="zh-CN" sz="1600" b="1" dirty="0">
                <a:solidFill>
                  <a:srgbClr val="C00000"/>
                </a:solidFill>
                <a:cs typeface="+mn-ea"/>
                <a:sym typeface="+mn-lt"/>
              </a:endParaRPr>
            </a:p>
            <a:p>
              <a:pPr algn="r">
                <a:lnSpc>
                  <a:spcPct val="120000"/>
                </a:lnSpc>
              </a:pPr>
              <a:r>
                <a:rPr lang="en-US" altLang="zh-CN" sz="1600" b="1" dirty="0">
                  <a:solidFill>
                    <a:srgbClr val="C00000"/>
                  </a:solidFill>
                  <a:cs typeface="+mn-ea"/>
                  <a:sym typeface="+mn-lt"/>
                </a:rPr>
                <a:t>&lt;noscript&gt;&lt;/noscript&gt;</a:t>
              </a:r>
              <a:endParaRPr lang="en-US" altLang="zh-CN" sz="1600" b="1" dirty="0">
                <a:solidFill>
                  <a:srgbClr val="C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83915" y="4297668"/>
            <a:ext cx="3367690" cy="847924"/>
            <a:chOff x="874712" y="3325188"/>
            <a:chExt cx="3367690" cy="847924"/>
          </a:xfrm>
        </p:grpSpPr>
        <p:sp>
          <p:nvSpPr>
            <p:cNvPr id="42" name="矩形 41"/>
            <p:cNvSpPr/>
            <p:nvPr/>
          </p:nvSpPr>
          <p:spPr>
            <a:xfrm>
              <a:off x="874712" y="3639712"/>
              <a:ext cx="3367690" cy="53340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solidFill>
                    <a:srgbClr val="C00000"/>
                  </a:solidFill>
                  <a:cs typeface="+mn-ea"/>
                  <a:sym typeface="+mn-lt"/>
                </a:rPr>
                <a:t>为</a:t>
              </a:r>
              <a:r>
                <a:rPr lang="en-US" altLang="zh-CN" sz="1200" dirty="0">
                  <a:solidFill>
                    <a:srgbClr val="C00000"/>
                  </a:solidFill>
                  <a:cs typeface="+mn-ea"/>
                  <a:sym typeface="+mn-lt"/>
                </a:rPr>
                <a:t>object</a:t>
              </a:r>
              <a:r>
                <a:rPr lang="zh-CN" altLang="en-US" sz="1200" dirty="0">
                  <a:solidFill>
                    <a:srgbClr val="C00000"/>
                  </a:solidFill>
                  <a:cs typeface="+mn-ea"/>
                  <a:sym typeface="+mn-lt"/>
                </a:rPr>
                <a:t>及</a:t>
              </a:r>
              <a:r>
                <a:rPr lang="en-US" altLang="zh-CN" sz="1200" dirty="0">
                  <a:solidFill>
                    <a:srgbClr val="C00000"/>
                  </a:solidFill>
                  <a:cs typeface="+mn-ea"/>
                  <a:sym typeface="+mn-lt"/>
                </a:rPr>
                <a:t>applet</a:t>
              </a:r>
              <a:r>
                <a:rPr lang="zh-CN" altLang="en-US" sz="1200" dirty="0">
                  <a:solidFill>
                    <a:srgbClr val="C00000"/>
                  </a:solidFill>
                  <a:cs typeface="+mn-ea"/>
                  <a:sym typeface="+mn-lt"/>
                </a:rPr>
                <a:t>提供参数</a:t>
              </a:r>
              <a:endParaRPr lang="zh-CN" altLang="en-US" sz="1200" dirty="0">
                <a:solidFill>
                  <a:srgbClr val="C00000"/>
                </a:solidFill>
                <a:cs typeface="+mn-ea"/>
                <a:sym typeface="+mn-lt"/>
              </a:endParaRPr>
            </a:p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solidFill>
                    <a:srgbClr val="C00000"/>
                  </a:solidFill>
                  <a:cs typeface="+mn-ea"/>
                  <a:sym typeface="+mn-lt"/>
                </a:rPr>
                <a:t>&lt;param name="autoplay" value="true"&gt;</a:t>
              </a:r>
              <a:endParaRPr lang="zh-CN" altLang="en-US" sz="1200" dirty="0">
                <a:solidFill>
                  <a:srgbClr val="C00000"/>
                </a:solidFill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000428" y="3325188"/>
              <a:ext cx="2241974" cy="38608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600" b="1" dirty="0">
                  <a:solidFill>
                    <a:srgbClr val="C00000"/>
                  </a:solidFill>
                  <a:cs typeface="+mn-ea"/>
                  <a:sym typeface="+mn-lt"/>
                </a:rPr>
                <a:t>&lt;param  /&gt;</a:t>
              </a:r>
              <a:endParaRPr lang="en-US" altLang="zh-CN" sz="1600" b="1" dirty="0">
                <a:solidFill>
                  <a:srgbClr val="C00000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8365" y="1464945"/>
            <a:ext cx="4738370" cy="49136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047343" y="3452495"/>
            <a:ext cx="6135007" cy="1528445"/>
            <a:chOff x="7795" y="6547"/>
            <a:chExt cx="8063" cy="2407"/>
          </a:xfrm>
        </p:grpSpPr>
        <p:sp>
          <p:nvSpPr>
            <p:cNvPr id="14" name="矩形 13"/>
            <p:cNvSpPr/>
            <p:nvPr/>
          </p:nvSpPr>
          <p:spPr>
            <a:xfrm>
              <a:off x="7795" y="8083"/>
              <a:ext cx="8063" cy="87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C00000"/>
                  </a:solidFill>
                  <a:cs typeface="+mn-ea"/>
                  <a:sym typeface="+mn-lt"/>
                </a:rPr>
                <a:t>自主练习</a:t>
              </a:r>
              <a:endParaRPr lang="zh-CN" altLang="en-US" sz="2000" dirty="0">
                <a:solidFill>
                  <a:srgbClr val="C00000"/>
                </a:solidFill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795" y="6547"/>
              <a:ext cx="8063" cy="15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800" dirty="0">
                  <a:solidFill>
                    <a:srgbClr val="C00000"/>
                  </a:solidFill>
                  <a:latin typeface="方正正大黑简体" panose="02000000000000000000" pitchFamily="2" charset="-122"/>
                  <a:ea typeface="方正正大黑简体" panose="02000000000000000000" pitchFamily="2" charset="-122"/>
                  <a:cs typeface="+mn-ea"/>
                  <a:sym typeface="+mn-lt"/>
                </a:rPr>
                <a:t>三、项目练习</a:t>
              </a:r>
              <a:endParaRPr lang="zh-CN" altLang="en-US" sz="4800" dirty="0">
                <a:solidFill>
                  <a:srgbClr val="C0000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  <a:cs typeface="+mn-ea"/>
                <a:sym typeface="+mn-lt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5377" y="745485"/>
            <a:ext cx="2002112" cy="2408134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1716268" y="2210313"/>
            <a:ext cx="671835" cy="631912"/>
          </a:xfrm>
          <a:prstGeom prst="ellipse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917" tIns="60958" rIns="121917" bIns="60958"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文</a:t>
            </a:r>
            <a:endParaRPr kumimoji="0" lang="zh-CN" altLang="en-US" sz="2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716268" y="2967676"/>
            <a:ext cx="671835" cy="631912"/>
          </a:xfrm>
          <a:prstGeom prst="ellipse">
            <a:avLst/>
          </a:prstGeom>
          <a:solidFill>
            <a:srgbClr val="F48B2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917" tIns="60958" rIns="121917" bIns="60958"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字</a:t>
            </a:r>
            <a:endParaRPr kumimoji="0" lang="zh-CN" altLang="en-US" sz="2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716268" y="3725039"/>
            <a:ext cx="671835" cy="631912"/>
          </a:xfrm>
          <a:prstGeom prst="ellipse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917" tIns="60958" rIns="121917" bIns="60958"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描</a:t>
            </a:r>
            <a:endParaRPr kumimoji="0" lang="zh-CN" altLang="en-US" sz="2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716268" y="4482404"/>
            <a:ext cx="671835" cy="631912"/>
          </a:xfrm>
          <a:prstGeom prst="ellipse">
            <a:avLst/>
          </a:prstGeom>
          <a:solidFill>
            <a:srgbClr val="F48B2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917" tIns="60958" rIns="121917" bIns="60958"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述</a:t>
            </a:r>
            <a:endParaRPr kumimoji="0" lang="zh-CN" altLang="en-US" sz="2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文本框 9"/>
          <p:cNvSpPr txBox="1"/>
          <p:nvPr/>
        </p:nvSpPr>
        <p:spPr>
          <a:xfrm>
            <a:off x="2678430" y="2210435"/>
            <a:ext cx="1842770" cy="3386455"/>
          </a:xfrm>
          <a:prstGeom prst="rect">
            <a:avLst/>
          </a:prstGeom>
          <a:noFill/>
        </p:spPr>
        <p:txBody>
          <a:bodyPr vert="eaVert" wrap="square" lIns="121917" tIns="60958" rIns="121917" bIns="60958" rtlCol="0">
            <a:spAutoFit/>
          </a:bodyPr>
          <a:lstStyle/>
          <a:p>
            <a:pPr defTabSz="1219200">
              <a:lnSpc>
                <a:spcPct val="200000"/>
              </a:lnSpc>
            </a:pPr>
            <a:r>
              <a:rPr lang="zh-CN" sz="1300" dirty="0">
                <a:solidFill>
                  <a:srgbClr val="C00000"/>
                </a:solidFill>
                <a:cs typeface="+mn-ea"/>
                <a:sym typeface="+mn-lt"/>
              </a:rPr>
              <a:t>新办主题卡(纪念卡)并充值满100元,赠15元；新办主题卡(纪念卡)并充值满200元,赠40元；新办主题卡(纪念卡)并充值满300元,赠70元；新办主题卡(纪念卡)并充值满500元,赠120元。</a:t>
            </a:r>
            <a:endParaRPr lang="zh-CN" sz="1300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15" name="文本框 15"/>
          <p:cNvSpPr txBox="1"/>
          <p:nvPr/>
        </p:nvSpPr>
        <p:spPr>
          <a:xfrm>
            <a:off x="4488096" y="2210312"/>
            <a:ext cx="1842770" cy="3240101"/>
          </a:xfrm>
          <a:prstGeom prst="rect">
            <a:avLst/>
          </a:prstGeom>
          <a:noFill/>
        </p:spPr>
        <p:txBody>
          <a:bodyPr vert="eaVert" wrap="square" lIns="121917" tIns="60958" rIns="121917" bIns="60958" rtlCol="0">
            <a:spAutoFit/>
          </a:bodyPr>
          <a:lstStyle/>
          <a:p>
            <a:pPr defTabSz="1219200">
              <a:lnSpc>
                <a:spcPct val="200000"/>
              </a:lnSpc>
            </a:pPr>
            <a:r>
              <a:rPr sz="1300" dirty="0">
                <a:solidFill>
                  <a:srgbClr val="C00000"/>
                </a:solidFill>
                <a:cs typeface="+mn-ea"/>
                <a:sym typeface="+mn-lt"/>
              </a:rPr>
              <a:t>仅限乘坐公交集团公交车使用,刷卡享受全程票价八折优惠,定制公交卡质保期一年,质保期内出现质量问题(非人为损坏),免费换卡,超过质保期须重新购卡办理移资业务。</a:t>
            </a:r>
            <a:endParaRPr sz="1300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16" name="文本框 16"/>
          <p:cNvSpPr txBox="1"/>
          <p:nvPr/>
        </p:nvSpPr>
        <p:spPr>
          <a:xfrm>
            <a:off x="6368755" y="2210312"/>
            <a:ext cx="1442720" cy="3240101"/>
          </a:xfrm>
          <a:prstGeom prst="rect">
            <a:avLst/>
          </a:prstGeom>
          <a:noFill/>
        </p:spPr>
        <p:txBody>
          <a:bodyPr vert="eaVert" wrap="square" lIns="121917" tIns="60958" rIns="121917" bIns="60958" rtlCol="0">
            <a:spAutoFit/>
          </a:bodyPr>
          <a:lstStyle/>
          <a:p>
            <a:pPr defTabSz="1219200">
              <a:lnSpc>
                <a:spcPct val="200000"/>
              </a:lnSpc>
            </a:pPr>
            <a:r>
              <a:rPr sz="1300" dirty="0">
                <a:solidFill>
                  <a:srgbClr val="C00000"/>
                </a:solidFill>
                <a:cs typeface="+mn-ea"/>
                <a:sym typeface="+mn-lt"/>
              </a:rPr>
              <a:t>此次定制公交卡限量发行,单人单笔业务限购6张,为定额不记名卡,不挂失、不退卡,参与优惠活动的款项不退</a:t>
            </a:r>
            <a:r>
              <a:rPr lang="zh-CN" sz="1300" dirty="0">
                <a:solidFill>
                  <a:srgbClr val="C00000"/>
                </a:solidFill>
                <a:cs typeface="+mn-ea"/>
                <a:sym typeface="+mn-lt"/>
              </a:rPr>
              <a:t>。</a:t>
            </a:r>
            <a:endParaRPr lang="zh-CN" sz="1300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7827251" y="1702195"/>
            <a:ext cx="4250869" cy="4252407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2936240" y="639445"/>
            <a:ext cx="925576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07932" y="349417"/>
            <a:ext cx="2546175" cy="53403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+mn-ea"/>
                <a:sym typeface="+mn-lt"/>
              </a:rPr>
              <a:t>项目配文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5wsapia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999</Words>
  <Application>WPS 演示</Application>
  <PresentationFormat>自定义</PresentationFormat>
  <Paragraphs>149</Paragraphs>
  <Slides>12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方正粗黑宋简体</vt:lpstr>
      <vt:lpstr>方正正大黑简体</vt:lpstr>
      <vt:lpstr>黑体</vt:lpstr>
      <vt:lpstr>思源黑体 Light</vt:lpstr>
      <vt:lpstr>微软雅黑</vt:lpstr>
      <vt:lpstr>Arial Unicode MS</vt:lpstr>
      <vt:lpstr>Arial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中秋节</dc:title>
  <dc:creator>第一PPT</dc:creator>
  <cp:keywords>www.1ppt.com</cp:keywords>
  <dc:description>www.1ppt.com</dc:description>
  <cp:lastModifiedBy>Administrator</cp:lastModifiedBy>
  <cp:revision>48</cp:revision>
  <dcterms:created xsi:type="dcterms:W3CDTF">2019-06-19T02:08:00Z</dcterms:created>
  <dcterms:modified xsi:type="dcterms:W3CDTF">2020-09-28T08:27:27Z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2052-11.1.0.10069</vt:lpwstr>
  </property>
</Properties>
</file>