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  <p:sldId id="331" r:id="rId5"/>
    <p:sldId id="266" r:id="rId6"/>
    <p:sldId id="256" r:id="rId7"/>
    <p:sldId id="339" r:id="rId8"/>
    <p:sldId id="332" r:id="rId9"/>
    <p:sldId id="335" r:id="rId10"/>
    <p:sldId id="347" r:id="rId11"/>
    <p:sldId id="334" r:id="rId12"/>
    <p:sldId id="355" r:id="rId13"/>
    <p:sldId id="340" r:id="rId14"/>
    <p:sldId id="311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039"/>
    <a:srgbClr val="080808"/>
    <a:srgbClr val="333333"/>
    <a:srgbClr val="5F5F5F"/>
    <a:srgbClr val="000000"/>
    <a:srgbClr val="FC8298"/>
    <a:srgbClr val="90C31F"/>
    <a:srgbClr val="556270"/>
    <a:srgbClr val="E9A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4" autoAdjust="0"/>
  </p:normalViewPr>
  <p:slideViewPr>
    <p:cSldViewPr snapToGrid="0" showGuides="1">
      <p:cViewPr varScale="1">
        <p:scale>
          <a:sx n="78" d="100"/>
          <a:sy n="78" d="100"/>
        </p:scale>
        <p:origin x="-90" y="-1470"/>
      </p:cViewPr>
      <p:guideLst>
        <p:guide orient="horz" pos="3521"/>
        <p:guide orient="horz" pos="2652"/>
        <p:guide pos="381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方正硬笔楷书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方正硬笔楷书简体" panose="03000509000000000000" pitchFamily="65" charset="-122"/>
              </a:defRPr>
            </a:lvl1pPr>
          </a:lstStyle>
          <a:p>
            <a:fld id="{F554B8A4-21AC-4020-BA60-861D53E1687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方正硬笔楷书简体" panose="03000509000000000000" pitchFamily="65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方正硬笔楷书简体" panose="03000509000000000000" pitchFamily="65" charset="-122"/>
              </a:defRPr>
            </a:lvl1pPr>
          </a:lstStyle>
          <a:p>
            <a:fld id="{3BAAF762-52F3-4512-B16B-1F6F197A993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方正硬笔楷书简体" panose="03000509000000000000" pitchFamily="65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720350" y="478906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86386" y="2991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080808"/>
                </a:solidFill>
                <a:cs typeface="+mn-ea"/>
                <a:sym typeface="+mn-lt"/>
              </a:rPr>
              <a:t>表单控件标签</a:t>
            </a:r>
            <a:endParaRPr lang="zh-CN" altLang="en-US" sz="1800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0557" y="2366679"/>
            <a:ext cx="450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8080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数据灵魂</a:t>
            </a:r>
            <a:r>
              <a:rPr lang="en-US" altLang="zh-CN" sz="4000" dirty="0">
                <a:solidFill>
                  <a:srgbClr val="08080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-</a:t>
            </a:r>
            <a:r>
              <a:rPr lang="zh-CN" altLang="en-US" sz="4000" dirty="0">
                <a:solidFill>
                  <a:srgbClr val="08080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输入标签</a:t>
            </a:r>
            <a:endParaRPr lang="zh-CN" altLang="en-US" sz="4000" dirty="0">
              <a:solidFill>
                <a:srgbClr val="080808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670515" y="2149910"/>
            <a:ext cx="296650" cy="708661"/>
            <a:chOff x="3641234" y="3181693"/>
            <a:chExt cx="296650" cy="70866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673429" y="3181693"/>
              <a:ext cx="251461" cy="70866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41234" y="3282936"/>
              <a:ext cx="296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中国风</a:t>
              </a:r>
              <a:endParaRPr lang="zh-CN" alt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14:vortex dir="r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18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9" decel="50000" autoRev="1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93180" y="2780754"/>
            <a:ext cx="3705919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【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四</a:t>
            </a:r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】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兴趣作业</a:t>
            </a:r>
            <a:endParaRPr lang="zh-CN" altLang="en-US" sz="3000" dirty="0">
              <a:solidFill>
                <a:srgbClr val="834039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196838" y="2996248"/>
            <a:ext cx="1463043" cy="9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332" y="239524"/>
            <a:ext cx="1068817" cy="337185"/>
            <a:chOff x="568442" y="319364"/>
            <a:chExt cx="1425090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327574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834039"/>
                  </a:solidFill>
                  <a:cs typeface="+mn-ea"/>
                  <a:sym typeface="+mn-lt"/>
                </a:rPr>
                <a:t>兴趣作业</a:t>
              </a:r>
              <a:endParaRPr lang="zh-CN" altLang="en-US" sz="1600" dirty="0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83403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064026" y="1419622"/>
            <a:ext cx="3975101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80808"/>
                </a:solidFill>
                <a:cs typeface="+mn-ea"/>
                <a:sym typeface="+mn-lt"/>
              </a:rPr>
              <a:t>1. 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考试报名注册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                                             </a:t>
            </a:r>
            <a:endParaRPr lang="zh-CN" altLang="en-US" u="sng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059914" y="2573944"/>
            <a:ext cx="25661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>
                <a:latin typeface="+mn-lt"/>
                <a:cs typeface="+mn-ea"/>
                <a:sym typeface="+mn-lt"/>
              </a:rPr>
              <a:t>兴趣作业</a:t>
            </a:r>
            <a:endParaRPr lang="zh-CN" altLang="en-US" sz="2400" b="1" dirty="0">
              <a:latin typeface="+mn-lt"/>
              <a:cs typeface="+mn-ea"/>
              <a:sym typeface="+mn-lt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279067" y="2074053"/>
            <a:ext cx="3975101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80808"/>
                </a:solidFill>
                <a:cs typeface="+mn-ea"/>
                <a:sym typeface="+mn-lt"/>
              </a:rPr>
              <a:t>2.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淘宝账号注册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                                             </a:t>
            </a:r>
            <a:endParaRPr lang="zh-CN" altLang="en-US" u="sng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435493" y="2720106"/>
            <a:ext cx="3975101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80808"/>
                </a:solidFill>
                <a:cs typeface="+mn-ea"/>
                <a:sym typeface="+mn-lt"/>
              </a:rPr>
              <a:t>3.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京东账号注册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                                            </a:t>
            </a:r>
            <a:endParaRPr lang="zh-CN" altLang="en-US" u="sng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309005" y="3409106"/>
            <a:ext cx="3975101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cs typeface="+mn-ea"/>
                <a:sym typeface="+mn-lt"/>
              </a:rPr>
              <a:t> 4</a:t>
            </a:r>
            <a:r>
              <a:rPr lang="en-US" altLang="zh-CN" u="sng" dirty="0">
                <a:solidFill>
                  <a:srgbClr val="080808"/>
                </a:solidFill>
                <a:cs typeface="+mn-ea"/>
                <a:sym typeface="+mn-lt"/>
              </a:rPr>
              <a:t>.LOL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英雄联盟账号注册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                                       </a:t>
            </a:r>
            <a:endParaRPr lang="zh-CN" altLang="en-US" u="sng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3995936" y="4057178"/>
            <a:ext cx="3975101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80808"/>
                </a:solidFill>
                <a:cs typeface="+mn-ea"/>
                <a:sym typeface="+mn-lt"/>
              </a:rPr>
              <a:t>5.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网易邮箱</a:t>
            </a:r>
            <a:r>
              <a:rPr lang="zh-CN" altLang="en-US" u="sng" dirty="0">
                <a:solidFill>
                  <a:srgbClr val="080808"/>
                </a:solidFill>
                <a:cs typeface="+mn-ea"/>
                <a:sym typeface="+mn-lt"/>
              </a:rPr>
              <a:t>注册                                             </a:t>
            </a:r>
            <a:endParaRPr lang="zh-CN" altLang="en-US" u="sng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pic>
        <p:nvPicPr>
          <p:cNvPr id="20" name="Picture 2" descr="E:\水墨图表素材\24252 (9)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25426" y="1410361"/>
            <a:ext cx="3238241" cy="30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674835" y="2149910"/>
            <a:ext cx="296650" cy="708661"/>
            <a:chOff x="3641234" y="3181693"/>
            <a:chExt cx="296650" cy="70866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673429" y="3181693"/>
              <a:ext cx="251461" cy="70866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41234" y="3282936"/>
              <a:ext cx="296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中国风</a:t>
              </a:r>
              <a:endParaRPr lang="zh-CN" alt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27207" y="2366679"/>
            <a:ext cx="246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8080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4000" dirty="0">
              <a:solidFill>
                <a:srgbClr val="080808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E:\水墨图表素材\5356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13474" y="533783"/>
            <a:ext cx="1230337" cy="11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组合 67"/>
          <p:cNvGrpSpPr/>
          <p:nvPr/>
        </p:nvGrpSpPr>
        <p:grpSpPr>
          <a:xfrm>
            <a:off x="1448377" y="1361107"/>
            <a:ext cx="4027539" cy="732256"/>
            <a:chOff x="1978510" y="1794236"/>
            <a:chExt cx="4027539" cy="732256"/>
          </a:xfrm>
        </p:grpSpPr>
        <p:cxnSp>
          <p:nvCxnSpPr>
            <p:cNvPr id="69" name="AutoShape 3"/>
            <p:cNvCxnSpPr>
              <a:cxnSpLocks noChangeShapeType="1"/>
            </p:cNvCxnSpPr>
            <p:nvPr/>
          </p:nvCxnSpPr>
          <p:spPr bwMode="auto">
            <a:xfrm>
              <a:off x="2708074" y="2526492"/>
              <a:ext cx="32979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5"/>
            <p:cNvCxnSpPr>
              <a:cxnSpLocks noChangeShapeType="1"/>
            </p:cNvCxnSpPr>
            <p:nvPr/>
          </p:nvCxnSpPr>
          <p:spPr bwMode="auto">
            <a:xfrm>
              <a:off x="1978510" y="1794236"/>
              <a:ext cx="729564" cy="7322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Line 6"/>
          <p:cNvSpPr>
            <a:spLocks noChangeShapeType="1"/>
          </p:cNvSpPr>
          <p:nvPr/>
        </p:nvSpPr>
        <p:spPr bwMode="auto">
          <a:xfrm flipH="1">
            <a:off x="1963918" y="2094709"/>
            <a:ext cx="214023" cy="86820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963918" y="3038329"/>
            <a:ext cx="2438459" cy="887020"/>
            <a:chOff x="2494051" y="3471458"/>
            <a:chExt cx="2438459" cy="887020"/>
          </a:xfrm>
        </p:grpSpPr>
        <p:sp>
          <p:nvSpPr>
            <p:cNvPr id="73" name="Line 10"/>
            <p:cNvSpPr>
              <a:spLocks noChangeShapeType="1"/>
            </p:cNvSpPr>
            <p:nvPr/>
          </p:nvSpPr>
          <p:spPr bwMode="auto">
            <a:xfrm>
              <a:off x="2494051" y="3471458"/>
              <a:ext cx="24384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2494051" y="3546804"/>
              <a:ext cx="469774" cy="811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190056" y="1593873"/>
            <a:ext cx="3871119" cy="532745"/>
            <a:chOff x="2720189" y="2027002"/>
            <a:chExt cx="3871119" cy="532745"/>
          </a:xfrm>
        </p:grpSpPr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2720189" y="2036527"/>
              <a:ext cx="26017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834039"/>
                  </a:solidFill>
                  <a:cs typeface="+mn-ea"/>
                  <a:sym typeface="+mn-lt"/>
                </a:rPr>
                <a:t>CONTENTS</a:t>
              </a:r>
              <a:endParaRPr lang="zh-CN" altLang="en-US" sz="2800" dirty="0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4693366" y="2027002"/>
              <a:ext cx="18979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cs typeface="+mn-ea"/>
                  <a:sym typeface="+mn-lt"/>
                </a:rPr>
                <a:t>目录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pic>
        <p:nvPicPr>
          <p:cNvPr id="78" name="Picture 2" descr="E:\水墨图表素材\53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29742" y="2900601"/>
            <a:ext cx="288972" cy="2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组合 78"/>
          <p:cNvGrpSpPr/>
          <p:nvPr/>
        </p:nvGrpSpPr>
        <p:grpSpPr>
          <a:xfrm>
            <a:off x="2595219" y="2858701"/>
            <a:ext cx="4750100" cy="1219902"/>
            <a:chOff x="3125352" y="3291830"/>
            <a:chExt cx="4750100" cy="1219902"/>
          </a:xfrm>
        </p:grpSpPr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3125352" y="4205027"/>
              <a:ext cx="2798456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2</a:t>
              </a:r>
              <a:r>
                <a:rPr lang="zh-CN" altLang="en-US" dirty="0">
                  <a:cs typeface="+mn-ea"/>
                  <a:sym typeface="+mn-lt"/>
                </a:rPr>
                <a:t>介绍</a:t>
              </a:r>
              <a:r>
                <a:rPr lang="zh-CN" altLang="en-US" dirty="0">
                  <a:cs typeface="+mn-ea"/>
                  <a:sym typeface="+mn-lt"/>
                </a:rPr>
                <a:t>输入标签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5076996" y="3291830"/>
              <a:ext cx="2798456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1</a:t>
              </a:r>
              <a:r>
                <a:rPr lang="zh-CN" altLang="en-US" dirty="0">
                  <a:cs typeface="+mn-ea"/>
                  <a:sym typeface="+mn-lt"/>
                </a:rPr>
                <a:t>项目引入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4392067" y="3113675"/>
            <a:ext cx="469774" cy="811674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4980324" y="3771898"/>
            <a:ext cx="2798456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制作表单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293244" y="2900601"/>
            <a:ext cx="2253619" cy="1182236"/>
            <a:chOff x="2823377" y="3333730"/>
            <a:chExt cx="2253619" cy="1182236"/>
          </a:xfrm>
        </p:grpSpPr>
        <p:pic>
          <p:nvPicPr>
            <p:cNvPr id="85" name="Picture 2" descr="E:\水墨图表素材\5356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823377" y="4240510"/>
              <a:ext cx="288972" cy="27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E:\水墨图表素材\5356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788024" y="3333730"/>
              <a:ext cx="288972" cy="27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2" descr="E:\水墨图表素材\53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21393" y="3807381"/>
            <a:ext cx="288972" cy="2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778171" y="3305840"/>
            <a:ext cx="2798456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兴趣作业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613903" y="3495295"/>
            <a:ext cx="203947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90" name="Picture 2" descr="E:\水墨图表素材\53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08893" y="3370329"/>
            <a:ext cx="288972" cy="2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2" grpId="0" animBg="1"/>
      <p:bldP spid="83" grpId="0" bldLvl="0" animBg="1"/>
      <p:bldP spid="88" grpId="0" bldLvl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832040" y="2851218"/>
            <a:ext cx="3705919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【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一</a:t>
            </a:r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】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项目引入</a:t>
            </a:r>
            <a:endParaRPr lang="zh-CN" altLang="en-US" sz="3000" dirty="0">
              <a:solidFill>
                <a:srgbClr val="834039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259703" y="3012116"/>
            <a:ext cx="1463043" cy="9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332" y="239524"/>
            <a:ext cx="1068817" cy="337185"/>
            <a:chOff x="568442" y="319364"/>
            <a:chExt cx="1425090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327574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834039"/>
                  </a:solidFill>
                  <a:cs typeface="+mn-ea"/>
                  <a:sym typeface="+mn-lt"/>
                </a:rPr>
                <a:t>项目背景 </a:t>
              </a:r>
              <a:endParaRPr lang="zh-CN" altLang="en-US" sz="1600" dirty="0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83403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4" name="Picture 4" descr="E:\水墨图表素材\67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5616" y="1516014"/>
            <a:ext cx="705678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2108200" y="1659890"/>
            <a:ext cx="65728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① 学校委托江西友邦科技公司制作线上新生问卷调查</a:t>
            </a:r>
            <a:endParaRPr lang="zh-CN" altLang="en-US" sz="20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6" name="Picture 4" descr="E:\水墨图表素材\67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5616" y="2452117"/>
            <a:ext cx="705678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108448" y="2596132"/>
            <a:ext cx="28956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② 要求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天内完成</a:t>
            </a:r>
            <a:endParaRPr lang="zh-CN" altLang="en-US" sz="20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8" name="Picture 4" descr="E:\水墨图表素材\67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5616" y="3388221"/>
            <a:ext cx="705678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108200" y="3532505"/>
            <a:ext cx="60648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③ 需收集学生的个人基本信息、兴趣爱好及生源地</a:t>
            </a:r>
            <a:endParaRPr lang="zh-CN" altLang="en-US" sz="20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7" grpId="0" bldLvl="0" animBg="1"/>
      <p:bldP spid="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96808" y="2608403"/>
            <a:ext cx="3705919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【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二</a:t>
            </a:r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】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介绍输入标签</a:t>
            </a:r>
            <a:endParaRPr lang="zh-CN" altLang="en-US" sz="3000" dirty="0">
              <a:solidFill>
                <a:srgbClr val="834039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320661" y="2933800"/>
            <a:ext cx="1463043" cy="9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332" y="239524"/>
            <a:ext cx="1475217" cy="337185"/>
            <a:chOff x="568442" y="319364"/>
            <a:chExt cx="1966957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869441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834039"/>
                  </a:solidFill>
                  <a:cs typeface="+mn-ea"/>
                  <a:sym typeface="+mn-lt"/>
                </a:rPr>
                <a:t>介绍输入标签</a:t>
              </a:r>
              <a:endParaRPr lang="zh-CN" altLang="en-US" sz="1600" dirty="0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83403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4"/>
          <p:cNvGrpSpPr/>
          <p:nvPr/>
        </p:nvGrpSpPr>
        <p:grpSpPr bwMode="auto">
          <a:xfrm>
            <a:off x="4527352" y="1470026"/>
            <a:ext cx="3657600" cy="3095625"/>
            <a:chOff x="0" y="0"/>
            <a:chExt cx="2304" cy="195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4" y="73"/>
              <a:ext cx="2210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2800" b="1" dirty="0">
                  <a:cs typeface="+mn-ea"/>
                  <a:sym typeface="+mn-lt"/>
                </a:rPr>
                <a:t>&lt;form&gt;&lt;/form&gt;</a:t>
              </a:r>
              <a:endParaRPr lang="zh-CN" altLang="en-US" sz="2800" b="1" dirty="0">
                <a:cs typeface="+mn-ea"/>
                <a:sym typeface="+mn-lt"/>
              </a:endParaRPr>
            </a:p>
            <a:p>
              <a:pPr eaLnBrk="0" hangingPunct="0">
                <a:lnSpc>
                  <a:spcPct val="11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&lt;input type=”text” /&gt;</a:t>
              </a:r>
              <a:endParaRPr lang="en-US" altLang="zh-CN" sz="1600" dirty="0">
                <a:cs typeface="+mn-ea"/>
                <a:sym typeface="+mn-lt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1600" dirty="0">
                  <a:cs typeface="+mn-ea"/>
                  <a:sym typeface="+mn-lt"/>
                </a:rPr>
                <a:t>&lt;input tytpe=”radio” /&gt;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0" y="0"/>
              <a:ext cx="3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9" y="858"/>
              <a:ext cx="17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latin typeface="+mn-lt"/>
                  <a:cs typeface="+mn-ea"/>
                  <a:sym typeface="+mn-lt"/>
                </a:rPr>
                <a:t>&lt;textarea&gt;&lt;/textarea&gt;</a:t>
              </a:r>
              <a:endParaRPr lang="en-US" altLang="zh-CN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9" y="1076"/>
              <a:ext cx="1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latin typeface="+mn-lt"/>
                  <a:cs typeface="+mn-ea"/>
                  <a:sym typeface="+mn-lt"/>
                </a:rPr>
                <a:t>&lt;button&gt;&lt;/button&gt;</a:t>
              </a:r>
              <a:endParaRPr lang="zh-CN" altLang="en-US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19" y="1274"/>
              <a:ext cx="1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latin typeface="+mn-lt"/>
                  <a:cs typeface="+mn-ea"/>
                  <a:sym typeface="+mn-lt"/>
                </a:rPr>
                <a:t>&lt;select&gt;&lt;/select&gt;</a:t>
              </a:r>
              <a:endParaRPr lang="en-US" altLang="zh-CN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19" y="1487"/>
              <a:ext cx="19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latin typeface="+mn-lt"/>
                  <a:cs typeface="+mn-ea"/>
                  <a:sym typeface="+mn-lt"/>
                </a:rPr>
                <a:t>&lt;optgroup&gt;&lt;/optgroup&gt;</a:t>
              </a:r>
              <a:endParaRPr lang="en-US" altLang="zh-CN" sz="1600" dirty="0">
                <a:latin typeface="+mn-lt"/>
                <a:cs typeface="+mn-ea"/>
                <a:sym typeface="+mn-lt"/>
              </a:endParaRPr>
            </a:p>
            <a:p>
              <a:r>
                <a:rPr lang="en-US" altLang="zh-CN" sz="1600" dirty="0">
                  <a:latin typeface="+mn-lt"/>
                  <a:cs typeface="+mn-ea"/>
                  <a:sym typeface="+mn-lt"/>
                </a:rPr>
                <a:t>&lt;option&gt;&lt;/option&gt;</a:t>
              </a:r>
              <a:endParaRPr lang="en-US" altLang="zh-CN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rot="16200000" flipH="1">
              <a:off x="1144" y="-684"/>
              <a:ext cx="4" cy="2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" name="Picture 2" descr="E:\水墨图表素材\24252 (7)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755576" y="1215822"/>
            <a:ext cx="3451448" cy="35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303065" y="2727855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dirty="0">
                <a:latin typeface="+mn-lt"/>
                <a:cs typeface="+mn-ea"/>
                <a:sym typeface="+mn-lt"/>
              </a:rPr>
              <a:t>输入标签</a:t>
            </a:r>
            <a:endParaRPr lang="zh-CN" altLang="en-US" sz="2400" b="1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4747895" y="4196080"/>
            <a:ext cx="301561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16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332" y="239524"/>
            <a:ext cx="1475217" cy="337185"/>
            <a:chOff x="568442" y="319364"/>
            <a:chExt cx="1966957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869441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834039"/>
                  </a:solidFill>
                  <a:cs typeface="+mn-ea"/>
                  <a:sym typeface="+mn-lt"/>
                </a:rPr>
                <a:t>介绍输入标签</a:t>
              </a:r>
              <a:endParaRPr lang="zh-CN" altLang="en-US" sz="1600" dirty="0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83403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498373">
            <a:off x="881004" y="2067289"/>
            <a:ext cx="2073809" cy="1959381"/>
          </a:xfrm>
          <a:prstGeom prst="rect">
            <a:avLst/>
          </a:prstGeom>
        </p:spPr>
      </p:pic>
      <p:pic>
        <p:nvPicPr>
          <p:cNvPr id="7" name="Picture 16" descr="箭头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69677" y="2876031"/>
            <a:ext cx="457784" cy="4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29360" y="2911475"/>
            <a:ext cx="165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cs typeface="+mn-ea"/>
                <a:sym typeface="+mn-lt"/>
              </a:rPr>
              <a:t>&lt;label&gt;&lt;/label&gt;</a:t>
            </a:r>
            <a:endParaRPr lang="en-US" altLang="zh-CN" sz="1200" b="1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498373">
            <a:off x="3531288" y="2067288"/>
            <a:ext cx="2073809" cy="1959381"/>
          </a:xfrm>
          <a:prstGeom prst="rect">
            <a:avLst/>
          </a:prstGeom>
        </p:spPr>
      </p:pic>
      <p:pic>
        <p:nvPicPr>
          <p:cNvPr id="10" name="Picture 16" descr="箭头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00911" y="2876030"/>
            <a:ext cx="457784" cy="4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3955" y="2930525"/>
            <a:ext cx="1987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cs typeface="+mn-ea"/>
                <a:sym typeface="+mn-lt"/>
              </a:rPr>
              <a:t>&lt;fieldset&gt;&lt;/fieldset&gt;</a:t>
            </a:r>
            <a:endParaRPr lang="en-US" altLang="zh-CN" sz="1200" b="1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498373">
            <a:off x="6171254" y="2067288"/>
            <a:ext cx="2073809" cy="1959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6510" y="2930525"/>
            <a:ext cx="1839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cs typeface="+mn-ea"/>
                <a:sym typeface="+mn-lt"/>
              </a:rPr>
              <a:t>&lt;legend&gt;&lt;/legend&gt;</a:t>
            </a:r>
            <a:endParaRPr lang="en-US" altLang="zh-CN" sz="12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80941" y="2776819"/>
            <a:ext cx="3705919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【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三</a:t>
            </a:r>
            <a:r>
              <a:rPr lang="en-US" altLang="zh-CN" sz="3000" dirty="0">
                <a:solidFill>
                  <a:srgbClr val="834039"/>
                </a:solidFill>
                <a:cs typeface="+mn-ea"/>
                <a:sym typeface="+mn-lt"/>
              </a:rPr>
              <a:t>】</a:t>
            </a:r>
            <a:r>
              <a:rPr lang="zh-CN" altLang="en-US" sz="3000" dirty="0">
                <a:solidFill>
                  <a:srgbClr val="834039"/>
                </a:solidFill>
                <a:cs typeface="+mn-ea"/>
                <a:sym typeface="+mn-lt"/>
              </a:rPr>
              <a:t>制作表单</a:t>
            </a:r>
            <a:endParaRPr lang="zh-CN" altLang="en-US" sz="3000" dirty="0">
              <a:solidFill>
                <a:srgbClr val="834039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139084" y="2873616"/>
            <a:ext cx="1463043" cy="9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332" y="239524"/>
            <a:ext cx="1068817" cy="337185"/>
            <a:chOff x="568442" y="319364"/>
            <a:chExt cx="1425090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327574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834039"/>
                  </a:solidFill>
                  <a:cs typeface="+mn-ea"/>
                  <a:sym typeface="+mn-lt"/>
                </a:rPr>
                <a:t>制作表单</a:t>
              </a:r>
              <a:endParaRPr lang="zh-CN" altLang="en-US" sz="1600" dirty="0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rgbClr val="83403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3403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607816" y="866378"/>
            <a:ext cx="3504354" cy="3577580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30965" y="2368609"/>
            <a:ext cx="1623961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000" b="1" dirty="0">
                <a:latin typeface="+mn-lt"/>
                <a:cs typeface="+mn-ea"/>
                <a:sym typeface="+mn-lt"/>
              </a:rPr>
              <a:t>表单要素</a:t>
            </a:r>
            <a:endParaRPr lang="zh-CN" altLang="en-US" sz="2000" b="1" dirty="0">
              <a:latin typeface="+mn-lt"/>
              <a:cs typeface="+mn-ea"/>
              <a:sym typeface="+mn-lt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8" name="Group 20"/>
          <p:cNvGrpSpPr/>
          <p:nvPr/>
        </p:nvGrpSpPr>
        <p:grpSpPr bwMode="auto">
          <a:xfrm>
            <a:off x="6280224" y="2615784"/>
            <a:ext cx="2024063" cy="306388"/>
            <a:chOff x="0" y="0"/>
            <a:chExt cx="1275" cy="193"/>
          </a:xfrm>
        </p:grpSpPr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104" y="0"/>
              <a:ext cx="117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80808"/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rgbClr val="080808"/>
                  </a:solidFill>
                  <a:cs typeface="+mn-ea"/>
                  <a:sym typeface="+mn-lt"/>
                </a:rPr>
                <a:t>先后顺序</a:t>
              </a:r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pic>
          <p:nvPicPr>
            <p:cNvPr id="10" name="Picture 22" descr="墨滴"/>
            <p:cNvPicPr>
              <a:picLocks noChangeAspect="1" noChangeArrowheads="1"/>
            </p:cNvPicPr>
            <p:nvPr/>
          </p:nvPicPr>
          <p:blipFill>
            <a:blip r:embed="rId2" cstate="screen">
              <a:lum bright="-34000" contrast="22000"/>
            </a:blip>
            <a:srcRect/>
            <a:stretch>
              <a:fillRect/>
            </a:stretch>
          </p:blipFill>
          <p:spPr bwMode="auto">
            <a:xfrm flipV="1">
              <a:off x="0" y="42"/>
              <a:ext cx="14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Line 11"/>
          <p:cNvSpPr>
            <a:spLocks noChangeShapeType="1"/>
          </p:cNvSpPr>
          <p:nvPr/>
        </p:nvSpPr>
        <p:spPr bwMode="auto">
          <a:xfrm rot="10800000">
            <a:off x="6280224" y="3026618"/>
            <a:ext cx="2108200" cy="0"/>
          </a:xfrm>
          <a:prstGeom prst="line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10800000" flipH="1">
            <a:off x="519584" y="3098607"/>
            <a:ext cx="2088232" cy="2"/>
          </a:xfrm>
          <a:prstGeom prst="line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6845" y="2682459"/>
            <a:ext cx="1930971" cy="306705"/>
            <a:chOff x="480789" y="3233421"/>
            <a:chExt cx="1930971" cy="306705"/>
          </a:xfrm>
        </p:grpSpPr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80789" y="3233421"/>
              <a:ext cx="1858963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80808"/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rgbClr val="080808"/>
                  </a:solidFill>
                  <a:cs typeface="+mn-ea"/>
                  <a:sym typeface="+mn-lt"/>
                </a:rPr>
                <a:t>基本要求</a:t>
              </a:r>
              <a:endParaRPr lang="zh-CN" altLang="en-US" dirty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  <p:pic>
          <p:nvPicPr>
            <p:cNvPr id="15" name="Picture 22" descr="墨滴"/>
            <p:cNvPicPr>
              <a:picLocks noChangeAspect="1" noChangeArrowheads="1"/>
            </p:cNvPicPr>
            <p:nvPr/>
          </p:nvPicPr>
          <p:blipFill>
            <a:blip r:embed="rId2" cstate="screen">
              <a:lum bright="-34000" contrast="22000"/>
            </a:blip>
            <a:srcRect/>
            <a:stretch>
              <a:fillRect/>
            </a:stretch>
          </p:blipFill>
          <p:spPr bwMode="auto">
            <a:xfrm flipV="1">
              <a:off x="2183160" y="3300096"/>
              <a:ext cx="228600" cy="223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4000">
        <p14:warp dir="in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788">
      <a:dk1>
        <a:srgbClr val="333333"/>
      </a:dk1>
      <a:lt1>
        <a:sysClr val="window" lastClr="FFFFFF"/>
      </a:lt1>
      <a:dk2>
        <a:srgbClr val="1D53A5"/>
      </a:dk2>
      <a:lt2>
        <a:srgbClr val="2160BD"/>
      </a:lt2>
      <a:accent1>
        <a:srgbClr val="5B9BD5"/>
      </a:accent1>
      <a:accent2>
        <a:srgbClr val="ED7D31"/>
      </a:accent2>
      <a:accent3>
        <a:srgbClr val="333333"/>
      </a:accent3>
      <a:accent4>
        <a:srgbClr val="FFC000"/>
      </a:accent4>
      <a:accent5>
        <a:srgbClr val="333333"/>
      </a:accent5>
      <a:accent6>
        <a:srgbClr val="70AD47"/>
      </a:accent6>
      <a:hlink>
        <a:srgbClr val="0563C1"/>
      </a:hlink>
      <a:folHlink>
        <a:srgbClr val="954F72"/>
      </a:folHlink>
    </a:clrScheme>
    <a:fontScheme name="btjdw0b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100000">
              <a:srgbClr val="DDDEDD"/>
            </a:gs>
          </a:gsLst>
          <a:lin ang="6000000" scaled="0"/>
          <a:tileRect/>
        </a:gradFill>
        <a:ln w="28575">
          <a:solidFill>
            <a:schemeClr val="bg1"/>
          </a:solidFill>
        </a:ln>
        <a:effectLst>
          <a:outerShdw blurRad="279400" dist="254000" dir="8100000" algn="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全屏显示(16:9)</PresentationFormat>
  <Paragraphs>87</Paragraphs>
  <Slides>12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方正硬笔楷书简体</vt:lpstr>
      <vt:lpstr>方正细谭黑简体</vt:lpstr>
      <vt:lpstr>黑体</vt:lpstr>
      <vt:lpstr>微软雅黑</vt:lpstr>
      <vt:lpstr>Arial Unicode MS</vt:lpstr>
      <vt:lpstr>Calibri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墨迹</dc:title>
  <dc:creator>第一PPT</dc:creator>
  <cp:keywords>www.1ppt.com</cp:keywords>
  <dc:description>www.1ppt.com</dc:description>
  <cp:lastModifiedBy>Administrator</cp:lastModifiedBy>
  <cp:revision>9</cp:revision>
  <dcterms:created xsi:type="dcterms:W3CDTF">2014-07-15T12:53:00Z</dcterms:created>
  <dcterms:modified xsi:type="dcterms:W3CDTF">2020-09-16T08:09:59Z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