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74813" autoAdjust="0"/>
  </p:normalViewPr>
  <p:slideViewPr>
    <p:cSldViewPr>
      <p:cViewPr>
        <p:scale>
          <a:sx n="100" d="100"/>
          <a:sy n="100" d="100"/>
        </p:scale>
        <p:origin x="72" y="-76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18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1" loCatId="cycle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/>
            <a:t>方法</a:t>
          </a:r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b="1" dirty="0"/>
            <a:t>使用帮助文档</a:t>
          </a:r>
          <a:endParaRPr lang="zh-CN" altLang="en-US" dirty="0"/>
        </a:p>
      </dgm:t>
    </dgm:pt>
    <dgm:pt modelId="{06040516-DE20-4399-B700-8677827AD279}" type="par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b="1" dirty="0"/>
            <a:t>多练习</a:t>
          </a:r>
          <a:endParaRPr lang="en-US" altLang="zh-CN" b="1" dirty="0"/>
        </a:p>
        <a:p>
          <a:pPr rtl="0"/>
          <a:r>
            <a:rPr lang="zh-CN" altLang="en-US" b="1" dirty="0"/>
            <a:t>勤总结</a:t>
          </a:r>
          <a:endParaRPr lang="en-US" b="1" dirty="0"/>
        </a:p>
      </dgm:t>
    </dgm:pt>
    <dgm:pt modelId="{71B26884-7CED-4905-B402-58B000CE47EA}" type="par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95052D77-2B4C-480B-BD9C-6B5363B56E98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b="1" dirty="0"/>
            <a:t>对比</a:t>
          </a:r>
          <a:r>
            <a:rPr lang="en-US" altLang="zh-CN" b="1" dirty="0"/>
            <a:t>Java</a:t>
          </a:r>
          <a:r>
            <a:rPr lang="zh-CN" altLang="en-US" b="1" dirty="0"/>
            <a:t>语法</a:t>
          </a:r>
        </a:p>
      </dgm:t>
    </dgm:pt>
    <dgm:pt modelId="{5FB46AE4-7C34-4679-A9F1-940BA4DEB4DD}" type="par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EBB2321D-BCE1-484C-AB43-261C38DD3FFE}" type="sib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B58A1E64-B161-4502-B9EE-ECBF21095F03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A5FEEC-205D-43FD-A300-BD3F7FD91B38}" type="pres">
      <dgm:prSet presAssocID="{7C150777-050C-4C1A-A046-C5D5F3EF3250}" presName="centerShape" presStyleLbl="node0" presStyleIdx="0" presStyleCnt="1"/>
      <dgm:spPr/>
    </dgm:pt>
    <dgm:pt modelId="{A681D7DF-9538-4873-B693-C8E447A60960}" type="pres">
      <dgm:prSet presAssocID="{06040516-DE20-4399-B700-8677827AD279}" presName="Name9" presStyleLbl="parChTrans1D2" presStyleIdx="0" presStyleCnt="3"/>
      <dgm:spPr/>
    </dgm:pt>
    <dgm:pt modelId="{B6FF9D54-4365-4B5E-9971-5E378C30EA25}" type="pres">
      <dgm:prSet presAssocID="{06040516-DE20-4399-B700-8677827AD279}" presName="connTx" presStyleLbl="parChTrans1D2" presStyleIdx="0" presStyleCnt="3"/>
      <dgm:spPr/>
    </dgm:pt>
    <dgm:pt modelId="{C17A5207-C7DB-4BBE-A4D9-3327AE276958}" type="pres">
      <dgm:prSet presAssocID="{758ABAA9-8CEF-4889-BC2D-78A47E80BA9E}" presName="node" presStyleLbl="node1" presStyleIdx="0" presStyleCnt="3" custScaleX="138270" custScaleY="138270">
        <dgm:presLayoutVars>
          <dgm:bulletEnabled val="1"/>
        </dgm:presLayoutVars>
      </dgm:prSet>
      <dgm:spPr/>
    </dgm:pt>
    <dgm:pt modelId="{A4B1E40B-5D8F-48B5-AEC2-44BF9BC95952}" type="pres">
      <dgm:prSet presAssocID="{71B26884-7CED-4905-B402-58B000CE47EA}" presName="Name9" presStyleLbl="parChTrans1D2" presStyleIdx="1" presStyleCnt="3"/>
      <dgm:spPr/>
    </dgm:pt>
    <dgm:pt modelId="{41A2FE79-C165-481D-9FF7-F038C758F2D3}" type="pres">
      <dgm:prSet presAssocID="{71B26884-7CED-4905-B402-58B000CE47EA}" presName="connTx" presStyleLbl="parChTrans1D2" presStyleIdx="1" presStyleCnt="3"/>
      <dgm:spPr/>
    </dgm:pt>
    <dgm:pt modelId="{089B36FB-7428-428C-9EB9-DB8642D28EFC}" type="pres">
      <dgm:prSet presAssocID="{82E16DD6-A60B-4192-B74F-DF6BD6319BF9}" presName="node" presStyleLbl="node1" presStyleIdx="1" presStyleCnt="3" custScaleX="138270" custScaleY="138270">
        <dgm:presLayoutVars>
          <dgm:bulletEnabled val="1"/>
        </dgm:presLayoutVars>
      </dgm:prSet>
      <dgm:spPr/>
    </dgm:pt>
    <dgm:pt modelId="{0CFE3211-2287-44F4-A0CD-30B88C060492}" type="pres">
      <dgm:prSet presAssocID="{5FB46AE4-7C34-4679-A9F1-940BA4DEB4DD}" presName="Name9" presStyleLbl="parChTrans1D2" presStyleIdx="2" presStyleCnt="3"/>
      <dgm:spPr/>
    </dgm:pt>
    <dgm:pt modelId="{7527C42B-8B99-4724-8331-77F40E1C5E1B}" type="pres">
      <dgm:prSet presAssocID="{5FB46AE4-7C34-4679-A9F1-940BA4DEB4DD}" presName="connTx" presStyleLbl="parChTrans1D2" presStyleIdx="2" presStyleCnt="3"/>
      <dgm:spPr/>
    </dgm:pt>
    <dgm:pt modelId="{9CD9D65E-4A13-490F-B3AC-0749BCEFE24E}" type="pres">
      <dgm:prSet presAssocID="{95052D77-2B4C-480B-BD9C-6B5363B56E98}" presName="node" presStyleLbl="node1" presStyleIdx="2" presStyleCnt="3" custScaleX="138270" custScaleY="138270">
        <dgm:presLayoutVars>
          <dgm:bulletEnabled val="1"/>
        </dgm:presLayoutVars>
      </dgm:prSet>
      <dgm:spPr/>
    </dgm:pt>
  </dgm:ptLst>
  <dgm:cxnLst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334D511C-1A4C-4088-B316-A96009CBE893}" type="presOf" srcId="{06040516-DE20-4399-B700-8677827AD279}" destId="{B6FF9D54-4365-4B5E-9971-5E378C30EA25}" srcOrd="1" destOrd="0" presId="urn:microsoft.com/office/officeart/2005/8/layout/radial1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CA49F739-94AE-408F-AD22-A7440F18F903}" type="presOf" srcId="{5FB46AE4-7C34-4679-A9F1-940BA4DEB4DD}" destId="{7527C42B-8B99-4724-8331-77F40E1C5E1B}" srcOrd="1" destOrd="0" presId="urn:microsoft.com/office/officeart/2005/8/layout/radial1"/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014AE046-AA5B-4FD1-AF6D-16B67F69F0A1}" type="presOf" srcId="{71B26884-7CED-4905-B402-58B000CE47EA}" destId="{41A2FE79-C165-481D-9FF7-F038C758F2D3}" srcOrd="1" destOrd="0" presId="urn:microsoft.com/office/officeart/2005/8/layout/radial1"/>
    <dgm:cxn modelId="{D99AC24C-7632-48CF-804F-F095CAC4DAB6}" type="presOf" srcId="{758ABAA9-8CEF-4889-BC2D-78A47E80BA9E}" destId="{C17A5207-C7DB-4BBE-A4D9-3327AE276958}" srcOrd="0" destOrd="0" presId="urn:microsoft.com/office/officeart/2005/8/layout/radial1"/>
    <dgm:cxn modelId="{090FD47E-74DD-4CE0-9691-AD972D6F9B7E}" type="presOf" srcId="{BC6E02D0-BF2E-46F1-BA65-2EE13AE5D2AF}" destId="{B58A1E64-B161-4502-B9EE-ECBF21095F03}" srcOrd="0" destOrd="0" presId="urn:microsoft.com/office/officeart/2005/8/layout/radial1"/>
    <dgm:cxn modelId="{203BE780-F3C4-4EC8-A800-FB936922D596}" type="presOf" srcId="{95052D77-2B4C-480B-BD9C-6B5363B56E98}" destId="{9CD9D65E-4A13-490F-B3AC-0749BCEFE24E}" srcOrd="0" destOrd="0" presId="urn:microsoft.com/office/officeart/2005/8/layout/radial1"/>
    <dgm:cxn modelId="{37687D95-8A85-413D-904E-1715DF59F5C9}" type="presOf" srcId="{06040516-DE20-4399-B700-8677827AD279}" destId="{A681D7DF-9538-4873-B693-C8E447A60960}" srcOrd="0" destOrd="0" presId="urn:microsoft.com/office/officeart/2005/8/layout/radial1"/>
    <dgm:cxn modelId="{CCB7AF99-A3D4-4279-A063-5B0F86933F85}" type="presOf" srcId="{5FB46AE4-7C34-4679-A9F1-940BA4DEB4DD}" destId="{0CFE3211-2287-44F4-A0CD-30B88C060492}" srcOrd="0" destOrd="0" presId="urn:microsoft.com/office/officeart/2005/8/layout/radial1"/>
    <dgm:cxn modelId="{C2E571C5-E337-4852-82FB-19BCF629D5DA}" srcId="{7C150777-050C-4C1A-A046-C5D5F3EF3250}" destId="{95052D77-2B4C-480B-BD9C-6B5363B56E98}" srcOrd="2" destOrd="0" parTransId="{5FB46AE4-7C34-4679-A9F1-940BA4DEB4DD}" sibTransId="{EBB2321D-BCE1-484C-AB43-261C38DD3FFE}"/>
    <dgm:cxn modelId="{F29D7CCA-1FD4-4284-9522-E3D46D7DC4A6}" type="presOf" srcId="{71B26884-7CED-4905-B402-58B000CE47EA}" destId="{A4B1E40B-5D8F-48B5-AEC2-44BF9BC95952}" srcOrd="0" destOrd="0" presId="urn:microsoft.com/office/officeart/2005/8/layout/radial1"/>
    <dgm:cxn modelId="{006D2BEE-7351-490A-A0E0-4D2BEA50C4A0}" type="presOf" srcId="{82E16DD6-A60B-4192-B74F-DF6BD6319BF9}" destId="{089B36FB-7428-428C-9EB9-DB8642D28EFC}" srcOrd="0" destOrd="0" presId="urn:microsoft.com/office/officeart/2005/8/layout/radial1"/>
    <dgm:cxn modelId="{CCB2E5FD-E13A-45DF-85BD-9D353B400EA5}" type="presOf" srcId="{7C150777-050C-4C1A-A046-C5D5F3EF3250}" destId="{58A5FEEC-205D-43FD-A300-BD3F7FD91B38}" srcOrd="0" destOrd="0" presId="urn:microsoft.com/office/officeart/2005/8/layout/radial1"/>
    <dgm:cxn modelId="{710C3E65-EB4E-4B63-B28B-5ED66184C287}" type="presParOf" srcId="{B58A1E64-B161-4502-B9EE-ECBF21095F03}" destId="{58A5FEEC-205D-43FD-A300-BD3F7FD91B38}" srcOrd="0" destOrd="0" presId="urn:microsoft.com/office/officeart/2005/8/layout/radial1"/>
    <dgm:cxn modelId="{6BC9643F-EE6A-4255-9489-278E3394776F}" type="presParOf" srcId="{B58A1E64-B161-4502-B9EE-ECBF21095F03}" destId="{A681D7DF-9538-4873-B693-C8E447A60960}" srcOrd="1" destOrd="0" presId="urn:microsoft.com/office/officeart/2005/8/layout/radial1"/>
    <dgm:cxn modelId="{E2AF4E3C-BCA1-4A6B-AC14-FE01FD808499}" type="presParOf" srcId="{A681D7DF-9538-4873-B693-C8E447A60960}" destId="{B6FF9D54-4365-4B5E-9971-5E378C30EA25}" srcOrd="0" destOrd="0" presId="urn:microsoft.com/office/officeart/2005/8/layout/radial1"/>
    <dgm:cxn modelId="{EBBC4FEC-CEA2-4C0E-9EEE-C0AE0D87CD5E}" type="presParOf" srcId="{B58A1E64-B161-4502-B9EE-ECBF21095F03}" destId="{C17A5207-C7DB-4BBE-A4D9-3327AE276958}" srcOrd="2" destOrd="0" presId="urn:microsoft.com/office/officeart/2005/8/layout/radial1"/>
    <dgm:cxn modelId="{D85BC183-3E4E-4E88-AEE8-73C26C4F99C6}" type="presParOf" srcId="{B58A1E64-B161-4502-B9EE-ECBF21095F03}" destId="{A4B1E40B-5D8F-48B5-AEC2-44BF9BC95952}" srcOrd="3" destOrd="0" presId="urn:microsoft.com/office/officeart/2005/8/layout/radial1"/>
    <dgm:cxn modelId="{38B6B70A-B98B-4226-92AB-3DC6ABE87E13}" type="presParOf" srcId="{A4B1E40B-5D8F-48B5-AEC2-44BF9BC95952}" destId="{41A2FE79-C165-481D-9FF7-F038C758F2D3}" srcOrd="0" destOrd="0" presId="urn:microsoft.com/office/officeart/2005/8/layout/radial1"/>
    <dgm:cxn modelId="{02775CB5-1BA5-4A75-BDA2-D83CE21EAADA}" type="presParOf" srcId="{B58A1E64-B161-4502-B9EE-ECBF21095F03}" destId="{089B36FB-7428-428C-9EB9-DB8642D28EFC}" srcOrd="4" destOrd="0" presId="urn:microsoft.com/office/officeart/2005/8/layout/radial1"/>
    <dgm:cxn modelId="{DE0ADAAC-EDCC-4B68-B61C-5D5F934957E5}" type="presParOf" srcId="{B58A1E64-B161-4502-B9EE-ECBF21095F03}" destId="{0CFE3211-2287-44F4-A0CD-30B88C060492}" srcOrd="5" destOrd="0" presId="urn:microsoft.com/office/officeart/2005/8/layout/radial1"/>
    <dgm:cxn modelId="{FDF0BB18-BED4-4CEE-B588-44B7FBB6B485}" type="presParOf" srcId="{0CFE3211-2287-44F4-A0CD-30B88C060492}" destId="{7527C42B-8B99-4724-8331-77F40E1C5E1B}" srcOrd="0" destOrd="0" presId="urn:microsoft.com/office/officeart/2005/8/layout/radial1"/>
    <dgm:cxn modelId="{EA81C0B8-3D2E-4DE7-BCC4-D8776B789106}" type="presParOf" srcId="{B58A1E64-B161-4502-B9EE-ECBF21095F03}" destId="{9CD9D65E-4A13-490F-B3AC-0749BCEFE24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5FEEC-205D-43FD-A300-BD3F7FD91B38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方法</a:t>
          </a:r>
        </a:p>
      </dsp:txBody>
      <dsp:txXfrm>
        <a:off x="2561803" y="1993135"/>
        <a:ext cx="972393" cy="972393"/>
      </dsp:txXfrm>
    </dsp:sp>
    <dsp:sp modelId="{A681D7DF-9538-4873-B693-C8E447A60960}">
      <dsp:nvSpPr>
        <dsp:cNvPr id="0" name=""/>
        <dsp:cNvSpPr/>
      </dsp:nvSpPr>
      <dsp:spPr>
        <a:xfrm rot="16200000">
          <a:off x="2972490" y="1695934"/>
          <a:ext cx="15101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151019" y="2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44224" y="1712461"/>
        <a:ext cx="7550" cy="7550"/>
      </dsp:txXfrm>
    </dsp:sp>
    <dsp:sp modelId="{C17A5207-C7DB-4BBE-A4D9-3327AE276958}">
      <dsp:nvSpPr>
        <dsp:cNvPr id="0" name=""/>
        <dsp:cNvSpPr/>
      </dsp:nvSpPr>
      <dsp:spPr>
        <a:xfrm>
          <a:off x="2097274" y="-260723"/>
          <a:ext cx="1901450" cy="190145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b="1" kern="1200" dirty="0"/>
            <a:t>使用帮助文档</a:t>
          </a:r>
          <a:endParaRPr lang="zh-CN" altLang="en-US" sz="2600" kern="1200" dirty="0"/>
        </a:p>
      </dsp:txBody>
      <dsp:txXfrm>
        <a:off x="2375735" y="17738"/>
        <a:ext cx="1344528" cy="1344528"/>
      </dsp:txXfrm>
    </dsp:sp>
    <dsp:sp modelId="{A4B1E40B-5D8F-48B5-AEC2-44BF9BC95952}">
      <dsp:nvSpPr>
        <dsp:cNvPr id="0" name=""/>
        <dsp:cNvSpPr/>
      </dsp:nvSpPr>
      <dsp:spPr>
        <a:xfrm rot="1800000">
          <a:off x="3633350" y="2840577"/>
          <a:ext cx="15101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151019" y="2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05084" y="2857105"/>
        <a:ext cx="7550" cy="7550"/>
      </dsp:txXfrm>
    </dsp:sp>
    <dsp:sp modelId="{089B36FB-7428-428C-9EB9-DB8642D28EFC}">
      <dsp:nvSpPr>
        <dsp:cNvPr id="0" name=""/>
        <dsp:cNvSpPr/>
      </dsp:nvSpPr>
      <dsp:spPr>
        <a:xfrm>
          <a:off x="3646880" y="2423273"/>
          <a:ext cx="1901450" cy="190145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多练习</a:t>
          </a:r>
          <a:endParaRPr lang="en-US" altLang="zh-CN" sz="2500" b="1" kern="1200" dirty="0"/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勤总结</a:t>
          </a:r>
          <a:endParaRPr lang="en-US" sz="2500" b="1" kern="1200" dirty="0"/>
        </a:p>
      </dsp:txBody>
      <dsp:txXfrm>
        <a:off x="3925341" y="2701734"/>
        <a:ext cx="1344528" cy="1344528"/>
      </dsp:txXfrm>
    </dsp:sp>
    <dsp:sp modelId="{0CFE3211-2287-44F4-A0CD-30B88C060492}">
      <dsp:nvSpPr>
        <dsp:cNvPr id="0" name=""/>
        <dsp:cNvSpPr/>
      </dsp:nvSpPr>
      <dsp:spPr>
        <a:xfrm rot="9000000">
          <a:off x="2311629" y="2840577"/>
          <a:ext cx="15101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151019" y="2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83364" y="2857105"/>
        <a:ext cx="7550" cy="7550"/>
      </dsp:txXfrm>
    </dsp:sp>
    <dsp:sp modelId="{9CD9D65E-4A13-490F-B3AC-0749BCEFE24E}">
      <dsp:nvSpPr>
        <dsp:cNvPr id="0" name=""/>
        <dsp:cNvSpPr/>
      </dsp:nvSpPr>
      <dsp:spPr>
        <a:xfrm>
          <a:off x="547668" y="2423273"/>
          <a:ext cx="1901450" cy="190145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对比</a:t>
          </a:r>
          <a:r>
            <a:rPr lang="en-US" altLang="zh-CN" sz="2500" b="1" kern="1200" dirty="0"/>
            <a:t>Java</a:t>
          </a:r>
          <a:r>
            <a:rPr lang="zh-CN" altLang="en-US" sz="2500" b="1" kern="1200" dirty="0"/>
            <a:t>语法</a:t>
          </a:r>
        </a:p>
      </dsp:txBody>
      <dsp:txXfrm>
        <a:off x="826129" y="2701734"/>
        <a:ext cx="1344528" cy="134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教学指导：教员讲解本书内容的重难点章节分配，并让学员做记录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45CC1-910C-43EA-9A08-05212CDB2D9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、分步讲解每个过程，重点强调两点。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）请求页面和响应页面可以包含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脚本。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）由浏览器从上至下逐条解析</a:t>
            </a:r>
            <a:r>
              <a:rPr lang="en-US" altLang="zh-CN">
                <a:ea typeface="宋体" charset="-122"/>
              </a:rPr>
              <a:t>HTML</a:t>
            </a:r>
            <a:r>
              <a:rPr lang="zh-CN" altLang="en-US">
                <a:ea typeface="宋体" charset="-122"/>
              </a:rPr>
              <a:t>标签和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脚本。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、使用客户端脚本的好处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B4227-FDD9-45A2-99C1-AEBF2F7D650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教学指导：演示使用外部</a:t>
            </a:r>
            <a:r>
              <a:rPr lang="en-US" altLang="zh-CN">
                <a:ea typeface="宋体" charset="-122"/>
              </a:rPr>
              <a:t>JS</a:t>
            </a:r>
            <a:r>
              <a:rPr lang="zh-CN" altLang="en-US">
                <a:ea typeface="宋体" charset="-122"/>
              </a:rPr>
              <a:t>文件和直接在</a:t>
            </a:r>
            <a:r>
              <a:rPr lang="en-US" altLang="zh-CN">
                <a:ea typeface="宋体" charset="-122"/>
              </a:rPr>
              <a:t>HTML</a:t>
            </a:r>
            <a:r>
              <a:rPr lang="zh-CN" altLang="en-US">
                <a:ea typeface="宋体" charset="-122"/>
              </a:rPr>
              <a:t>标签中这两种方式 ，并强调：外部文件不能包含</a:t>
            </a:r>
            <a:r>
              <a:rPr lang="en-US" altLang="zh-CN">
                <a:ea typeface="宋体" charset="-122"/>
              </a:rPr>
              <a:t>&lt;script&gt;</a:t>
            </a:r>
            <a:r>
              <a:rPr lang="zh-CN" altLang="en-US">
                <a:ea typeface="宋体" charset="-122"/>
              </a:rPr>
              <a:t>标签，通常将</a:t>
            </a:r>
            <a:r>
              <a:rPr lang="en-US" altLang="zh-CN">
                <a:ea typeface="宋体" charset="-122"/>
              </a:rPr>
              <a:t>.js</a:t>
            </a:r>
            <a:r>
              <a:rPr lang="zh-CN" altLang="en-US">
                <a:ea typeface="宋体" charset="-122"/>
              </a:rPr>
              <a:t>文件放到网站目录中单独存放脚本的子目录中（一般为</a:t>
            </a:r>
            <a:r>
              <a:rPr lang="en-US" altLang="zh-CN">
                <a:ea typeface="宋体" charset="-122"/>
              </a:rPr>
              <a:t>js</a:t>
            </a:r>
            <a:r>
              <a:rPr lang="zh-CN" altLang="en-US">
                <a:ea typeface="宋体" charset="-122"/>
              </a:rPr>
              <a:t>），这样容易管理和维护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8B8B5-82EE-4627-9015-070D4E76DC0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教学指导：简介核心语法包含的内容。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07669-DC22-4D38-9A39-00D53A15B63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教学指导：强调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区分大小写，特别是变量的命名、语句关键字等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EFE09-69A0-4EC0-9F62-98C0C10CC30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87B87E-A29C-4AFF-81C9-0295B440425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教学指导：对比</a:t>
            </a:r>
            <a:r>
              <a:rPr lang="en-US" altLang="zh-CN">
                <a:ea typeface="宋体" charset="-122"/>
              </a:rPr>
              <a:t>Java</a:t>
            </a:r>
            <a:r>
              <a:rPr lang="zh-CN" altLang="en-US">
                <a:ea typeface="宋体" charset="-122"/>
              </a:rPr>
              <a:t>中的</a:t>
            </a:r>
            <a:r>
              <a:rPr lang="en-US" altLang="zh-CN">
                <a:ea typeface="宋体" charset="-122"/>
              </a:rPr>
              <a:t>String</a:t>
            </a:r>
            <a:r>
              <a:rPr lang="zh-CN" altLang="en-US">
                <a:ea typeface="宋体" charset="-122"/>
              </a:rPr>
              <a:t>对象的属性和方法讲解。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7ABA1-E69F-4D63-96E1-569A3DC1065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DBE8A-1AAA-4F34-99E8-A908ACDAEA5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F4F8DA-6848-43AC-8141-804174F5DF1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、比较</a:t>
            </a:r>
            <a:r>
              <a:rPr lang="en-US" altLang="zh-CN">
                <a:ea typeface="宋体" charset="-122"/>
              </a:rPr>
              <a:t>Java</a:t>
            </a:r>
            <a:r>
              <a:rPr lang="zh-CN" altLang="en-US">
                <a:ea typeface="宋体" charset="-122"/>
              </a:rPr>
              <a:t>数组讲解，</a:t>
            </a:r>
            <a:endParaRPr lang="en-US" altLang="zh-CN">
              <a:ea typeface="宋体" charset="-122"/>
            </a:endParaRPr>
          </a:p>
          <a:p>
            <a:pPr eaLnBrk="1" fontAlgn="ctr" hangingPunct="1"/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sort()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push()</a:t>
            </a:r>
            <a:r>
              <a:rPr lang="zh-CN" altLang="en-US">
                <a:ea typeface="宋体" charset="-122"/>
              </a:rPr>
              <a:t>方法简介功能即可，演示</a:t>
            </a:r>
            <a:r>
              <a:rPr lang="en-US" altLang="zh-CN">
                <a:ea typeface="宋体" charset="-122"/>
              </a:rPr>
              <a:t>join( )</a:t>
            </a:r>
            <a:r>
              <a:rPr lang="zh-CN" altLang="en-US">
                <a:ea typeface="宋体" charset="-122"/>
              </a:rPr>
              <a:t>方法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、演示示例是使用</a:t>
            </a:r>
            <a:r>
              <a:rPr lang="en-US" altLang="zh-CN">
                <a:ea typeface="宋体" charset="-122"/>
              </a:rPr>
              <a:t>string</a:t>
            </a:r>
            <a:r>
              <a:rPr lang="zh-CN" altLang="en-US">
                <a:ea typeface="宋体" charset="-122"/>
              </a:rPr>
              <a:t>对象的</a:t>
            </a:r>
            <a:r>
              <a:rPr lang="en-US" altLang="zh-CN">
                <a:ea typeface="宋体" charset="-122"/>
              </a:rPr>
              <a:t>split()</a:t>
            </a:r>
            <a:r>
              <a:rPr lang="zh-CN" altLang="en-US">
                <a:ea typeface="宋体" charset="-122"/>
              </a:rPr>
              <a:t>方法，将一个字符串分割成数组元素，然后使用</a:t>
            </a:r>
            <a:r>
              <a:rPr lang="en-US" altLang="zh-CN">
                <a:ea typeface="宋体" charset="-122"/>
              </a:rPr>
              <a:t>join()</a:t>
            </a:r>
            <a:r>
              <a:rPr lang="zh-CN" altLang="en-US">
                <a:ea typeface="宋体" charset="-122"/>
              </a:rPr>
              <a:t>方法将数组元素放入一个字符串中，并使用符号“</a:t>
            </a:r>
            <a:r>
              <a:rPr lang="en-US" altLang="zh-CN">
                <a:ea typeface="宋体" charset="-122"/>
              </a:rPr>
              <a:t>-</a:t>
            </a:r>
            <a:r>
              <a:rPr lang="zh-CN" altLang="en-US">
                <a:ea typeface="宋体" charset="-122"/>
              </a:rPr>
              <a:t>”分隔数组元素，最后显示在页面中。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57B7-85A2-4A25-A510-F17D5B127C1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教学指导：对比</a:t>
            </a:r>
            <a:r>
              <a:rPr lang="en-US" altLang="zh-CN">
                <a:ea typeface="宋体" charset="-122"/>
              </a:rPr>
              <a:t>Java</a:t>
            </a:r>
            <a:r>
              <a:rPr lang="zh-CN" altLang="en-US">
                <a:ea typeface="宋体" charset="-122"/>
              </a:rPr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142B2-BF60-4EE2-9035-F23B8D1A51A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教学指导：对比</a:t>
            </a:r>
            <a:r>
              <a:rPr lang="en-US" altLang="zh-CN">
                <a:ea typeface="宋体" charset="-122"/>
              </a:rPr>
              <a:t>Java</a:t>
            </a:r>
            <a:r>
              <a:rPr lang="zh-CN" altLang="en-US">
                <a:ea typeface="宋体" charset="-122"/>
              </a:rPr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90255-30E6-4CA5-B826-802F5A14CA2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1A2F6-0F91-4A68-9AE5-FB8D7DED974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教学指导：演示</a:t>
            </a:r>
            <a:r>
              <a:rPr lang="en-US" altLang="zh-CN">
                <a:ea typeface="宋体" charset="-122"/>
              </a:rPr>
              <a:t>prompt()</a:t>
            </a:r>
            <a:r>
              <a:rPr lang="zh-CN" altLang="en-US">
                <a:ea typeface="宋体" charset="-122"/>
              </a:rPr>
              <a:t>的使用。并强调两种函数的使用场合。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8D433-6340-4DAF-9BA4-7CF03EE03A2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0" dirty="0">
                <a:ea typeface="宋体" charset="-122"/>
              </a:rPr>
              <a:t>教学指导：</a:t>
            </a:r>
            <a:endParaRPr lang="en-US" altLang="zh-CN" b="0" dirty="0">
              <a:ea typeface="宋体" charset="-122"/>
            </a:endParaRPr>
          </a:p>
          <a:p>
            <a:r>
              <a:rPr lang="zh-CN" altLang="en-US" b="0" dirty="0">
                <a:ea typeface="宋体" charset="-122"/>
              </a:rPr>
              <a:t>对比</a:t>
            </a:r>
            <a:r>
              <a:rPr lang="en-US" altLang="zh-CN" b="0" dirty="0">
                <a:ea typeface="宋体" charset="-122"/>
              </a:rPr>
              <a:t>Java</a:t>
            </a:r>
            <a:r>
              <a:rPr lang="zh-CN" altLang="en-US" b="0" dirty="0">
                <a:ea typeface="宋体" charset="-122"/>
              </a:rPr>
              <a:t>语法讲解。</a:t>
            </a:r>
            <a:endParaRPr lang="en-US" altLang="zh-CN" b="0" dirty="0">
              <a:ea typeface="宋体" charset="-122"/>
            </a:endParaRPr>
          </a:p>
          <a:p>
            <a:r>
              <a:rPr lang="en-US" altLang="zh-CN" b="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、大小写的区分几个基本规则如下。</a:t>
            </a:r>
          </a:p>
          <a:p>
            <a:r>
              <a:rPr lang="en-US" altLang="zh-CN" dirty="0">
                <a:ea typeface="宋体" charset="-122"/>
              </a:rPr>
              <a:t>JavaScript</a:t>
            </a:r>
            <a:r>
              <a:rPr lang="zh-CN" altLang="en-US" dirty="0">
                <a:ea typeface="宋体" charset="-122"/>
              </a:rPr>
              <a:t>的关键字小写</a:t>
            </a:r>
          </a:p>
          <a:p>
            <a:r>
              <a:rPr lang="zh-CN" altLang="en-US" dirty="0">
                <a:ea typeface="宋体" charset="-122"/>
              </a:rPr>
              <a:t>内置对象大写字母开头。</a:t>
            </a:r>
            <a:br>
              <a:rPr lang="zh-CN" altLang="en-US" dirty="0">
                <a:ea typeface="宋体" charset="-122"/>
              </a:rPr>
            </a:br>
            <a:r>
              <a:rPr lang="zh-CN" altLang="en-US" dirty="0">
                <a:ea typeface="宋体" charset="-122"/>
              </a:rPr>
              <a:t>对象的名称通常是小写。方法命名规则与</a:t>
            </a:r>
            <a:r>
              <a:rPr lang="en-US" altLang="zh-CN" dirty="0">
                <a:ea typeface="宋体" charset="-122"/>
              </a:rPr>
              <a:t>Java</a:t>
            </a:r>
            <a:r>
              <a:rPr lang="zh-CN" altLang="en-US" dirty="0">
                <a:ea typeface="宋体" charset="-122"/>
              </a:rPr>
              <a:t>相同。</a:t>
            </a: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76AD2-3315-47AE-B2FC-AF1EE073521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14E39-776B-4615-9928-509517615F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教学指导：提供学员上机素材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B8BAA6-B38A-4C12-8AA5-F4BDCF1B080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F9A32-5FD9-41D8-AB18-5ED61972CAB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FF2FA-2FAF-496A-BDE4-DA3CBDB4D16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回顾：学员</a:t>
            </a:r>
            <a:r>
              <a:rPr lang="zh-CN" altLang="en-US" dirty="0">
                <a:ea typeface="宋体" charset="-122"/>
              </a:rPr>
              <a:t>已学过的相关技术内容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773E3-9708-436A-969A-B1FD0CC4AFB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教学指导：可以在上一页基础之上修改演示。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832A98-AF26-4C56-8990-C408370F012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教学指导：告诉学员不推荐使用，只要能看懂网上的脚本代码即可。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17F7A-F25D-4BCE-BFD8-E455AD2D8E5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EC775E-53FF-43EB-BEBF-11C22563371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06831-08E4-425D-AB97-21F8D6B8E21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、讲解全局变量和局部变量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、让学员阅读代码，给出输出结果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、教员给出答案图示，并带领学员分析结果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FC8F7-9C33-448D-AC42-7B2CF4FF95F0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1203A-CACC-4BA1-A6A6-ED5A1901212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670FD-0BFC-4ED5-96AA-F4E6BEBB608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E2857-06C3-4D35-973D-10985E46294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教学指导：通过演示示例补充说明为什么学习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，同时需要告诉学员，使用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实现动态效果不如</a:t>
            </a:r>
            <a:r>
              <a:rPr lang="en-US" altLang="zh-CN">
                <a:ea typeface="宋体" charset="-122"/>
              </a:rPr>
              <a:t>jQuery</a:t>
            </a:r>
            <a:r>
              <a:rPr lang="zh-CN" altLang="en-US">
                <a:ea typeface="宋体" charset="-122"/>
              </a:rPr>
              <a:t>简洁方便，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是学习</a:t>
            </a:r>
            <a:r>
              <a:rPr lang="en-US" altLang="zh-CN">
                <a:ea typeface="宋体" charset="-122"/>
              </a:rPr>
              <a:t>jQuery</a:t>
            </a:r>
            <a:r>
              <a:rPr lang="zh-CN" altLang="en-US">
                <a:ea typeface="宋体" charset="-122"/>
              </a:rPr>
              <a:t>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D4EFC-2302-4436-B0EE-819F6B41DF8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的概念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的特点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与</a:t>
            </a:r>
            <a:r>
              <a:rPr lang="en-US" altLang="zh-CN">
                <a:ea typeface="宋体" charset="-122"/>
              </a:rPr>
              <a:t>ECMAScript</a:t>
            </a:r>
            <a:r>
              <a:rPr lang="zh-CN" altLang="en-US">
                <a:ea typeface="宋体" charset="-122"/>
              </a:rPr>
              <a:t>的关系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JavaScript</a:t>
            </a:r>
            <a:r>
              <a:rPr lang="zh-CN" altLang="en-US">
                <a:ea typeface="宋体" charset="-122"/>
              </a:rPr>
              <a:t>组成。讲解组成时，简单介绍</a:t>
            </a:r>
            <a:r>
              <a:rPr lang="en-US" altLang="zh-CN">
                <a:ea typeface="宋体" charset="-122"/>
              </a:rPr>
              <a:t>BOM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DOM</a:t>
            </a:r>
            <a:r>
              <a:rPr lang="zh-CN" altLang="en-US">
                <a:ea typeface="宋体" charset="-122"/>
              </a:rPr>
              <a:t>，并说明在后面章节重点讲解，本章重点学习</a:t>
            </a:r>
            <a:r>
              <a:rPr lang="en-US" altLang="zh-CN" b="1">
                <a:ea typeface="宋体" charset="-122"/>
              </a:rPr>
              <a:t>ECMAScript</a:t>
            </a:r>
            <a:r>
              <a:rPr lang="zh-CN" altLang="en-US">
                <a:ea typeface="宋体" charset="-122"/>
              </a:rPr>
              <a:t>。</a:t>
            </a:r>
          </a:p>
          <a:p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、编码遵循</a:t>
            </a:r>
            <a:r>
              <a:rPr lang="en-US" altLang="zh-CN">
                <a:ea typeface="宋体" charset="-122"/>
              </a:rPr>
              <a:t>ECMAScript</a:t>
            </a:r>
            <a:r>
              <a:rPr lang="zh-CN" altLang="en-US">
                <a:ea typeface="宋体" charset="-122"/>
              </a:rPr>
              <a:t>标准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74169F-A044-4D0A-98F9-1A6230B70A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教学指导：讲解</a:t>
            </a:r>
            <a:r>
              <a:rPr lang="en-US" altLang="zh-CN">
                <a:ea typeface="宋体" charset="-122"/>
              </a:rPr>
              <a:t>type</a:t>
            </a:r>
            <a:r>
              <a:rPr lang="zh-CN" altLang="en-US">
                <a:ea typeface="宋体" charset="-122"/>
              </a:rPr>
              <a:t>与</a:t>
            </a:r>
            <a:r>
              <a:rPr lang="en-US" altLang="en-US">
                <a:ea typeface="宋体" charset="-122"/>
              </a:rPr>
              <a:t>&lt;!--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en-US">
                <a:ea typeface="宋体" charset="-122"/>
              </a:rPr>
              <a:t>--&gt;</a:t>
            </a:r>
            <a:r>
              <a:rPr lang="zh-CN" altLang="en-US">
                <a:ea typeface="宋体" charset="-122"/>
              </a:rPr>
              <a:t>的作用。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EBB8B2-23FB-4BF3-A494-99643DAA164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教学指导：说明</a:t>
            </a:r>
            <a:r>
              <a:rPr lang="en-US" altLang="zh-CN" dirty="0" err="1">
                <a:ea typeface="宋体" charset="-122"/>
              </a:rPr>
              <a:t>document.write</a:t>
            </a:r>
            <a:r>
              <a:rPr lang="en-US" altLang="zh-CN" dirty="0">
                <a:ea typeface="宋体" charset="-122"/>
              </a:rPr>
              <a:t>()</a:t>
            </a:r>
            <a:r>
              <a:rPr lang="zh-CN" altLang="en-US" dirty="0">
                <a:ea typeface="宋体" charset="-122"/>
              </a:rPr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4EDFD-AEDE-42D4-ABC9-3E335F9ECE2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  <a:pPr/>
              <a:t>2020/11/26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itchFamily="49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JavaScript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基础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第一章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为什么要学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表单验证－减轻服务器端压力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Rectangle 92"/>
          <p:cNvSpPr>
            <a:spLocks noChangeArrowheads="1"/>
          </p:cNvSpPr>
          <p:nvPr/>
        </p:nvSpPr>
        <p:spPr bwMode="auto">
          <a:xfrm>
            <a:off x="784254" y="3071813"/>
            <a:ext cx="5141913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页面动态效果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2643206" y="2214554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40482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1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zh-CN" altLang="en-US" b="1" dirty="0">
                  <a:solidFill>
                    <a:srgbClr val="FBFFFE"/>
                  </a:solidFill>
                </a:rPr>
                <a:t>注册表单验证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2643174" y="3857628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19399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en-US" altLang="zh-CN" b="1" dirty="0">
                  <a:solidFill>
                    <a:srgbClr val="FBFFFE"/>
                  </a:solidFill>
                </a:rPr>
                <a:t>2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zh-CN" altLang="en-US" b="1" dirty="0">
                  <a:solidFill>
                    <a:srgbClr val="FBFFFE"/>
                  </a:solidFill>
                </a:rPr>
                <a:t>层的切换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43174" y="4816271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19399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en-US" altLang="zh-CN" b="1" dirty="0">
                  <a:solidFill>
                    <a:srgbClr val="FBFFFE"/>
                  </a:solidFill>
                </a:rPr>
                <a:t>2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：树形菜单</a:t>
              </a:r>
              <a:endParaRPr lang="zh-CN" altLang="en-US" b="1" dirty="0">
                <a:solidFill>
                  <a:srgbClr val="FBFFFE"/>
                </a:solidFill>
              </a:endParaRP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9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JavaScript</a:t>
            </a:r>
            <a:r>
              <a:rPr lang="zh-CN" altLang="en-US" dirty="0"/>
              <a:t>是一种基于对象和事件驱动的、并具有安全性能的脚本语言。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向</a:t>
            </a:r>
            <a:r>
              <a:rPr lang="en-US" dirty="0"/>
              <a:t>HTML</a:t>
            </a:r>
            <a:r>
              <a:rPr lang="zh-CN" altLang="en-US" dirty="0"/>
              <a:t>页面中添加交互行为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脚本语言，语法和</a:t>
            </a:r>
            <a:r>
              <a:rPr lang="en-US" dirty="0"/>
              <a:t>Java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解释性语言，边执行边解释</a:t>
            </a:r>
            <a:endParaRPr lang="en-US" altLang="zh-CN" dirty="0"/>
          </a:p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en-US" altLang="zh-CN" sz="2800" dirty="0">
                <a:cs typeface="+mn-cs"/>
              </a:rPr>
              <a:t>JavaScript</a:t>
            </a:r>
            <a:r>
              <a:rPr lang="zh-CN" altLang="en-US" sz="2800" dirty="0">
                <a:cs typeface="+mn-cs"/>
              </a:rPr>
              <a:t>组成</a:t>
            </a:r>
            <a:endParaRPr lang="en-US" altLang="zh-CN" sz="2800" dirty="0">
              <a:cs typeface="+mn-cs"/>
            </a:endParaRPr>
          </a:p>
          <a:p>
            <a:pPr lvl="1">
              <a:defRPr/>
            </a:pP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500457" y="6143648"/>
            <a:ext cx="1285875" cy="408623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DOM</a:t>
            </a:r>
            <a:endParaRPr lang="zh-CN" altLang="en-US" b="1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071832" y="4638698"/>
            <a:ext cx="2143125" cy="505103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/>
              <a:t>JavaScript</a:t>
            </a:r>
            <a:endParaRPr lang="zh-CN" altLang="en-US" sz="2000" b="1" dirty="0"/>
          </a:p>
        </p:txBody>
      </p:sp>
      <p:cxnSp>
        <p:nvCxnSpPr>
          <p:cNvPr id="19461" name="AutoShape 17"/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>
            <a:off x="3643472" y="5643724"/>
            <a:ext cx="99984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0"/>
          <p:cNvSpPr>
            <a:spLocks noChangeArrowheads="1"/>
          </p:cNvSpPr>
          <p:nvPr/>
        </p:nvSpPr>
        <p:spPr bwMode="gray">
          <a:xfrm>
            <a:off x="857269" y="6138885"/>
            <a:ext cx="1785938" cy="50323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err="1"/>
              <a:t>ECMAScript</a:t>
            </a:r>
            <a:endParaRPr lang="en-US" altLang="zh-CN" b="1" dirty="0"/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gray">
          <a:xfrm>
            <a:off x="6000769" y="6138885"/>
            <a:ext cx="1285875" cy="504825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BOM</a:t>
            </a:r>
          </a:p>
        </p:txBody>
      </p:sp>
      <p:cxnSp>
        <p:nvCxnSpPr>
          <p:cNvPr id="19464" name="直接连接符 15"/>
          <p:cNvCxnSpPr>
            <a:cxnSpLocks noChangeShapeType="1"/>
          </p:cNvCxnSpPr>
          <p:nvPr/>
        </p:nvCxnSpPr>
        <p:spPr bwMode="auto">
          <a:xfrm>
            <a:off x="1714519" y="5638823"/>
            <a:ext cx="4929188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5" name="直接箭头连接符 19"/>
          <p:cNvCxnSpPr>
            <a:cxnSpLocks noChangeShapeType="1"/>
            <a:endCxn id="10" idx="0"/>
          </p:cNvCxnSpPr>
          <p:nvPr/>
        </p:nvCxnSpPr>
        <p:spPr bwMode="auto">
          <a:xfrm rot="5400000">
            <a:off x="6394470" y="5888060"/>
            <a:ext cx="500062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6" name="直接箭头连接符 27"/>
          <p:cNvCxnSpPr>
            <a:cxnSpLocks noChangeShapeType="1"/>
          </p:cNvCxnSpPr>
          <p:nvPr/>
        </p:nvCxnSpPr>
        <p:spPr bwMode="auto">
          <a:xfrm rot="5400000">
            <a:off x="1465282" y="5888060"/>
            <a:ext cx="50006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的基本结构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的基本结构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928688" y="2214563"/>
            <a:ext cx="7143750" cy="19660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JavaScript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--&gt;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 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的应用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714377" y="1139563"/>
            <a:ext cx="7929589" cy="3718197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1" dirty="0"/>
              <a:t>……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/>
              <a:t>&lt;title&gt;</a:t>
            </a:r>
            <a:r>
              <a:rPr lang="zh-CN" altLang="en-US" b="1" dirty="0"/>
              <a:t>输出</a:t>
            </a:r>
            <a:r>
              <a:rPr lang="en-US" altLang="zh-CN" b="1" dirty="0"/>
              <a:t>Hello </a:t>
            </a:r>
            <a:r>
              <a:rPr lang="en-US" altLang="zh-CN" b="1" dirty="0" err="1"/>
              <a:t>Wordl</a:t>
            </a:r>
            <a:r>
              <a:rPr lang="en-US" altLang="zh-CN" b="1" dirty="0"/>
              <a:t>&lt;/title&gt;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&lt;script  type="text/</a:t>
            </a:r>
            <a:r>
              <a:rPr lang="en-US" altLang="zh-CN" b="1" dirty="0" err="1">
                <a:solidFill>
                  <a:srgbClr val="0070C0"/>
                </a:solidFill>
              </a:rPr>
              <a:t>javascript</a:t>
            </a:r>
            <a:r>
              <a:rPr lang="en-US" altLang="zh-CN" b="1" dirty="0">
                <a:solidFill>
                  <a:srgbClr val="0070C0"/>
                </a:solidFill>
              </a:rPr>
              <a:t>"&gt;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   &lt;!--</a:t>
            </a:r>
          </a:p>
          <a:p>
            <a:pPr algn="l">
              <a:lnSpc>
                <a:spcPct val="120000"/>
              </a:lnSpc>
              <a:defRPr/>
            </a:pPr>
            <a:r>
              <a:rPr lang="fr-FR" altLang="zh-CN" b="1" dirty="0">
                <a:solidFill>
                  <a:srgbClr val="0070C0"/>
                </a:solidFill>
              </a:rPr>
              <a:t>    document.write("</a:t>
            </a:r>
            <a:r>
              <a:rPr lang="zh-CN" altLang="en-US" b="1" dirty="0">
                <a:solidFill>
                  <a:srgbClr val="0070C0"/>
                </a:solidFill>
              </a:rPr>
              <a:t>输出</a:t>
            </a:r>
            <a:r>
              <a:rPr lang="fr-FR" altLang="zh-CN" b="1" dirty="0">
                <a:solidFill>
                  <a:srgbClr val="0070C0"/>
                </a:solidFill>
              </a:rPr>
              <a:t>HelloWorld");</a:t>
            </a:r>
            <a:endParaRPr lang="zh-CN" altLang="en-US" b="1" dirty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fr-FR" altLang="zh-CN" b="1" dirty="0">
                <a:solidFill>
                  <a:srgbClr val="0070C0"/>
                </a:solidFill>
              </a:rPr>
              <a:t>    document.write("&lt;h1&gt;Hello World&lt;/h1&gt;");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   --&gt;</a:t>
            </a:r>
            <a:endParaRPr lang="zh-CN" altLang="en-US" b="1" dirty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&lt;/script&gt;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/>
              <a:t>&lt;/head&gt;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/>
              <a:t>&lt;body&gt;</a:t>
            </a:r>
            <a:r>
              <a:rPr lang="zh-CN" altLang="en-US" b="1" dirty="0"/>
              <a:t>页面主体内容</a:t>
            </a:r>
            <a:r>
              <a:rPr lang="en-US" altLang="zh-CN" b="1" dirty="0"/>
              <a:t>&lt;/body&gt;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/>
              <a:t>&lt;/html&gt;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71406" y="5172090"/>
            <a:ext cx="842963" cy="400050"/>
            <a:chOff x="3786182" y="3143248"/>
            <a:chExt cx="843709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17416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184275" y="5072074"/>
            <a:ext cx="6673850" cy="928687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>
                <a:ea typeface="黑体" pitchFamily="2" charset="-122"/>
              </a:rPr>
              <a:t> </a:t>
            </a:r>
            <a:r>
              <a:rPr lang="en-US" altLang="en-US" sz="2000" b="1" dirty="0">
                <a:ea typeface="黑体" pitchFamily="2" charset="-122"/>
              </a:rPr>
              <a:t>&lt;script&gt;…&lt;/script&gt;</a:t>
            </a:r>
            <a:r>
              <a:rPr lang="zh-CN" altLang="en-US" sz="2000" b="1" dirty="0">
                <a:ea typeface="黑体" pitchFamily="2" charset="-122"/>
              </a:rPr>
              <a:t>可以包含在文档中的任何地方，只要保证这些代码在被使用前已读取并加载到内存即可。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2500298" y="6283348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2181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1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输出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Hello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World</a:t>
              </a: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的执行原理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431088" y="2446338"/>
          <a:ext cx="12255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1225091" imgH="1962750" progId="">
                  <p:embed/>
                </p:oleObj>
              </mc:Choice>
              <mc:Fallback>
                <p:oleObj name="Image" r:id="rId4" imgW="1225091" imgH="196275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2446338"/>
                        <a:ext cx="12255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664356" y="4695007"/>
            <a:ext cx="2265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应用  服务器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821019" y="2429624"/>
            <a:ext cx="504825" cy="144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</a:rPr>
              <a:t>IE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216428" y="2775616"/>
            <a:ext cx="1823524" cy="776383"/>
          </a:xfrm>
          <a:prstGeom prst="wedgeRoundRectCallout">
            <a:avLst>
              <a:gd name="adj1" fmla="val -27364"/>
              <a:gd name="adj2" fmla="val 5160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解析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标签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906869" y="4631486"/>
            <a:ext cx="2347585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从服务器端下载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的页面</a:t>
            </a:r>
          </a:p>
        </p:txBody>
      </p:sp>
      <p:cxnSp>
        <p:nvCxnSpPr>
          <p:cNvPr id="12" name="AutoShape 12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2988873" y="4101682"/>
            <a:ext cx="1002554" cy="833438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25744" y="4301286"/>
            <a:ext cx="1404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返回  响应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993385" y="1766049"/>
            <a:ext cx="300750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的请求页面</a:t>
            </a:r>
          </a:p>
        </p:txBody>
      </p:sp>
      <p:cxnSp>
        <p:nvCxnSpPr>
          <p:cNvPr id="16" name="AutoShape 16"/>
          <p:cNvCxnSpPr>
            <a:cxnSpLocks noChangeShapeType="1"/>
            <a:stCxn id="1042" idx="0"/>
            <a:endCxn id="15" idx="1"/>
          </p:cNvCxnSpPr>
          <p:nvPr/>
        </p:nvCxnSpPr>
        <p:spPr bwMode="auto">
          <a:xfrm rot="5400000" flipH="1" flipV="1">
            <a:off x="2934683" y="1629685"/>
            <a:ext cx="718025" cy="1399379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063781" y="2259761"/>
            <a:ext cx="12954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发送  请求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85786" y="2861424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073431" y="1854949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211506" y="4643446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</a:p>
        </p:txBody>
      </p:sp>
      <p:pic>
        <p:nvPicPr>
          <p:cNvPr id="1042" name="Picture 4" descr="C:\Users\jian.zhang\Desktop\安卓PPT模板demo\模拟器\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4681" y="2688386"/>
            <a:ext cx="189865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15930" y="3230565"/>
            <a:ext cx="1563687" cy="555625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浏览器输入</a:t>
            </a:r>
          </a:p>
        </p:txBody>
      </p:sp>
      <p:sp>
        <p:nvSpPr>
          <p:cNvPr id="1044" name="TextBox 33"/>
          <p:cNvSpPr txBox="1">
            <a:spLocks noChangeArrowheads="1"/>
          </p:cNvSpPr>
          <p:nvPr/>
        </p:nvSpPr>
        <p:spPr bwMode="auto">
          <a:xfrm>
            <a:off x="1644681" y="2902699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IE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428992" y="319480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reeform 12"/>
          <p:cNvSpPr>
            <a:spLocks/>
          </p:cNvSpPr>
          <p:nvPr/>
        </p:nvSpPr>
        <p:spPr bwMode="auto">
          <a:xfrm rot="8643221">
            <a:off x="6225696" y="4441922"/>
            <a:ext cx="1859278" cy="803916"/>
          </a:xfrm>
          <a:prstGeom prst="arc">
            <a:avLst>
              <a:gd name="adj1" fmla="val 10930154"/>
              <a:gd name="adj2" fmla="val 287653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 rot="1356412">
            <a:off x="6943213" y="1911248"/>
            <a:ext cx="1085821" cy="672053"/>
          </a:xfrm>
          <a:prstGeom prst="arc">
            <a:avLst>
              <a:gd name="adj1" fmla="val 1138557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8" grpId="0"/>
      <p:bldP spid="19" grpId="0" animBg="1"/>
      <p:bldP spid="21" grpId="0" animBg="1"/>
      <p:bldP spid="22" grpId="0" animBg="1"/>
      <p:bldP spid="20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/>
              <a:t>网页中引用</a:t>
            </a:r>
            <a:r>
              <a:rPr lang="en-US" altLang="zh-CN" dirty="0"/>
              <a:t>JavaScript</a:t>
            </a:r>
            <a:r>
              <a:rPr lang="zh-CN" dirty="0"/>
              <a:t>的方式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&lt;script&gt;</a:t>
            </a:r>
            <a:r>
              <a:rPr lang="zh-CN" altLang="en-US"/>
              <a:t>标签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外部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直接在</a:t>
            </a:r>
            <a:r>
              <a:rPr lang="en-US" altLang="zh-CN"/>
              <a:t>HTML</a:t>
            </a:r>
            <a:r>
              <a:rPr lang="zh-CN" altLang="en-US"/>
              <a:t>标签中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642938" y="2786063"/>
            <a:ext cx="8255000" cy="49244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</a:rPr>
              <a:t>&lt;script </a:t>
            </a:r>
            <a:r>
              <a:rPr lang="en-US" altLang="zh-CN" sz="2000" b="1" dirty="0" err="1">
                <a:solidFill>
                  <a:srgbClr val="0070C0"/>
                </a:solidFill>
                <a:latin typeface="+mn-lt"/>
              </a:rPr>
              <a:t>src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="hello.js"</a:t>
            </a:r>
            <a:r>
              <a:rPr lang="en-US" altLang="zh-CN" sz="2000" b="1" dirty="0">
                <a:latin typeface="+mn-lt"/>
              </a:rPr>
              <a:t> language="</a:t>
            </a:r>
            <a:r>
              <a:rPr lang="en-US" altLang="zh-CN" sz="2000" b="1" dirty="0" err="1">
                <a:latin typeface="+mn-lt"/>
              </a:rPr>
              <a:t>javascript</a:t>
            </a:r>
            <a:r>
              <a:rPr lang="en-US" altLang="zh-CN" sz="2000" b="1" dirty="0">
                <a:latin typeface="+mn-lt"/>
              </a:rPr>
              <a:t>"&gt;&lt;/script&gt;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642938" y="4286250"/>
            <a:ext cx="8255000" cy="8925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</a:rPr>
              <a:t>&lt;input name="</a:t>
            </a:r>
            <a:r>
              <a:rPr lang="en-US" altLang="zh-CN" sz="2000" b="1" dirty="0" err="1">
                <a:latin typeface="+mn-lt"/>
              </a:rPr>
              <a:t>btn</a:t>
            </a:r>
            <a:r>
              <a:rPr lang="en-US" altLang="zh-CN" sz="2000" b="1" dirty="0">
                <a:latin typeface="+mn-lt"/>
              </a:rPr>
              <a:t>" type="button" value="</a:t>
            </a:r>
            <a:r>
              <a:rPr lang="zh-CN" altLang="en-US" sz="2000" b="1" dirty="0">
                <a:latin typeface="+mn-lt"/>
              </a:rPr>
              <a:t>弹出消息框</a:t>
            </a:r>
            <a:r>
              <a:rPr lang="en-US" altLang="zh-CN" sz="2000" b="1" dirty="0">
                <a:latin typeface="+mn-lt"/>
              </a:rPr>
              <a:t>"  </a:t>
            </a:r>
            <a:r>
              <a:rPr lang="en-US" altLang="zh-CN" sz="2000" b="1" dirty="0" err="1">
                <a:latin typeface="+mn-lt"/>
              </a:rPr>
              <a:t>onclick</a:t>
            </a:r>
            <a:r>
              <a:rPr lang="en-US" altLang="zh-CN" sz="2000" b="1" dirty="0">
                <a:latin typeface="+mn-lt"/>
              </a:rPr>
              <a:t>="</a:t>
            </a:r>
            <a:r>
              <a:rPr lang="en-US" altLang="zh-CN" sz="2000" b="1" dirty="0" err="1">
                <a:solidFill>
                  <a:srgbClr val="0070C0"/>
                </a:solidFill>
                <a:latin typeface="+mn-lt"/>
              </a:rPr>
              <a:t>javascript:alert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('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</a:rPr>
              <a:t>欢迎你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');</a:t>
            </a:r>
            <a:r>
              <a:rPr lang="en-US" altLang="zh-CN" sz="2000" b="1" dirty="0">
                <a:latin typeface="+mn-lt"/>
              </a:rPr>
              <a:t>"/&gt;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500298" y="6140472"/>
            <a:ext cx="5357850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44967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2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：网页中引用</a:t>
              </a:r>
              <a:r>
                <a:rPr lang="en-US" altLang="en-US" b="1" dirty="0">
                  <a:solidFill>
                    <a:srgbClr val="FBFFFE"/>
                  </a:solidFill>
                  <a:ea typeface="黑体" pitchFamily="2" charset="-122"/>
                </a:rPr>
                <a:t>JavaScript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的方式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核心语法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24580" name="圆角矩形 14"/>
          <p:cNvSpPr>
            <a:spLocks noChangeArrowheads="1"/>
          </p:cNvSpPr>
          <p:nvPr/>
        </p:nvSpPr>
        <p:spPr bwMode="auto">
          <a:xfrm>
            <a:off x="6286500" y="1492250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数据类型</a:t>
            </a:r>
          </a:p>
        </p:txBody>
      </p:sp>
      <p:sp>
        <p:nvSpPr>
          <p:cNvPr id="24581" name="圆角矩形 15"/>
          <p:cNvSpPr>
            <a:spLocks noChangeArrowheads="1"/>
          </p:cNvSpPr>
          <p:nvPr/>
        </p:nvSpPr>
        <p:spPr bwMode="auto">
          <a:xfrm>
            <a:off x="3929063" y="107156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变量</a:t>
            </a:r>
          </a:p>
        </p:txBody>
      </p:sp>
      <p:sp>
        <p:nvSpPr>
          <p:cNvPr id="24582" name="圆角矩形 16"/>
          <p:cNvSpPr>
            <a:spLocks noChangeArrowheads="1"/>
          </p:cNvSpPr>
          <p:nvPr/>
        </p:nvSpPr>
        <p:spPr bwMode="auto">
          <a:xfrm>
            <a:off x="1428750" y="1643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语法约定</a:t>
            </a:r>
          </a:p>
        </p:txBody>
      </p:sp>
      <p:sp>
        <p:nvSpPr>
          <p:cNvPr id="24583" name="圆角矩形 17"/>
          <p:cNvSpPr>
            <a:spLocks noChangeArrowheads="1"/>
          </p:cNvSpPr>
          <p:nvPr/>
        </p:nvSpPr>
        <p:spPr bwMode="auto">
          <a:xfrm>
            <a:off x="1571625" y="5072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注释</a:t>
            </a:r>
          </a:p>
        </p:txBody>
      </p:sp>
      <p:sp>
        <p:nvSpPr>
          <p:cNvPr id="24584" name="圆角矩形 18"/>
          <p:cNvSpPr>
            <a:spLocks noChangeArrowheads="1"/>
          </p:cNvSpPr>
          <p:nvPr/>
        </p:nvSpPr>
        <p:spPr bwMode="auto">
          <a:xfrm>
            <a:off x="3989388" y="542131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控制语句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5" name="圆角矩形 19"/>
          <p:cNvSpPr>
            <a:spLocks noChangeArrowheads="1"/>
          </p:cNvSpPr>
          <p:nvPr/>
        </p:nvSpPr>
        <p:spPr bwMode="auto">
          <a:xfrm>
            <a:off x="6429375" y="5072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运算符号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6" name="圆角矩形 20"/>
          <p:cNvSpPr>
            <a:spLocks noChangeArrowheads="1"/>
          </p:cNvSpPr>
          <p:nvPr/>
        </p:nvSpPr>
        <p:spPr bwMode="auto">
          <a:xfrm>
            <a:off x="6715125" y="3429000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数组</a:t>
            </a:r>
          </a:p>
        </p:txBody>
      </p:sp>
      <p:cxnSp>
        <p:nvCxnSpPr>
          <p:cNvPr id="19467" name="直接箭头连接符 22"/>
          <p:cNvCxnSpPr>
            <a:cxnSpLocks noChangeShapeType="1"/>
            <a:stCxn id="24579" idx="0"/>
          </p:cNvCxnSpPr>
          <p:nvPr/>
        </p:nvCxnSpPr>
        <p:spPr bwMode="auto">
          <a:xfrm rot="5400000" flipH="1" flipV="1">
            <a:off x="4250532" y="2607469"/>
            <a:ext cx="785812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8" name="直接箭头连接符 24"/>
          <p:cNvCxnSpPr>
            <a:cxnSpLocks noChangeShapeType="1"/>
          </p:cNvCxnSpPr>
          <p:nvPr/>
        </p:nvCxnSpPr>
        <p:spPr bwMode="auto">
          <a:xfrm flipV="1">
            <a:off x="5429250" y="2500313"/>
            <a:ext cx="785813" cy="57150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9" name="直接箭头连接符 26"/>
          <p:cNvCxnSpPr>
            <a:cxnSpLocks noChangeShapeType="1"/>
            <a:stCxn id="24579" idx="3"/>
            <a:endCxn id="24586" idx="1"/>
          </p:cNvCxnSpPr>
          <p:nvPr/>
        </p:nvCxnSpPr>
        <p:spPr bwMode="auto">
          <a:xfrm>
            <a:off x="5500688" y="3721100"/>
            <a:ext cx="1214437" cy="247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0" name="直接箭头连接符 28"/>
          <p:cNvCxnSpPr>
            <a:cxnSpLocks noChangeShapeType="1"/>
          </p:cNvCxnSpPr>
          <p:nvPr/>
        </p:nvCxnSpPr>
        <p:spPr bwMode="auto">
          <a:xfrm>
            <a:off x="5357813" y="4429125"/>
            <a:ext cx="1071562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1" name="直接箭头连接符 30"/>
          <p:cNvCxnSpPr>
            <a:cxnSpLocks noChangeShapeType="1"/>
            <a:stCxn id="24579" idx="2"/>
          </p:cNvCxnSpPr>
          <p:nvPr/>
        </p:nvCxnSpPr>
        <p:spPr bwMode="auto">
          <a:xfrm rot="5400000">
            <a:off x="4152107" y="4926806"/>
            <a:ext cx="977900" cy="47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2" name="直接箭头连接符 32"/>
          <p:cNvCxnSpPr>
            <a:cxnSpLocks noChangeShapeType="1"/>
            <a:stCxn id="24579" idx="1"/>
          </p:cNvCxnSpPr>
          <p:nvPr/>
        </p:nvCxnSpPr>
        <p:spPr bwMode="auto">
          <a:xfrm rot="10800000" flipV="1">
            <a:off x="2714625" y="3719513"/>
            <a:ext cx="1071563" cy="2095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3" name="直接箭头连接符 34"/>
          <p:cNvCxnSpPr>
            <a:cxnSpLocks noChangeShapeType="1"/>
          </p:cNvCxnSpPr>
          <p:nvPr/>
        </p:nvCxnSpPr>
        <p:spPr bwMode="auto">
          <a:xfrm rot="10800000">
            <a:off x="2928938" y="2643188"/>
            <a:ext cx="928687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4" name="直接箭头连接符 32"/>
          <p:cNvCxnSpPr>
            <a:cxnSpLocks noChangeShapeType="1"/>
          </p:cNvCxnSpPr>
          <p:nvPr/>
        </p:nvCxnSpPr>
        <p:spPr bwMode="auto">
          <a:xfrm rot="10800000" flipV="1">
            <a:off x="3000365" y="4429125"/>
            <a:ext cx="928687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圆角矩形 18"/>
          <p:cNvSpPr>
            <a:spLocks noChangeArrowheads="1"/>
          </p:cNvSpPr>
          <p:nvPr/>
        </p:nvSpPr>
        <p:spPr bwMode="auto">
          <a:xfrm>
            <a:off x="1214438" y="3500438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输入</a:t>
            </a:r>
            <a:r>
              <a:rPr lang="en-US" altLang="zh-CN" sz="2000" b="1" dirty="0">
                <a:solidFill>
                  <a:schemeClr val="bg1"/>
                </a:solidFill>
                <a:ea typeface="黑体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输出</a:t>
            </a:r>
          </a:p>
        </p:txBody>
      </p:sp>
      <p:sp>
        <p:nvSpPr>
          <p:cNvPr id="24579" name="圆角矩形 13"/>
          <p:cNvSpPr>
            <a:spLocks noChangeArrowheads="1"/>
          </p:cNvSpPr>
          <p:nvPr/>
        </p:nvSpPr>
        <p:spPr bwMode="auto">
          <a:xfrm>
            <a:off x="3786188" y="3000375"/>
            <a:ext cx="1714500" cy="14398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核心语法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变量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25605" name="Rectangle 75"/>
          <p:cNvSpPr>
            <a:spLocks noChangeArrowheads="1"/>
          </p:cNvSpPr>
          <p:nvPr/>
        </p:nvSpPr>
        <p:spPr bwMode="auto">
          <a:xfrm>
            <a:off x="784254" y="1262051"/>
            <a:ext cx="3886200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先声明变量再赋值</a:t>
            </a:r>
          </a:p>
        </p:txBody>
      </p:sp>
      <p:sp>
        <p:nvSpPr>
          <p:cNvPr id="25606" name="Rectangle 78"/>
          <p:cNvSpPr>
            <a:spLocks noChangeArrowheads="1"/>
          </p:cNvSpPr>
          <p:nvPr/>
        </p:nvSpPr>
        <p:spPr bwMode="auto">
          <a:xfrm>
            <a:off x="1428750" y="1714500"/>
            <a:ext cx="2571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altLang="zh-CN" sz="2400" b="1" dirty="0">
                <a:ea typeface="黑体" pitchFamily="2" charset="-122"/>
              </a:rPr>
              <a:t>   width</a:t>
            </a:r>
            <a:r>
              <a:rPr lang="en-US" sz="2400" b="1" dirty="0">
                <a:ea typeface="黑体" pitchFamily="2" charset="-122"/>
              </a:rPr>
              <a:t>;</a:t>
            </a:r>
          </a:p>
          <a:p>
            <a:pPr algn="l">
              <a:defRPr/>
            </a:pPr>
            <a:r>
              <a:rPr lang="en-US" altLang="zh-CN" sz="2400" b="1" dirty="0">
                <a:ea typeface="黑体" pitchFamily="2" charset="-122"/>
              </a:rPr>
              <a:t>width</a:t>
            </a:r>
            <a:r>
              <a:rPr lang="en-US" sz="2400" b="1" dirty="0">
                <a:ea typeface="黑体" pitchFamily="2" charset="-122"/>
              </a:rPr>
              <a:t> = </a:t>
            </a:r>
            <a:r>
              <a:rPr lang="en-US" altLang="zh-CN" sz="2400" b="1" dirty="0">
                <a:ea typeface="黑体" pitchFamily="2" charset="-122"/>
              </a:rPr>
              <a:t>5</a:t>
            </a:r>
            <a:r>
              <a:rPr lang="en-US" sz="2400" b="1" dirty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784254" y="2714625"/>
            <a:ext cx="4813300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同时声明和赋值变量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784254" y="4429125"/>
            <a:ext cx="3455987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不声明直接赋值</a:t>
            </a: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1428750" y="3429000"/>
            <a:ext cx="5500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sz="2400" b="1" dirty="0">
                <a:ea typeface="黑体" pitchFamily="2" charset="-122"/>
              </a:rPr>
              <a:t> </a:t>
            </a:r>
            <a:r>
              <a:rPr lang="en-US" altLang="zh-CN" sz="2400" b="1" dirty="0" err="1">
                <a:ea typeface="黑体" pitchFamily="2" charset="-122"/>
              </a:rPr>
              <a:t>catName</a:t>
            </a:r>
            <a:r>
              <a:rPr lang="en-US" sz="2400" b="1" dirty="0">
                <a:ea typeface="黑体" pitchFamily="2" charset="-122"/>
              </a:rPr>
              <a:t>= </a:t>
            </a:r>
            <a:r>
              <a:rPr lang="en-US" altLang="zh-CN" sz="2400" b="1" dirty="0">
                <a:ea typeface="黑体" pitchFamily="2" charset="-122"/>
              </a:rPr>
              <a:t>“</a:t>
            </a:r>
            <a:r>
              <a:rPr lang="zh-CN" altLang="en-US" sz="2400" b="1" dirty="0">
                <a:ea typeface="黑体" pitchFamily="2" charset="-122"/>
              </a:rPr>
              <a:t>皮皮</a:t>
            </a:r>
            <a:r>
              <a:rPr lang="en-US" altLang="zh-CN" sz="2400" b="1" dirty="0">
                <a:ea typeface="黑体" pitchFamily="2" charset="-122"/>
              </a:rPr>
              <a:t>”</a:t>
            </a:r>
            <a:r>
              <a:rPr lang="en-US" sz="2400" b="1" dirty="0">
                <a:ea typeface="黑体" pitchFamily="2" charset="-122"/>
              </a:rPr>
              <a:t>;</a:t>
            </a:r>
          </a:p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sz="2400" b="1" dirty="0">
                <a:ea typeface="黑体" pitchFamily="2" charset="-122"/>
              </a:rPr>
              <a:t> x, y, z = 10;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1428750" y="4929188"/>
            <a:ext cx="3000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>
                <a:ea typeface="黑体" pitchFamily="2" charset="-122"/>
              </a:rPr>
              <a:t>width=5</a:t>
            </a:r>
            <a:r>
              <a:rPr lang="en-US" sz="2400" b="1" dirty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071938" y="1785938"/>
            <a:ext cx="3643312" cy="78898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 用于声明变量的关键字</a:t>
            </a: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变量名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041422" y="5715023"/>
            <a:ext cx="6673850" cy="928687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>
                <a:ea typeface="黑体" pitchFamily="2" charset="-122"/>
              </a:rPr>
              <a:t>变量可以不经声明而直接使用，但这种方法很容易出错，也很难查找排错，不推荐使用。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06" y="5214950"/>
            <a:ext cx="842962" cy="400050"/>
            <a:chOff x="3786182" y="3143248"/>
            <a:chExt cx="84370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20493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数据类型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01017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err="1"/>
              <a:t>数据类型</a:t>
            </a:r>
            <a:endParaRPr lang="en-US" altLang="zh-CN" dirty="0" err="1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undefined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null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number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boolean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string</a:t>
            </a: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9000" y="1854200"/>
            <a:ext cx="5072063" cy="78898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en-US" b="1" kern="0" dirty="0">
                <a:solidFill>
                  <a:schemeClr val="bg1"/>
                </a:solidFill>
                <a:latin typeface="Arial"/>
                <a:ea typeface="黑体"/>
              </a:rPr>
              <a:t>var width;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没有初始值，将被赋予值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29000" y="3357563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整数</a:t>
            </a: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=23.0;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浮点数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429000" y="4143375"/>
            <a:ext cx="5072063" cy="360363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false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2714625"/>
            <a:ext cx="5072063" cy="50323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表示一个空值，与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值相等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9000" y="4643438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一组被引号（单引号或双引号）括起来的文本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string1="This is a string";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 String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err="1"/>
              <a:t>属性</a:t>
            </a:r>
            <a:endParaRPr lang="en-US" altLang="zh-CN" dirty="0" err="1"/>
          </a:p>
          <a:p>
            <a:pPr lvl="1">
              <a:defRPr/>
            </a:pPr>
            <a:r>
              <a:rPr lang="zh-CN" altLang="en-US" dirty="0"/>
              <a:t>字符串对象</a:t>
            </a:r>
            <a:r>
              <a:rPr lang="en-US" dirty="0"/>
              <a:t>.length</a:t>
            </a:r>
          </a:p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zh-CN" altLang="en-US" sz="2800" dirty="0" err="1">
                <a:cs typeface="+mn-cs"/>
              </a:rPr>
              <a:t>方法</a:t>
            </a:r>
            <a:endParaRPr lang="en-US" altLang="zh-CN" sz="2800" dirty="0" err="1">
              <a:cs typeface="+mn-cs"/>
            </a:endParaRPr>
          </a:p>
          <a:p>
            <a:pPr lvl="1">
              <a:defRPr/>
            </a:pPr>
            <a:r>
              <a:rPr lang="zh-CN" altLang="en-US" dirty="0"/>
              <a:t>字符串对象</a:t>
            </a:r>
            <a:r>
              <a:rPr lang="en-US" altLang="en-US" dirty="0"/>
              <a:t>.</a:t>
            </a:r>
            <a:r>
              <a:rPr lang="zh-CN" altLang="en-US" dirty="0"/>
              <a:t>方法名</a:t>
            </a:r>
            <a:r>
              <a:rPr lang="en-US" altLang="en-US" dirty="0"/>
              <a:t>();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357688" y="1428750"/>
            <a:ext cx="4429125" cy="857250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str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="this is JavaScript";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strLength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str.length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; 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长度是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18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3357563"/>
          <a:ext cx="8143932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charAt(index)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返回在指定位置的字符</a:t>
                      </a:r>
                    </a:p>
                  </a:txBody>
                  <a:tcPr marL="68580" marR="68580" marT="0" marB="177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查找某个指定的字符串在字符串中首次出现的位置</a:t>
                      </a:r>
                      <a:endParaRPr kumimoji="0" lang="en-US" altLang="zh-CN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substring(index1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返回位于指定索引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index1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之间的字符串，并且包括索引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index1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对应的字符，不包括索引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对应的字符</a:t>
                      </a:r>
                    </a:p>
                  </a:txBody>
                  <a:tcPr marL="68580" marR="68580" marT="0" marB="177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split(str)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将字符串分割为字符串数组</a:t>
                      </a:r>
                    </a:p>
                  </a:txBody>
                  <a:tcPr marL="68580" marR="68580" marT="0" marB="177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本课目标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学完本门课程后，你能够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357438" y="2714625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实现客户端表单验证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57438" y="3892550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buClr>
                <a:srgbClr val="233DA9"/>
              </a:buClr>
              <a:buSzPct val="80000"/>
              <a:defRPr/>
            </a:pP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制作网页特效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742950" lvl="1" indent="-285750">
              <a:buClr>
                <a:srgbClr val="233DA9"/>
              </a:buClr>
              <a:buSzPct val="80000"/>
              <a:defRPr/>
            </a:pP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 </a:t>
            </a:r>
            <a:r>
              <a:rPr lang="en-US" altLang="zh-CN" dirty="0" err="1"/>
              <a:t>typeof</a:t>
            </a:r>
            <a:r>
              <a:rPr lang="zh-CN" altLang="en-US" dirty="0"/>
              <a:t>运算符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typeof</a:t>
            </a:r>
            <a:r>
              <a:rPr lang="zh-CN" altLang="en-US" dirty="0"/>
              <a:t>检测变量的返回值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typeof</a:t>
            </a:r>
            <a:r>
              <a:rPr lang="zh-CN" altLang="en-US" dirty="0"/>
              <a:t>运算符返回值如下：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undefined</a:t>
            </a:r>
            <a:r>
              <a:rPr lang="zh-CN" altLang="en-US" dirty="0"/>
              <a:t>：变量被声明后，但未被赋值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string</a:t>
            </a:r>
            <a:r>
              <a:rPr lang="zh-CN" altLang="en-US" dirty="0"/>
              <a:t>：用单引号或双引号来声明的字符串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boolean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number</a:t>
            </a:r>
            <a:r>
              <a:rPr lang="zh-CN" altLang="en-US" dirty="0"/>
              <a:t>：整数或浮点数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：</a:t>
            </a:r>
            <a:r>
              <a:rPr lang="en-US" altLang="zh-CN" dirty="0" err="1"/>
              <a:t>javascript</a:t>
            </a:r>
            <a:r>
              <a:rPr lang="zh-CN" altLang="en-US" dirty="0"/>
              <a:t>中的对象、数组和</a:t>
            </a:r>
            <a:r>
              <a:rPr lang="en-US" altLang="zh-CN" dirty="0"/>
              <a:t>null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>
          <a:xfrm>
            <a:off x="1857356" y="6140472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3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en-US" altLang="zh-CN" b="1" dirty="0" err="1">
                  <a:solidFill>
                    <a:srgbClr val="FBFFFE"/>
                  </a:solidFill>
                  <a:ea typeface="黑体" pitchFamily="2" charset="-122"/>
                </a:rPr>
                <a:t>typeof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的用法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图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3" y="4143375"/>
            <a:ext cx="32877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数组</a:t>
            </a:r>
            <a:r>
              <a:rPr lang="en-US" altLang="zh-CN" dirty="0"/>
              <a:t>2-1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755650" y="1276351"/>
            <a:ext cx="7645398" cy="5010170"/>
          </a:xfrm>
        </p:spPr>
        <p:txBody>
          <a:bodyPr/>
          <a:lstStyle/>
          <a:p>
            <a:r>
              <a:rPr lang="zh-CN" altLang="en-US" dirty="0"/>
              <a:t>创建数组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24581" name="矩形 3"/>
          <p:cNvSpPr>
            <a:spLocks noChangeArrowheads="1"/>
          </p:cNvSpPr>
          <p:nvPr/>
        </p:nvSpPr>
        <p:spPr bwMode="auto">
          <a:xfrm>
            <a:off x="1214438" y="1928813"/>
            <a:ext cx="4002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/>
              <a:t>var  </a:t>
            </a:r>
            <a:r>
              <a:rPr lang="zh-CN" altLang="en-US" sz="2000" b="1" dirty="0"/>
              <a:t>数组名称 </a:t>
            </a:r>
            <a:r>
              <a:rPr lang="en-US" altLang="zh-CN" sz="2000" b="1" dirty="0"/>
              <a:t>= new Array(size);</a:t>
            </a:r>
            <a:endParaRPr lang="zh-CN" altLang="en-US" sz="2000" b="1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14678" y="785794"/>
            <a:ext cx="1411970" cy="776383"/>
          </a:xfrm>
          <a:prstGeom prst="wedgeRoundRectCallout">
            <a:avLst>
              <a:gd name="adj1" fmla="val -25426"/>
              <a:gd name="adj2" fmla="val 51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00628" y="857232"/>
            <a:ext cx="2103457" cy="776383"/>
          </a:xfrm>
          <a:prstGeom prst="wedgeRoundRectCallout">
            <a:avLst>
              <a:gd name="adj1" fmla="val -19803"/>
              <a:gd name="adj2" fmla="val 527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表示数组中可存放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的元素总数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55650" y="2606675"/>
            <a:ext cx="79311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为数组元素赋值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1963738" y="3179016"/>
            <a:ext cx="7000875" cy="465558"/>
          </a:xfrm>
          <a:prstGeom prst="roundRect">
            <a:avLst>
              <a:gd name="adj" fmla="val 53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fruit= new Array("apple", "orange", " peach","bananer");</a:t>
            </a: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>
            <a:off x="1000125" y="3929063"/>
            <a:ext cx="4714875" cy="1947743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fruit = new Array(4);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[0] = " apple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[1] = " orange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[2] = " peach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[3] = " bananer ";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0" y="3179017"/>
            <a:ext cx="51736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访问数组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1000125" y="3929063"/>
            <a:ext cx="4357688" cy="4655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下标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</a:t>
            </a:r>
          </a:p>
        </p:txBody>
      </p:sp>
      <p:cxnSp>
        <p:nvCxnSpPr>
          <p:cNvPr id="13" name="直接箭头连接符 12"/>
          <p:cNvCxnSpPr>
            <a:endCxn id="5" idx="4"/>
          </p:cNvCxnSpPr>
          <p:nvPr/>
        </p:nvCxnSpPr>
        <p:spPr bwMode="auto">
          <a:xfrm rot="5400000" flipH="1" flipV="1">
            <a:off x="3281386" y="1791408"/>
            <a:ext cx="499315" cy="612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4"/>
          </p:cNvCxnSpPr>
          <p:nvPr/>
        </p:nvCxnSpPr>
        <p:spPr bwMode="auto">
          <a:xfrm flipV="1">
            <a:off x="4786314" y="1655229"/>
            <a:ext cx="849495" cy="4164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dirty="0"/>
              <a:t>数组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数组的常用属性和方法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06" y="5072074"/>
            <a:ext cx="842963" cy="400050"/>
            <a:chOff x="3786182" y="3143248"/>
            <a:chExt cx="84370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25632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071584" y="5500702"/>
            <a:ext cx="6500812" cy="859168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2000" b="1" dirty="0"/>
              <a:t>更多方法可查阅</a:t>
            </a:r>
            <a:r>
              <a:rPr lang="en-US" altLang="zh-CN" sz="2000" b="1" dirty="0" err="1"/>
              <a:t>JavaScrpt</a:t>
            </a:r>
            <a:r>
              <a:rPr lang="en-US" altLang="zh-CN" sz="2000" b="1" dirty="0"/>
              <a:t> Array</a:t>
            </a:r>
            <a:r>
              <a:rPr lang="zh-CN" altLang="en-US" sz="2000" b="1" dirty="0"/>
              <a:t>对象参考手册：</a:t>
            </a:r>
            <a:r>
              <a:rPr lang="en-US" altLang="zh-CN" sz="2000" b="1" dirty="0"/>
              <a:t>http://www.w3school.com.cn/js/jsref_obj_array.asp</a:t>
            </a:r>
            <a:endParaRPr lang="zh-CN" altLang="en-US" sz="2000" b="1" dirty="0"/>
          </a:p>
        </p:txBody>
      </p:sp>
      <p:grpSp>
        <p:nvGrpSpPr>
          <p:cNvPr id="3" name="组合 4"/>
          <p:cNvGrpSpPr/>
          <p:nvPr/>
        </p:nvGrpSpPr>
        <p:grpSpPr>
          <a:xfrm>
            <a:off x="2143108" y="6354786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4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：数组方法的应用</a:t>
              </a: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94573"/>
              </p:ext>
            </p:extLst>
          </p:nvPr>
        </p:nvGraphicFramePr>
        <p:xfrm>
          <a:off x="785786" y="1857364"/>
          <a:ext cx="7358114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latin typeface="+mj-lt"/>
                          <a:ea typeface="+mn-ea"/>
                          <a:cs typeface="Times New Roman"/>
                        </a:rPr>
                        <a:t>Arr.</a:t>
                      </a:r>
                      <a:r>
                        <a:rPr lang="en-US" sz="1800" b="1" kern="100" dirty="0" err="1">
                          <a:latin typeface="+mj-lt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设置或返回数组中元素的数目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04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方法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join(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把数组的所有元素放入一个字符串，通过一个的分隔符进行分隔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23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sort()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对数组排序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045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push()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向数组末尾添加一个或更多</a:t>
                      </a:r>
                      <a:r>
                        <a:rPr lang="zh-CN" altLang="en-US" sz="1800" b="1" kern="100" baseline="0" dirty="0">
                          <a:latin typeface="+mj-lt"/>
                          <a:ea typeface="+mn-ea"/>
                          <a:cs typeface="Times New Roman"/>
                        </a:rPr>
                        <a:t> 元素，并返回新的长度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运算符号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/48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1428736"/>
          <a:ext cx="7429552" cy="39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类型</a:t>
                      </a: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运算符</a:t>
                      </a: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算术运算符</a:t>
                      </a: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+</a:t>
                      </a:r>
                      <a:r>
                        <a:rPr lang="zh-CN" altLang="en-US" b="1" baseline="0" dirty="0"/>
                        <a:t>    </a:t>
                      </a:r>
                      <a:r>
                        <a:rPr lang="en-US" altLang="zh-CN" b="1" baseline="0" dirty="0"/>
                        <a:t>-</a:t>
                      </a:r>
                      <a:r>
                        <a:rPr lang="zh-CN" altLang="en-US" b="1" baseline="0" dirty="0"/>
                        <a:t>   *    </a:t>
                      </a:r>
                      <a:r>
                        <a:rPr lang="en-US" altLang="zh-CN" b="1" baseline="0" dirty="0"/>
                        <a:t>/</a:t>
                      </a:r>
                      <a:r>
                        <a:rPr lang="zh-CN" altLang="en-US" b="1" baseline="0" dirty="0"/>
                        <a:t>    </a:t>
                      </a:r>
                      <a:r>
                        <a:rPr lang="en-US" altLang="zh-CN" b="1" baseline="0" dirty="0"/>
                        <a:t>%</a:t>
                      </a:r>
                      <a:r>
                        <a:rPr lang="zh-CN" altLang="en-US" b="1" baseline="0" dirty="0"/>
                        <a:t>    </a:t>
                      </a:r>
                      <a:r>
                        <a:rPr lang="en-US" altLang="zh-CN" b="1" baseline="0" dirty="0"/>
                        <a:t>++</a:t>
                      </a:r>
                      <a:r>
                        <a:rPr lang="zh-CN" altLang="en-US" b="1" baseline="0" dirty="0"/>
                        <a:t>    </a:t>
                      </a:r>
                      <a:r>
                        <a:rPr lang="en-US" altLang="zh-CN" b="1" baseline="0" dirty="0"/>
                        <a:t>--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赋值运算符</a:t>
                      </a: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=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比较运算符</a:t>
                      </a: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&gt;</a:t>
                      </a:r>
                      <a:r>
                        <a:rPr lang="zh-CN" altLang="en-US" b="1" dirty="0"/>
                        <a:t>    </a:t>
                      </a:r>
                      <a:r>
                        <a:rPr lang="en-US" altLang="zh-CN" b="1" dirty="0"/>
                        <a:t>&lt;</a:t>
                      </a:r>
                      <a:r>
                        <a:rPr lang="zh-CN" altLang="en-US" b="1" dirty="0"/>
                        <a:t>     </a:t>
                      </a:r>
                      <a:r>
                        <a:rPr lang="en-US" altLang="zh-CN" b="1" dirty="0"/>
                        <a:t>&gt;=</a:t>
                      </a:r>
                      <a:r>
                        <a:rPr lang="zh-CN" altLang="en-US" b="1" dirty="0"/>
                        <a:t>      </a:t>
                      </a:r>
                      <a:r>
                        <a:rPr lang="en-US" altLang="zh-CN" b="1" dirty="0"/>
                        <a:t>&lt;=</a:t>
                      </a:r>
                      <a:r>
                        <a:rPr lang="zh-CN" altLang="en-US" b="1" dirty="0"/>
                        <a:t>     </a:t>
                      </a:r>
                      <a:r>
                        <a:rPr lang="en-US" altLang="zh-CN" b="1" dirty="0"/>
                        <a:t>==</a:t>
                      </a:r>
                      <a:r>
                        <a:rPr lang="zh-CN" altLang="en-US" b="1" dirty="0"/>
                        <a:t>    </a:t>
                      </a:r>
                      <a:r>
                        <a:rPr lang="en-US" altLang="zh-CN" b="1" dirty="0"/>
                        <a:t>!=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逻辑运算符</a:t>
                      </a: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b="1" dirty="0"/>
                        <a:t>!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逻辑控制语句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813752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if</a:t>
            </a:r>
            <a:r>
              <a:rPr lang="zh-CN" altLang="en-US" sz="2800" b="1" dirty="0">
                <a:latin typeface="+mn-lt"/>
                <a:ea typeface="+mn-ea"/>
              </a:rPr>
              <a:t>条件语句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switch</a:t>
            </a:r>
            <a:r>
              <a:rPr lang="zh-CN" altLang="en-US" sz="2800" b="1" dirty="0">
                <a:latin typeface="+mn-lt"/>
                <a:ea typeface="+mn-ea"/>
              </a:rPr>
              <a:t>多分支语句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for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lang="en-US" altLang="zh-CN" sz="2800" b="1" dirty="0">
                <a:latin typeface="+mn-lt"/>
                <a:ea typeface="+mn-ea"/>
              </a:rPr>
              <a:t>while</a:t>
            </a:r>
            <a:r>
              <a:rPr lang="zh-CN" altLang="en-US" sz="2800" b="1" dirty="0">
                <a:latin typeface="+mn-lt"/>
                <a:ea typeface="+mn-ea"/>
              </a:rPr>
              <a:t>循环语句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143001" y="1857364"/>
            <a:ext cx="4003675" cy="29924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if(</a:t>
            </a:r>
            <a:r>
              <a:rPr lang="zh-CN" altLang="en-US" b="1" dirty="0">
                <a:solidFill>
                  <a:srgbClr val="0070C0"/>
                </a:solidFill>
              </a:rPr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//JavaScript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else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//JavaScript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27951" y="3717032"/>
            <a:ext cx="4000528" cy="40548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switch (</a:t>
            </a:r>
            <a:r>
              <a:rPr lang="zh-CN" altLang="en-US" b="1" dirty="0">
                <a:solidFill>
                  <a:srgbClr val="0070C0"/>
                </a:solidFill>
              </a:rPr>
              <a:t>表达式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{         case </a:t>
            </a:r>
            <a:r>
              <a:rPr lang="zh-CN" altLang="en-US" b="1" dirty="0"/>
              <a:t>常量</a:t>
            </a:r>
            <a:r>
              <a:rPr lang="en-US" altLang="zh-CN" b="1" dirty="0"/>
              <a:t>1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	   JavaScript</a:t>
            </a:r>
            <a:r>
              <a:rPr lang="zh-CN" altLang="en-US" b="1" dirty="0"/>
              <a:t>语句</a:t>
            </a:r>
            <a:r>
              <a:rPr lang="en-US" altLang="zh-CN" b="1" dirty="0"/>
              <a:t>1;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	   break;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	case </a:t>
            </a:r>
            <a:r>
              <a:rPr lang="zh-CN" altLang="en-US" b="1" dirty="0"/>
              <a:t>常量</a:t>
            </a:r>
            <a:r>
              <a:rPr lang="en-US" altLang="zh-CN" b="1" dirty="0"/>
              <a:t>2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	   JavaScript</a:t>
            </a:r>
            <a:r>
              <a:rPr lang="zh-CN" altLang="en-US" b="1" dirty="0"/>
              <a:t>语句</a:t>
            </a:r>
            <a:r>
              <a:rPr lang="en-US" altLang="zh-CN" b="1" dirty="0"/>
              <a:t>2;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	   break;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	...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	default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       JavaScript</a:t>
            </a:r>
            <a:r>
              <a:rPr lang="zh-CN" altLang="en-US" b="1" dirty="0"/>
              <a:t>语句</a:t>
            </a:r>
            <a:r>
              <a:rPr lang="en-US" altLang="zh-CN" b="1" dirty="0"/>
              <a:t>3;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988983" y="1805558"/>
            <a:ext cx="4000528" cy="33595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for(</a:t>
            </a:r>
            <a:r>
              <a:rPr lang="zh-CN" altLang="en-US" b="1" dirty="0">
                <a:solidFill>
                  <a:srgbClr val="0070C0"/>
                </a:solidFill>
              </a:rPr>
              <a:t>初始化</a:t>
            </a:r>
            <a:r>
              <a:rPr lang="en-US" altLang="zh-CN" b="1" dirty="0">
                <a:solidFill>
                  <a:srgbClr val="0070C0"/>
                </a:solidFill>
              </a:rPr>
              <a:t>;  </a:t>
            </a:r>
            <a:r>
              <a:rPr lang="zh-CN" altLang="en-US" b="1" dirty="0">
                <a:solidFill>
                  <a:srgbClr val="0070C0"/>
                </a:solidFill>
              </a:rPr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;  </a:t>
            </a:r>
            <a:r>
              <a:rPr lang="zh-CN" altLang="en-US" b="1" dirty="0">
                <a:solidFill>
                  <a:srgbClr val="0070C0"/>
                </a:solidFill>
              </a:rPr>
              <a:t>增量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}</a:t>
            </a:r>
          </a:p>
          <a:p>
            <a:pPr algn="l">
              <a:lnSpc>
                <a:spcPct val="130000"/>
              </a:lnSpc>
            </a:pPr>
            <a:endParaRPr lang="en-US" altLang="zh-CN" b="1" dirty="0"/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while(</a:t>
            </a:r>
            <a:r>
              <a:rPr lang="zh-CN" altLang="en-US" b="1" dirty="0">
                <a:solidFill>
                  <a:srgbClr val="0070C0"/>
                </a:solidFill>
              </a:rPr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循环中断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14282" y="2214554"/>
            <a:ext cx="5000660" cy="34299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break;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这个数字是：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"+i+"&lt;br/&gt;");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0724" name="Picture 4" descr="循环中断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643199"/>
            <a:ext cx="37179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14282" y="2928934"/>
            <a:ext cx="5000659" cy="3333220"/>
          </a:xfrm>
          <a:prstGeom prst="roundRect">
            <a:avLst>
              <a:gd name="adj" fmla="val 1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continue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这个数字是：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"+i+"&lt;br/&gt;");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0725" name="Picture 5" descr="循环中断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3714752"/>
            <a:ext cx="32527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注释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29699" name="AutoShape 7"/>
          <p:cNvSpPr>
            <a:spLocks noChangeArrowheads="1"/>
          </p:cNvSpPr>
          <p:nvPr/>
        </p:nvSpPr>
        <p:spPr bwMode="auto">
          <a:xfrm>
            <a:off x="785813" y="2097088"/>
            <a:ext cx="7464425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恭喜你！注册会员成功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在页同上弹出注册会员成功的提示框</a:t>
            </a:r>
          </a:p>
        </p:txBody>
      </p:sp>
      <p:sp>
        <p:nvSpPr>
          <p:cNvPr id="29700" name="AutoShape 9"/>
          <p:cNvSpPr>
            <a:spLocks noChangeArrowheads="1"/>
          </p:cNvSpPr>
          <p:nvPr/>
        </p:nvSpPr>
        <p:spPr bwMode="auto">
          <a:xfrm>
            <a:off x="785813" y="4209257"/>
            <a:ext cx="7500963" cy="15771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循环运行“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document.write("&lt;h3&gt;Hello World&lt;/h3&gt;");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在页面上输出“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 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*/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254" y="1142984"/>
            <a:ext cx="7059946" cy="654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单行注释以 </a:t>
            </a:r>
            <a:r>
              <a:rPr lang="en-US" altLang="zh-CN" sz="2800" b="1" dirty="0">
                <a:latin typeface="+mn-lt"/>
                <a:ea typeface="+mn-ea"/>
              </a:rPr>
              <a:t>// </a:t>
            </a:r>
            <a:r>
              <a:rPr lang="zh-CN" altLang="en-US" sz="2800" b="1" dirty="0">
                <a:latin typeface="+mn-lt"/>
                <a:ea typeface="+mn-ea"/>
              </a:rPr>
              <a:t>开始，以行末结束，例如：</a:t>
            </a:r>
          </a:p>
        </p:txBody>
      </p:sp>
      <p:sp>
        <p:nvSpPr>
          <p:cNvPr id="29702" name="矩形 8"/>
          <p:cNvSpPr>
            <a:spLocks noChangeArrowheads="1"/>
          </p:cNvSpPr>
          <p:nvPr/>
        </p:nvSpPr>
        <p:spPr bwMode="auto">
          <a:xfrm>
            <a:off x="784254" y="2786058"/>
            <a:ext cx="7715250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多行注释以 </a:t>
            </a:r>
            <a:r>
              <a:rPr lang="en-US" altLang="zh-CN" sz="2800" b="1" dirty="0">
                <a:latin typeface="+mn-lt"/>
                <a:ea typeface="+mn-ea"/>
              </a:rPr>
              <a:t>/* </a:t>
            </a:r>
            <a:r>
              <a:rPr lang="zh-CN" altLang="en-US" sz="2800" b="1" dirty="0">
                <a:latin typeface="+mn-lt"/>
                <a:ea typeface="+mn-ea"/>
              </a:rPr>
              <a:t>开始，以 *</a:t>
            </a:r>
            <a:r>
              <a:rPr lang="en-US" altLang="zh-CN" sz="2800" b="1" dirty="0">
                <a:latin typeface="+mn-lt"/>
                <a:ea typeface="+mn-ea"/>
              </a:rPr>
              <a:t>/ </a:t>
            </a:r>
            <a:r>
              <a:rPr lang="zh-CN" altLang="en-US" sz="2800" b="1" dirty="0">
                <a:latin typeface="+mn-lt"/>
                <a:ea typeface="+mn-ea"/>
              </a:rPr>
              <a:t>结束，符号 </a:t>
            </a:r>
            <a:r>
              <a:rPr lang="en-US" altLang="zh-CN" sz="2800" b="1" dirty="0">
                <a:latin typeface="+mn-lt"/>
                <a:ea typeface="+mn-ea"/>
              </a:rPr>
              <a:t>/*…… */ </a:t>
            </a:r>
            <a:r>
              <a:rPr lang="zh-CN" altLang="en-US" sz="2800" b="1" dirty="0">
                <a:latin typeface="+mn-lt"/>
                <a:ea typeface="+mn-ea"/>
              </a:rPr>
              <a:t>指示中间的语句是该程序中的注释。例如：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常用的输入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alert()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alert(“</a:t>
            </a:r>
            <a:r>
              <a:rPr lang="zh-CN" altLang="en-US" dirty="0"/>
              <a:t>提示信息</a:t>
            </a:r>
            <a:r>
              <a:rPr lang="en-US" altLang="zh-CN" dirty="0"/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prompt()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prompt(“</a:t>
            </a:r>
            <a:r>
              <a:rPr lang="zh-CN" altLang="en-US" dirty="0"/>
              <a:t>提示信息</a:t>
            </a:r>
            <a:r>
              <a:rPr lang="en-US" altLang="zh-CN" dirty="0"/>
              <a:t>”, “</a:t>
            </a:r>
            <a:r>
              <a:rPr lang="zh-CN" altLang="en-US" dirty="0"/>
              <a:t>输入框的默认信息</a:t>
            </a:r>
            <a:r>
              <a:rPr lang="en-US" altLang="zh-CN" dirty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prompt(“</a:t>
            </a:r>
            <a:r>
              <a:rPr lang="zh-CN" altLang="en-US" dirty="0"/>
              <a:t>请输入姓名</a:t>
            </a:r>
            <a:r>
              <a:rPr lang="en-US" altLang="zh-CN" dirty="0"/>
              <a:t>”, “</a:t>
            </a:r>
            <a:r>
              <a:rPr lang="zh-CN" altLang="en-US" dirty="0"/>
              <a:t>张三</a:t>
            </a:r>
            <a:r>
              <a:rPr lang="en-US" altLang="zh-CN" dirty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prompt(“</a:t>
            </a:r>
            <a:r>
              <a:rPr lang="zh-CN" altLang="en-US" dirty="0"/>
              <a:t>请输入姓名</a:t>
            </a:r>
            <a:r>
              <a:rPr lang="en-US" altLang="zh-CN" dirty="0"/>
              <a:t>”);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3"/>
          <p:cNvGrpSpPr/>
          <p:nvPr/>
        </p:nvGrpSpPr>
        <p:grpSpPr>
          <a:xfrm>
            <a:off x="1857356" y="6140472"/>
            <a:ext cx="664373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509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5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：根据输入次数打印出</a:t>
              </a:r>
              <a:r>
                <a:rPr lang="en-US" altLang="zh-CN" b="1" dirty="0" err="1">
                  <a:solidFill>
                    <a:srgbClr val="FBFFFE"/>
                  </a:solidFill>
                  <a:ea typeface="黑体" pitchFamily="2" charset="-122"/>
                </a:rPr>
                <a:t>HelloWorld</a:t>
              </a:r>
              <a:endParaRPr lang="zh-CN" altLang="en-US" b="1" dirty="0">
                <a:solidFill>
                  <a:srgbClr val="FBFFFE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核心语法</a:t>
            </a:r>
            <a:r>
              <a:rPr lang="en-US" altLang="zh-CN" dirty="0"/>
              <a:t>--</a:t>
            </a:r>
            <a:r>
              <a:rPr lang="zh-CN" altLang="en-US" dirty="0"/>
              <a:t>语法约定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代码区分大小写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变量、对象和函数的名称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分号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统计字符串的个数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SzPct val="8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dirty="0"/>
              <a:t>统计包含“</a:t>
            </a:r>
            <a:r>
              <a:rPr lang="en-US" altLang="en-US" dirty="0"/>
              <a:t>a</a:t>
            </a:r>
            <a:r>
              <a:rPr lang="zh-CN" altLang="en-US" dirty="0"/>
              <a:t>”或“</a:t>
            </a:r>
            <a:r>
              <a:rPr lang="en-US" altLang="en-US" dirty="0"/>
              <a:t>A</a:t>
            </a:r>
            <a:r>
              <a:rPr lang="zh-CN" altLang="en-US" dirty="0"/>
              <a:t>”的字符串的个数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Blip>
                <a:blip r:embed="rId5"/>
              </a:buBlip>
              <a:defRPr/>
            </a:pPr>
            <a:endParaRPr lang="en-US" altLang="zh-CN" sz="2800" dirty="0">
              <a:cs typeface="+mn-cs"/>
            </a:endParaRPr>
          </a:p>
          <a:p>
            <a:pPr marL="342900" lvl="1" indent="-342900">
              <a:lnSpc>
                <a:spcPct val="150000"/>
              </a:lnSpc>
              <a:buSzPct val="80000"/>
              <a:buBlip>
                <a:blip r:embed="rId3"/>
              </a:buBlip>
              <a:defRPr/>
            </a:pPr>
            <a:r>
              <a:rPr lang="zh-CN" altLang="en-US" sz="2800" dirty="0">
                <a:cs typeface="+mn-cs"/>
              </a:rPr>
              <a:t>使用</a:t>
            </a:r>
            <a:r>
              <a:rPr lang="en-US" altLang="en-US" sz="2800" dirty="0" err="1">
                <a:cs typeface="+mn-cs"/>
              </a:rPr>
              <a:t>toLowerCase</a:t>
            </a:r>
            <a:r>
              <a:rPr lang="en-US" altLang="en-US" sz="2800" dirty="0">
                <a:cs typeface="+mn-cs"/>
              </a:rPr>
              <a:t>()</a:t>
            </a:r>
            <a:r>
              <a:rPr lang="zh-CN" altLang="en-US" sz="2800" dirty="0">
                <a:cs typeface="+mn-cs"/>
              </a:rPr>
              <a:t>将字符串转化为小写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78605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71406" y="2824163"/>
            <a:ext cx="985837" cy="461962"/>
            <a:chOff x="3786182" y="3824735"/>
            <a:chExt cx="986585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提示</a:t>
              </a:r>
            </a:p>
          </p:txBody>
        </p:sp>
        <p:pic>
          <p:nvPicPr>
            <p:cNvPr id="327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3277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图片 13" descr="图1.14.BMP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00250" y="2857500"/>
            <a:ext cx="457835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1.15607E-6 L 0.00313 0.1435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课程结构图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7172" name="图片 4" descr="章节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785938"/>
            <a:ext cx="8240713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IE</a:t>
            </a:r>
            <a:r>
              <a:rPr lang="zh-CN" altLang="en-US" dirty="0"/>
              <a:t>开发人员工具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单步进入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单步跳过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单步退出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alert()</a:t>
            </a:r>
            <a:r>
              <a:rPr lang="en-US" altLang="zh-CN" dirty="0" err="1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2000232" y="6140472"/>
            <a:ext cx="4071966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2903626" y="9896501"/>
              <a:ext cx="3812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6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：程序调试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调试程序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alert()或IE</a:t>
            </a:r>
            <a:r>
              <a:rPr lang="zh-CN" altLang="en-US"/>
              <a:t>开发人员工具</a:t>
            </a:r>
            <a:r>
              <a:rPr lang="en-US" altLang="zh-CN"/>
              <a:t>调试程序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2928938"/>
            <a:ext cx="4214813" cy="270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78605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什么是函数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函数的含义：类似于</a:t>
            </a:r>
            <a:r>
              <a:rPr lang="en-US" altLang="zh-CN" dirty="0"/>
              <a:t>Java</a:t>
            </a:r>
            <a:r>
              <a:rPr lang="zh-CN" altLang="en-US" dirty="0"/>
              <a:t>中的方法，是完成特定任务的代码语句块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使用更简单：不用定义属于某个类，直接使用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函数分类：系统函数和自定义函数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常用系统函数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784254" y="1276351"/>
            <a:ext cx="7959725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parseInt (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字符串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将字符串转换为整型数字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如</a:t>
            </a:r>
            <a:r>
              <a:rPr lang="en-US" altLang="zh-CN" sz="2400" b="1" dirty="0" err="1">
                <a:latin typeface="+mn-lt"/>
                <a:ea typeface="+mn-ea"/>
              </a:rPr>
              <a:t>: parseInt (</a:t>
            </a:r>
            <a:r>
              <a:rPr lang="zh-CN" altLang="zh-CN" sz="2400" b="1" dirty="0">
                <a:latin typeface="+mn-lt"/>
                <a:ea typeface="+mn-ea"/>
              </a:rPr>
              <a:t>"</a:t>
            </a:r>
            <a:r>
              <a:rPr lang="en-US" altLang="zh-CN" sz="2400" b="1" dirty="0">
                <a:latin typeface="+mn-lt"/>
                <a:ea typeface="+mn-ea"/>
              </a:rPr>
              <a:t>86</a:t>
            </a:r>
            <a:r>
              <a:rPr lang="zh-CN" altLang="zh-CN" sz="2400" b="1" dirty="0">
                <a:latin typeface="+mn-lt"/>
                <a:ea typeface="+mn-ea"/>
              </a:rPr>
              <a:t>“</a:t>
            </a:r>
            <a:r>
              <a:rPr lang="en-US" altLang="zh-CN" sz="2400" b="1" dirty="0">
                <a:latin typeface="+mn-lt"/>
                <a:ea typeface="+mn-ea"/>
              </a:rPr>
              <a:t>)</a:t>
            </a:r>
            <a:r>
              <a:rPr lang="zh-CN" altLang="en-US" sz="2400" b="1" dirty="0" err="1">
                <a:latin typeface="+mn-lt"/>
                <a:ea typeface="+mn-ea"/>
              </a:rPr>
              <a:t>将字符串“</a:t>
            </a:r>
            <a:r>
              <a:rPr lang="en-US" altLang="zh-CN" sz="2400" b="1" dirty="0" err="1">
                <a:latin typeface="+mn-lt"/>
                <a:ea typeface="+mn-ea"/>
              </a:rPr>
              <a:t>86”</a:t>
            </a:r>
            <a:r>
              <a:rPr lang="zh-CN" altLang="en-US" sz="2400" b="1" dirty="0" err="1">
                <a:latin typeface="+mn-lt"/>
                <a:ea typeface="+mn-ea"/>
              </a:rPr>
              <a:t>转换为整型值</a:t>
            </a:r>
            <a:r>
              <a:rPr lang="en-US" altLang="zh-CN" sz="2400" b="1" dirty="0" err="1">
                <a:latin typeface="+mn-lt"/>
                <a:ea typeface="+mn-ea"/>
              </a:rPr>
              <a:t>86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arseFloat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(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字符串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将字符串转换为浮点型数字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如</a:t>
            </a:r>
            <a:r>
              <a:rPr lang="en-US" altLang="zh-CN" sz="2400" b="1" dirty="0" err="1">
                <a:latin typeface="+mn-lt"/>
                <a:ea typeface="+mn-ea"/>
              </a:rPr>
              <a:t>: parseFloat(</a:t>
            </a:r>
            <a:r>
              <a:rPr lang="zh-CN" altLang="zh-CN" sz="2400" b="1" dirty="0" err="1">
                <a:latin typeface="+mn-lt"/>
                <a:ea typeface="+mn-ea"/>
              </a:rPr>
              <a:t>"</a:t>
            </a:r>
            <a:r>
              <a:rPr lang="en-US" altLang="zh-CN" sz="2400" b="1" dirty="0" err="1">
                <a:latin typeface="+mn-lt"/>
                <a:ea typeface="+mn-ea"/>
              </a:rPr>
              <a:t>34.45</a:t>
            </a:r>
            <a:r>
              <a:rPr lang="zh-CN" altLang="zh-CN" sz="2400" b="1" dirty="0" err="1">
                <a:latin typeface="+mn-lt"/>
                <a:ea typeface="+mn-ea"/>
              </a:rPr>
              <a:t>"</a:t>
            </a:r>
            <a:r>
              <a:rPr lang="en-US" altLang="zh-CN" sz="2400" b="1" dirty="0" err="1">
                <a:latin typeface="+mn-lt"/>
                <a:ea typeface="+mn-ea"/>
              </a:rPr>
              <a:t>)</a:t>
            </a:r>
            <a:r>
              <a:rPr lang="zh-CN" altLang="en-US" sz="2400" b="1" dirty="0" err="1">
                <a:latin typeface="+mn-lt"/>
                <a:ea typeface="+mn-ea"/>
              </a:rPr>
              <a:t>将字符串“</a:t>
            </a:r>
            <a:r>
              <a:rPr lang="en-US" altLang="zh-CN" sz="2400" b="1" dirty="0" err="1">
                <a:latin typeface="+mn-lt"/>
                <a:ea typeface="+mn-ea"/>
              </a:rPr>
              <a:t>34.45”</a:t>
            </a:r>
            <a:r>
              <a:rPr lang="zh-CN" altLang="en-US" sz="2400" b="1" dirty="0" err="1">
                <a:latin typeface="+mn-lt"/>
                <a:ea typeface="+mn-ea"/>
              </a:rPr>
              <a:t>转换为浮点值</a:t>
            </a:r>
            <a:r>
              <a:rPr lang="en-US" altLang="zh-CN" sz="2400" b="1" dirty="0" err="1">
                <a:latin typeface="+mn-lt"/>
                <a:ea typeface="+mn-ea"/>
              </a:rPr>
              <a:t>34.45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isNaN()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用于检查其参数是否是非数字</a:t>
            </a:r>
            <a:endParaRPr lang="en-US" altLang="zh-CN" sz="2400" b="1" dirty="0" err="1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000" b="1" kern="0" dirty="0">
              <a:latin typeface="+mn-lt"/>
              <a:ea typeface="+mn-ea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000232" y="6140472"/>
            <a:ext cx="4071966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7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：类型转换函数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 bwMode="auto">
          <a:xfrm flipV="1">
            <a:off x="5786446" y="2165344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786446" y="2451096"/>
            <a:ext cx="64294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4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自定义函数</a:t>
            </a:r>
          </a:p>
        </p:txBody>
      </p:sp>
      <p:sp>
        <p:nvSpPr>
          <p:cNvPr id="399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定义函数</a:t>
            </a: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071938"/>
            <a:ext cx="83883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调用函数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err="1">
                <a:latin typeface="+mn-lt"/>
                <a:ea typeface="+mn-ea"/>
              </a:rPr>
              <a:t>函数调用一般和表单元素的事件一起使用，调用格式：</a:t>
            </a:r>
            <a:endParaRPr lang="en-US" altLang="zh-CN" sz="2400" b="1" dirty="0" err="1">
              <a:latin typeface="+mn-lt"/>
              <a:ea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sz="2400" b="1" dirty="0">
                <a:solidFill>
                  <a:srgbClr val="0000FF"/>
                </a:solidFill>
              </a:rPr>
              <a:t>         </a:t>
            </a:r>
            <a:r>
              <a:rPr lang="zh-CN" altLang="en-US" sz="2400" b="1" dirty="0">
                <a:solidFill>
                  <a:srgbClr val="0070C0"/>
                </a:solidFill>
              </a:rPr>
              <a:t>事件名＝</a:t>
            </a:r>
            <a:r>
              <a:rPr lang="zh-CN" altLang="zh-CN" sz="2400" b="1" dirty="0">
                <a:solidFill>
                  <a:srgbClr val="0070C0"/>
                </a:solidFill>
              </a:rPr>
              <a:t> "</a:t>
            </a:r>
            <a:r>
              <a:rPr lang="zh-CN" altLang="en-US" sz="2400" b="1" dirty="0">
                <a:solidFill>
                  <a:srgbClr val="0070C0"/>
                </a:solidFill>
              </a:rPr>
              <a:t>函数名</a:t>
            </a:r>
            <a:r>
              <a:rPr lang="en-US" altLang="zh-CN" sz="2400" b="1" dirty="0">
                <a:solidFill>
                  <a:srgbClr val="0070C0"/>
                </a:solidFill>
              </a:rPr>
              <a:t>( )</a:t>
            </a:r>
            <a:r>
              <a:rPr lang="zh-CN" altLang="zh-CN" sz="2400" b="1" dirty="0">
                <a:solidFill>
                  <a:srgbClr val="0070C0"/>
                </a:solidFill>
              </a:rPr>
              <a:t>"</a:t>
            </a:r>
            <a:r>
              <a:rPr lang="en-US" altLang="zh-CN" sz="2400" b="1" dirty="0">
                <a:solidFill>
                  <a:srgbClr val="0070C0"/>
                </a:solidFill>
              </a:rPr>
              <a:t> ;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5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071688"/>
            <a:ext cx="4786313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function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函数名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(                                        </a:t>
            </a:r>
            <a:r>
              <a:rPr lang="en-US" altLang="zh-CN" b="1" dirty="0">
                <a:ea typeface="黑体" pitchFamily="2" charset="-122"/>
              </a:rPr>
              <a:t>){</a:t>
            </a:r>
            <a:endParaRPr lang="zh-CN" altLang="en-US" b="1" dirty="0"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//JavaScript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     </a:t>
            </a:r>
            <a:r>
              <a:rPr lang="en-US" altLang="zh-CN" b="1" dirty="0">
                <a:ea typeface="黑体" pitchFamily="2" charset="-122"/>
              </a:rPr>
              <a:t>[return </a:t>
            </a:r>
            <a:r>
              <a:rPr lang="zh-CN" altLang="en-US" b="1" dirty="0">
                <a:ea typeface="黑体" pitchFamily="2" charset="-122"/>
              </a:rPr>
              <a:t>返回值</a:t>
            </a:r>
            <a:r>
              <a:rPr lang="en-US" altLang="zh-CN" b="1" dirty="0">
                <a:ea typeface="黑体" pitchFamily="2" charset="-122"/>
              </a:rPr>
              <a:t>]</a:t>
            </a:r>
            <a:endParaRPr lang="zh-CN" altLang="en-US" b="1" dirty="0"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0813" y="1879600"/>
            <a:ext cx="128587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无参函数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00813" y="2451100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有参函数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2857500" y="2071688"/>
            <a:ext cx="2387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1,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2,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3,…</a:t>
            </a:r>
            <a:endParaRPr lang="en-US" altLang="zh-CN" b="1" kern="0" dirty="0">
              <a:latin typeface="+mn-lt"/>
              <a:ea typeface="+mn-ea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000375" y="3857625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可有可无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 rot="16200000" flipH="1">
            <a:off x="2786050" y="342900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1155700" y="4415778"/>
            <a:ext cx="7000875" cy="5715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调用无参函数</a:t>
            </a:r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调用无参函数，输出</a:t>
            </a:r>
            <a:r>
              <a:rPr lang="en-US" altLang="zh-CN"/>
              <a:t>10次</a:t>
            </a:r>
            <a:r>
              <a:rPr lang="zh-CN" altLang="en-US"/>
              <a:t>“</a:t>
            </a:r>
            <a:r>
              <a:rPr lang="en-US" altLang="zh-CN"/>
              <a:t>HelloWorld”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37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0965" name="AutoShape 22"/>
          <p:cNvSpPr>
            <a:spLocks noChangeArrowheads="1"/>
          </p:cNvSpPr>
          <p:nvPr/>
        </p:nvSpPr>
        <p:spPr bwMode="auto">
          <a:xfrm>
            <a:off x="1155700" y="1934194"/>
            <a:ext cx="7059638" cy="2280624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b="1" dirty="0">
                <a:solidFill>
                  <a:srgbClr val="0070C0"/>
                </a:solidFill>
                <a:ea typeface="黑体" pitchFamily="49" charset="-122"/>
              </a:rPr>
              <a:t>()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for(var i=0;i&lt;5;i++)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document.write("&lt;h2&gt;Hello World&lt;/h2&gt;");		 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1155700" y="5188238"/>
            <a:ext cx="7059638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name="btn"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HelloWorld"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onclick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ea typeface="黑体" pitchFamily="49" charset="-122"/>
              </a:rPr>
              <a:t>"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b="1" dirty="0">
                <a:solidFill>
                  <a:srgbClr val="0070C0"/>
                </a:solidFill>
                <a:ea typeface="黑体" pitchFamily="49" charset="-122"/>
              </a:rPr>
              <a:t>()"</a:t>
            </a: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1314049" y="2900737"/>
            <a:ext cx="3918184" cy="1974314"/>
          </a:xfrm>
          <a:prstGeom prst="arc">
            <a:avLst>
              <a:gd name="adj1" fmla="val 11854561"/>
              <a:gd name="adj2" fmla="val 2067363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5"/>
          <p:cNvGrpSpPr/>
          <p:nvPr/>
        </p:nvGrpSpPr>
        <p:grpSpPr>
          <a:xfrm>
            <a:off x="1928794" y="6140472"/>
            <a:ext cx="557216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8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：无参显示</a:t>
              </a:r>
              <a:r>
                <a:rPr lang="en-US" altLang="zh-CN" b="1" dirty="0" err="1">
                  <a:solidFill>
                    <a:schemeClr val="bg1"/>
                  </a:solidFill>
                  <a:ea typeface="黑体" pitchFamily="2" charset="-122"/>
                </a:rPr>
                <a:t>Helloworld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调用有参函数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根据输入的次数，显示“</a:t>
            </a:r>
            <a:r>
              <a:rPr lang="en-US" altLang="zh-CN" dirty="0" err="1"/>
              <a:t>HelloWorld</a:t>
            </a:r>
            <a:r>
              <a:rPr lang="en-US" altLang="zh-CN" dirty="0"/>
              <a:t>”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38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gray">
          <a:xfrm>
            <a:off x="642938" y="4450100"/>
            <a:ext cx="8072466" cy="571500"/>
          </a:xfrm>
          <a:prstGeom prst="roundRect">
            <a:avLst>
              <a:gd name="adj" fmla="val 2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(count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41989" name="AutoShape 22"/>
          <p:cNvSpPr>
            <a:spLocks noChangeArrowheads="1"/>
          </p:cNvSpPr>
          <p:nvPr/>
        </p:nvSpPr>
        <p:spPr bwMode="auto">
          <a:xfrm>
            <a:off x="642938" y="2000250"/>
            <a:ext cx="8001028" cy="2280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showHello(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count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for(var i=0;i&lt;count;i++)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document.write("&lt;h2&gt;Hello World&lt;/h2&gt;");	 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42938" y="5190825"/>
            <a:ext cx="8102600" cy="80994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name="btn"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的次数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 onclick</a:t>
            </a:r>
            <a:r>
              <a:rPr lang="en-US" altLang="zh-CN" b="1" dirty="0">
                <a:latin typeface="+mn-lt"/>
              </a:rPr>
              <a:t>="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showHello(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prompt('</a:t>
            </a:r>
            <a:r>
              <a:rPr lang="zh-CN" altLang="en-US" b="1" dirty="0" err="1">
                <a:solidFill>
                  <a:srgbClr val="C00000"/>
                </a:solidFill>
                <a:ea typeface="黑体" pitchFamily="49" charset="-122"/>
              </a:rPr>
              <a:t>请输入显示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HelloWorld</a:t>
            </a:r>
            <a:r>
              <a:rPr lang="zh-CN" altLang="en-US" b="1" dirty="0" err="1">
                <a:solidFill>
                  <a:srgbClr val="C00000"/>
                </a:solidFill>
                <a:ea typeface="黑体" pitchFamily="49" charset="-122"/>
              </a:rPr>
              <a:t>的次数：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','')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)</a:t>
            </a:r>
            <a:r>
              <a:rPr lang="en-US" altLang="zh-CN" b="1" dirty="0" err="1">
                <a:ea typeface="黑体" pitchFamily="49" charset="-122"/>
              </a:rPr>
              <a:t>"/&gt;</a:t>
            </a: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1798893" y="2799033"/>
            <a:ext cx="3714776" cy="1974314"/>
          </a:xfrm>
          <a:prstGeom prst="arc">
            <a:avLst>
              <a:gd name="adj1" fmla="val 11854561"/>
              <a:gd name="adj2" fmla="val 2067363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5"/>
          <p:cNvGrpSpPr/>
          <p:nvPr/>
        </p:nvGrpSpPr>
        <p:grpSpPr>
          <a:xfrm>
            <a:off x="1357290" y="6140472"/>
            <a:ext cx="6357982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9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：有参显示</a:t>
              </a:r>
              <a:r>
                <a:rPr lang="en-US" altLang="zh-CN" b="1" dirty="0" err="1">
                  <a:solidFill>
                    <a:schemeClr val="bg1"/>
                  </a:solidFill>
                  <a:ea typeface="黑体" pitchFamily="2" charset="-122"/>
                </a:rPr>
                <a:t>HelloWorldhelloworld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匿名函数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匿名函数，即没有函数名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定义匿名函数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39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214813"/>
            <a:ext cx="838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调用匿名函数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714625"/>
            <a:ext cx="7643813" cy="1571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>
                <a:ea typeface="黑体" pitchFamily="2" charset="-122"/>
              </a:rPr>
              <a:t>function (count) {     </a:t>
            </a:r>
            <a:endParaRPr lang="zh-CN" altLang="en-US" b="1" dirty="0"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for(var i=0;i&lt;count;i++){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document.write("&lt;h2&gt;Hello World&lt;/h2&gt;");	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r>
              <a:rPr lang="fr-FR" altLang="zh-CN" b="1">
                <a:solidFill>
                  <a:srgbClr val="0000FF"/>
                </a:solidFill>
                <a:ea typeface="黑体" pitchFamily="2" charset="-122"/>
              </a:rPr>
              <a:t>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28688" y="4929188"/>
            <a:ext cx="7786687" cy="12144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&lt;input name="btn" type="button« </a:t>
            </a: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 </a:t>
            </a: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请输入显示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的次数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"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 onclick="</a:t>
            </a:r>
            <a:r>
              <a:rPr lang="fr-FR" altLang="zh-CN" b="1" dirty="0">
                <a:solidFill>
                  <a:srgbClr val="0070C0"/>
                </a:solidFill>
                <a:ea typeface="黑体" pitchFamily="2" charset="-122"/>
              </a:rPr>
              <a:t>showFun(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prompt('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请输入显示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的次数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:','')</a:t>
            </a:r>
            <a:r>
              <a:rPr lang="fr-FR" altLang="zh-CN" b="1" dirty="0">
                <a:solidFill>
                  <a:srgbClr val="0070C0"/>
                </a:solidFill>
                <a:ea typeface="黑体" pitchFamily="2" charset="-122"/>
              </a:rPr>
              <a:t>)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"/&gt;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786063" y="2714625"/>
            <a:ext cx="1785937" cy="371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214813" y="2308225"/>
            <a:ext cx="121443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无函数名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714500" y="3929063"/>
            <a:ext cx="4857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整个语句类似赋值语句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showFun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变量值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071802" y="6211910"/>
            <a:ext cx="3143257" cy="431800"/>
            <a:chOff x="1643063" y="6143625"/>
            <a:chExt cx="3143256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14325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1579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演示课程项目</a:t>
              </a: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课程项目展示</a:t>
            </a:r>
          </a:p>
        </p:txBody>
      </p:sp>
      <p:sp>
        <p:nvSpPr>
          <p:cNvPr id="8197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当当网上书店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897081"/>
            <a:ext cx="6783388" cy="4103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/>
              <a:t>学员操作</a:t>
            </a:r>
            <a:r>
              <a:rPr lang="en-US" altLang="zh-CN" sz="3200" dirty="0"/>
              <a:t>——</a:t>
            </a:r>
            <a:r>
              <a:rPr lang="zh-CN" sz="3200" dirty="0"/>
              <a:t>编写</a:t>
            </a:r>
            <a:r>
              <a:rPr lang="zh-CN" altLang="en-US" sz="3200" dirty="0"/>
              <a:t>一</a:t>
            </a:r>
            <a:r>
              <a:rPr lang="zh-CN" sz="3200" dirty="0"/>
              <a:t>个</a:t>
            </a:r>
            <a:r>
              <a:rPr lang="zh-CN" altLang="en-US" sz="3200" dirty="0"/>
              <a:t>四</a:t>
            </a:r>
            <a:r>
              <a:rPr lang="zh-CN" sz="3200" dirty="0"/>
              <a:t>则运算函数</a:t>
            </a:r>
            <a:endParaRPr lang="zh-CN" altLang="en-US" sz="3200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编写函数，实现使用</a:t>
            </a:r>
            <a:r>
              <a:rPr lang="en-US" altLang="zh-CN" dirty="0" err="1"/>
              <a:t>prompt输入两个数和运算符号</a:t>
            </a:r>
            <a:r>
              <a:rPr lang="en-US" altLang="zh-CN" dirty="0"/>
              <a:t>，</a:t>
            </a:r>
            <a:r>
              <a:rPr lang="zh-CN" altLang="en-US" dirty="0"/>
              <a:t>并</a:t>
            </a:r>
            <a:r>
              <a:rPr lang="en-US" altLang="zh-CN" dirty="0" err="1"/>
              <a:t>计算两个数的操作结果</a:t>
            </a:r>
            <a:endParaRPr lang="en-US" alt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40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44037" name="Picture 9" descr="图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4143375"/>
            <a:ext cx="19304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3000364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  <p:pic>
        <p:nvPicPr>
          <p:cNvPr id="44039" name="图片 9" descr="图1.32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13" y="3571875"/>
            <a:ext cx="362902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3" name="TextBox 12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dirty="0"/>
              <a:t>统计考试科目的成绩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prompt()</a:t>
            </a:r>
            <a:r>
              <a:rPr lang="zh-CN" altLang="en-US"/>
              <a:t>方法输入考试科目的数量，要求数量必须是非零、非负数的数值类型，否则给出相应提示并退出程序</a:t>
            </a:r>
          </a:p>
          <a:p>
            <a:pPr lvl="1"/>
            <a:r>
              <a:rPr lang="zh-CN" altLang="en-US"/>
              <a:t>根据考试科目的数量，使用</a:t>
            </a:r>
            <a:r>
              <a:rPr lang="en-US" altLang="zh-CN"/>
              <a:t>prompt()</a:t>
            </a:r>
            <a:r>
              <a:rPr lang="zh-CN" altLang="en-US"/>
              <a:t>方法输入各科的考试成绩并累加，要求成绩必须是非负数的数值类型，否则给出相应提示并退出程序</a:t>
            </a:r>
          </a:p>
          <a:p>
            <a:pPr lvl="1"/>
            <a:r>
              <a:rPr lang="zh-CN" altLang="en-US"/>
              <a:t>如果各项输入正确，则弹出总成绩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41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91138" name="Picture 2" descr="Snap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3214686"/>
            <a:ext cx="21526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 descr="Snap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950" y="3214686"/>
            <a:ext cx="4948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 descr="Snap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3950" y="4357690"/>
            <a:ext cx="48577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 descr="Snap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63" y="4357694"/>
            <a:ext cx="2286000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6" descr="Snap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2995" y="5000636"/>
            <a:ext cx="27860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4" name="TextBox 13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1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421481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42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全局变量</a:t>
            </a:r>
            <a:endParaRPr lang="en-US" altLang="zh-CN" dirty="0"/>
          </a:p>
          <a:p>
            <a:pPr>
              <a:defRPr/>
            </a:pPr>
            <a:r>
              <a:rPr lang="zh-CN" altLang="en-US" kern="1200" dirty="0">
                <a:solidFill>
                  <a:schemeClr val="accent5">
                    <a:lumMod val="10000"/>
                  </a:schemeClr>
                </a:solidFill>
              </a:rPr>
              <a:t>局</a:t>
            </a:r>
            <a:r>
              <a:rPr lang="zh-CN" altLang="en-US" dirty="0"/>
              <a:t>部变量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43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06" y="857232"/>
            <a:ext cx="1470025" cy="400050"/>
            <a:chOff x="2962268" y="5103147"/>
            <a:chExt cx="1469411" cy="400110"/>
          </a:xfrm>
        </p:grpSpPr>
        <p:pic>
          <p:nvPicPr>
            <p:cNvPr id="471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代码阅读</a:t>
              </a:r>
            </a:p>
          </p:txBody>
        </p:sp>
      </p:grp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28688" y="1643063"/>
            <a:ext cx="7326312" cy="485775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=20;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en-US" b="1" dirty="0">
                <a:solidFill>
                  <a:srgbClr val="0070C0"/>
                </a:solidFill>
              </a:rPr>
              <a:t>first()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    </a:t>
            </a: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=5;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j=0;j&lt;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;j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("&amp;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;"+j);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en-US" b="1" dirty="0">
                <a:solidFill>
                  <a:srgbClr val="0070C0"/>
                </a:solidFill>
              </a:rPr>
              <a:t>second()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t=prompt("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输入一个数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","")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if(t&gt;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(t);}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else{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);}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en-US" b="1" dirty="0">
                <a:solidFill>
                  <a:srgbClr val="0070C0"/>
                </a:solidFill>
              </a:rPr>
              <a:t>first();</a:t>
            </a:r>
            <a:endParaRPr lang="zh-CN" altLang="en-US" b="1" dirty="0">
              <a:solidFill>
                <a:srgbClr val="0070C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&lt;body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onload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en-US" b="1" dirty="0">
                <a:solidFill>
                  <a:srgbClr val="0070C0"/>
                </a:solidFill>
              </a:rPr>
              <a:t>second()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286000" y="1308100"/>
            <a:ext cx="6000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prompt()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弹出的输入框中输入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12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，页面输出什么内容？</a:t>
            </a:r>
          </a:p>
        </p:txBody>
      </p:sp>
      <p:pic>
        <p:nvPicPr>
          <p:cNvPr id="10" name="图片 9" descr="图1.39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4017963"/>
            <a:ext cx="37274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fr-FR" dirty="0"/>
              <a:t>HTML</a:t>
            </a:r>
            <a:r>
              <a:rPr lang="zh-CN" altLang="en-US" dirty="0"/>
              <a:t>页面中引用</a:t>
            </a:r>
            <a:r>
              <a:rPr lang="fr-FR" dirty="0"/>
              <a:t>JavaScript</a:t>
            </a:r>
            <a:r>
              <a:rPr lang="zh-CN" altLang="en-US" dirty="0"/>
              <a:t>有三种方式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常用的输入</a:t>
            </a:r>
            <a:r>
              <a:rPr lang="fr-FR" dirty="0"/>
              <a:t>/</a:t>
            </a:r>
            <a:r>
              <a:rPr lang="zh-CN" altLang="en-US" dirty="0"/>
              <a:t>输出是</a:t>
            </a:r>
            <a:r>
              <a:rPr lang="fr-FR" dirty="0"/>
              <a:t>prompt()</a:t>
            </a:r>
            <a:r>
              <a:rPr lang="zh-CN" altLang="en-US" dirty="0"/>
              <a:t> 和</a:t>
            </a:r>
            <a:r>
              <a:rPr lang="fr-FR" dirty="0"/>
              <a:t>alert()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dirty="0"/>
              <a:t>常用的系统函数有</a:t>
            </a:r>
            <a:r>
              <a:rPr lang="en-US" altLang="zh-CN" dirty="0" err="1"/>
              <a:t>parseInt</a:t>
            </a:r>
            <a:r>
              <a:rPr lang="en-US" altLang="zh-CN" dirty="0"/>
              <a:t> ()</a:t>
            </a:r>
            <a:r>
              <a:rPr lang="zh-CN" altLang="en-US" dirty="0"/>
              <a:t>、</a:t>
            </a:r>
            <a:r>
              <a:rPr lang="en-US" altLang="zh-CN" dirty="0" err="1"/>
              <a:t>p</a:t>
            </a:r>
            <a:r>
              <a:rPr lang="en-US" altLang="en-US" dirty="0" err="1"/>
              <a:t>arseFloat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isNaN</a:t>
            </a:r>
            <a:r>
              <a:rPr lang="en-US" altLang="zh-CN" dirty="0"/>
              <a:t>()</a:t>
            </a:r>
          </a:p>
          <a:p>
            <a:pPr marL="342900" lvl="1" indent="-342900">
              <a:lnSpc>
                <a:spcPct val="150000"/>
              </a:lnSpc>
              <a:buSzPct val="80000"/>
              <a:buBlip>
                <a:blip r:embed="rId3"/>
              </a:buBlip>
              <a:defRPr/>
            </a:pPr>
            <a:r>
              <a:rPr lang="zh-CN" altLang="en-US" sz="2800" dirty="0">
                <a:cs typeface="+mn-cs"/>
              </a:rPr>
              <a:t>自定义函数使用关键字</a:t>
            </a:r>
            <a:r>
              <a:rPr lang="en-US" altLang="zh-CN" sz="2800" dirty="0">
                <a:cs typeface="+mn-cs"/>
              </a:rPr>
              <a:t>function,</a:t>
            </a:r>
            <a:r>
              <a:rPr lang="zh-CN" altLang="en-US" sz="2800" dirty="0">
                <a:cs typeface="+mn-cs"/>
              </a:rPr>
              <a:t> 调用函数常使用的格式：事件名＝</a:t>
            </a:r>
            <a:r>
              <a:rPr lang="zh-CN" altLang="zh-CN" sz="2800" dirty="0">
                <a:cs typeface="+mn-cs"/>
              </a:rPr>
              <a:t> "</a:t>
            </a:r>
            <a:r>
              <a:rPr lang="zh-CN" altLang="en-US" sz="2800" dirty="0">
                <a:cs typeface="+mn-cs"/>
              </a:rPr>
              <a:t>函数名</a:t>
            </a:r>
            <a:r>
              <a:rPr lang="en-US" altLang="zh-CN" sz="2800" dirty="0">
                <a:cs typeface="+mn-cs"/>
              </a:rPr>
              <a:t>( )</a:t>
            </a:r>
            <a:r>
              <a:rPr lang="zh-CN" altLang="zh-CN" sz="2800" dirty="0">
                <a:cs typeface="+mn-cs"/>
              </a:rPr>
              <a:t>"</a:t>
            </a:r>
            <a:r>
              <a:rPr lang="en-US" altLang="zh-CN" sz="2800" dirty="0">
                <a:cs typeface="+mn-cs"/>
              </a:rPr>
              <a:t> ;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44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回顾与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作业点评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说出</a:t>
            </a:r>
            <a:r>
              <a:rPr lang="en-US" altLang="zh-CN" dirty="0"/>
              <a:t>Java</a:t>
            </a:r>
            <a:r>
              <a:rPr lang="zh-CN" altLang="en-US" dirty="0"/>
              <a:t>的选择结构的种类及各自的语法和使用场合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中的循环结构有哪几种？</a:t>
            </a:r>
          </a:p>
          <a:p>
            <a:r>
              <a:rPr lang="zh-CN" altLang="en-US" dirty="0"/>
              <a:t>如何定义一个数组并访问？</a:t>
            </a:r>
          </a:p>
          <a:p>
            <a:r>
              <a:rPr lang="zh-CN" altLang="en-US" dirty="0"/>
              <a:t>列举字符串常用的方法及其作用。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06" y="857250"/>
            <a:ext cx="958850" cy="430213"/>
            <a:chOff x="3643306" y="2500357"/>
            <a:chExt cx="958752" cy="430730"/>
          </a:xfrm>
        </p:grpSpPr>
        <p:pic>
          <p:nvPicPr>
            <p:cNvPr id="922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学习方法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/48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预习检查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请说出网页引用</a:t>
            </a:r>
            <a:r>
              <a:rPr lang="en-US" altLang="zh-CN" dirty="0"/>
              <a:t>JavaScript</a:t>
            </a:r>
            <a:r>
              <a:rPr lang="zh-CN" altLang="en-US" dirty="0"/>
              <a:t>的三种方式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常用的基本数据类型有哪些？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JavaScript</a:t>
            </a:r>
            <a:r>
              <a:rPr lang="zh-CN" altLang="en-US" dirty="0"/>
              <a:t>接收用户输入的信息？</a:t>
            </a:r>
          </a:p>
          <a:p>
            <a:r>
              <a:rPr lang="zh-CN" altLang="en-US" dirty="0"/>
              <a:t>如何定义一个函数？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06" y="857250"/>
            <a:ext cx="958850" cy="430213"/>
            <a:chOff x="3643306" y="2500357"/>
            <a:chExt cx="958752" cy="430730"/>
          </a:xfrm>
        </p:grpSpPr>
        <p:pic>
          <p:nvPicPr>
            <p:cNvPr id="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1.14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2214563"/>
            <a:ext cx="4765675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统计包含“</a:t>
            </a:r>
            <a:r>
              <a:rPr lang="en-US" altLang="zh-CN"/>
              <a:t>a</a:t>
            </a:r>
            <a:r>
              <a:rPr lang="zh-CN" altLang="en-US"/>
              <a:t>”或“</a:t>
            </a:r>
            <a:r>
              <a:rPr lang="en-US" altLang="zh-CN"/>
              <a:t>A</a:t>
            </a:r>
            <a:r>
              <a:rPr lang="zh-CN" altLang="en-US"/>
              <a:t>”的字符串的个数</a:t>
            </a:r>
            <a:endParaRPr lang="en-US" altLang="zh-CN"/>
          </a:p>
          <a:p>
            <a:r>
              <a:rPr lang="zh-CN" altLang="en-US"/>
              <a:t>调试程序</a:t>
            </a:r>
            <a:endParaRPr lang="en-US" altLang="zh-CN"/>
          </a:p>
          <a:p>
            <a:r>
              <a:rPr lang="zh-CN" altLang="en-US"/>
              <a:t>编写四则运算函数</a:t>
            </a:r>
            <a:endParaRPr lang="en-US" altLang="zh-CN"/>
          </a:p>
          <a:p>
            <a:r>
              <a:rPr lang="zh-CN" altLang="en-US"/>
              <a:t>统计考试科目的成绩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16" name="图片 15" descr="图1.34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3714750"/>
            <a:ext cx="4614862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图1.35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0550" y="3286125"/>
            <a:ext cx="1973263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图1.36.bmp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88" y="4929188"/>
            <a:ext cx="461486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图1.37.bmp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4786313"/>
            <a:ext cx="1962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图1.32.BMP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50" y="2797175"/>
            <a:ext cx="4783138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掌握脚本的基本结构</a:t>
            </a:r>
          </a:p>
          <a:p>
            <a:r>
              <a:rPr lang="zh-CN" altLang="en-US"/>
              <a:t>掌握</a:t>
            </a:r>
            <a:r>
              <a:rPr lang="en-US" altLang="zh-CN"/>
              <a:t>JavaScript</a:t>
            </a:r>
            <a:r>
              <a:rPr lang="zh-CN" altLang="en-US"/>
              <a:t>的组成</a:t>
            </a:r>
          </a:p>
          <a:p>
            <a:r>
              <a:rPr lang="zh-CN" altLang="en-US"/>
              <a:t>掌握</a:t>
            </a:r>
            <a:r>
              <a:rPr lang="en-US" altLang="zh-CN"/>
              <a:t>JavaScript</a:t>
            </a:r>
            <a:r>
              <a:rPr lang="zh-CN" altLang="en-US"/>
              <a:t>的基本语法</a:t>
            </a:r>
          </a:p>
          <a:p>
            <a:r>
              <a:rPr lang="zh-CN" altLang="en-US"/>
              <a:t>会定义和使用函数</a:t>
            </a:r>
          </a:p>
          <a:p>
            <a:r>
              <a:rPr lang="zh-CN" altLang="en-US"/>
              <a:t>会使用工具进行代码调试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38" y="2286000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38" y="2928938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38" y="3500438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2994980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4335</TotalTime>
  <Words>2859</Words>
  <Application>Microsoft Office PowerPoint</Application>
  <PresentationFormat>全屏显示(4:3)</PresentationFormat>
  <Paragraphs>548</Paragraphs>
  <Slides>44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黑体</vt:lpstr>
      <vt:lpstr>微软雅黑</vt:lpstr>
      <vt:lpstr>Arial</vt:lpstr>
      <vt:lpstr>Calibri</vt:lpstr>
      <vt:lpstr>Tahoma</vt:lpstr>
      <vt:lpstr>Times New Roman</vt:lpstr>
      <vt:lpstr>Wingdings</vt:lpstr>
      <vt:lpstr>1_自定义设计方案</vt:lpstr>
      <vt:lpstr>Image</vt:lpstr>
      <vt:lpstr>PowerPoint 演示文稿</vt:lpstr>
      <vt:lpstr>本课目标</vt:lpstr>
      <vt:lpstr>课程结构图</vt:lpstr>
      <vt:lpstr>课程项目展示</vt:lpstr>
      <vt:lpstr>回顾与作业点评</vt:lpstr>
      <vt:lpstr>学习方法</vt:lpstr>
      <vt:lpstr>预习检查</vt:lpstr>
      <vt:lpstr>本章任务</vt:lpstr>
      <vt:lpstr>本章目标</vt:lpstr>
      <vt:lpstr>为什么要学JavaScript</vt:lpstr>
      <vt:lpstr>什么是JavaScript</vt:lpstr>
      <vt:lpstr>JavaScript的基本结构</vt:lpstr>
      <vt:lpstr>JavaScript的应用</vt:lpstr>
      <vt:lpstr>JavaScript的执行原理</vt:lpstr>
      <vt:lpstr>网页中引用JavaScript的方式</vt:lpstr>
      <vt:lpstr>JavaScript核心语法</vt:lpstr>
      <vt:lpstr>核心语法--变量</vt:lpstr>
      <vt:lpstr>核心语法--数据类型</vt:lpstr>
      <vt:lpstr>核心语法-- String对象</vt:lpstr>
      <vt:lpstr>核心语法-- typeof运算符</vt:lpstr>
      <vt:lpstr>核心语法--数组2-1 </vt:lpstr>
      <vt:lpstr>核心语法--数组2-2</vt:lpstr>
      <vt:lpstr>核心语法--运算符号</vt:lpstr>
      <vt:lpstr>核心语法--逻辑控制语句</vt:lpstr>
      <vt:lpstr>核心语法--循环中断</vt:lpstr>
      <vt:lpstr>核心语法--注释</vt:lpstr>
      <vt:lpstr>核心语法--常用的输入/输出</vt:lpstr>
      <vt:lpstr>核心语法--语法约定</vt:lpstr>
      <vt:lpstr>学员操作——统计字符串的个数 </vt:lpstr>
      <vt:lpstr>共性问题集中讲解</vt:lpstr>
      <vt:lpstr>程序调试</vt:lpstr>
      <vt:lpstr>学员操作——调试程序</vt:lpstr>
      <vt:lpstr>共性问题集中讲解</vt:lpstr>
      <vt:lpstr>什么是函数</vt:lpstr>
      <vt:lpstr>常用系统函数</vt:lpstr>
      <vt:lpstr>自定义函数</vt:lpstr>
      <vt:lpstr>调用无参函数</vt:lpstr>
      <vt:lpstr>调用有参函数</vt:lpstr>
      <vt:lpstr>匿名函数</vt:lpstr>
      <vt:lpstr>学员操作——编写一个四则运算函数</vt:lpstr>
      <vt:lpstr>学员操作——统计考试科目的成绩</vt:lpstr>
      <vt:lpstr>共性问题集中讲解</vt:lpstr>
      <vt:lpstr>变量的作用域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665</cp:revision>
  <dcterms:created xsi:type="dcterms:W3CDTF">2006-03-08T06:55:38Z</dcterms:created>
  <dcterms:modified xsi:type="dcterms:W3CDTF">2020-11-26T01:11:28Z</dcterms:modified>
</cp:coreProperties>
</file>