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2" r:id="rId1"/>
  </p:sldMasterIdLst>
  <p:notesMasterIdLst>
    <p:notesMasterId r:id="rId45"/>
  </p:notesMasterIdLst>
  <p:handoutMasterIdLst>
    <p:handoutMasterId r:id="rId46"/>
  </p:handoutMasterIdLst>
  <p:sldIdLst>
    <p:sldId id="256" r:id="rId2"/>
    <p:sldId id="498" r:id="rId3"/>
    <p:sldId id="403" r:id="rId4"/>
    <p:sldId id="404" r:id="rId5"/>
    <p:sldId id="405" r:id="rId6"/>
    <p:sldId id="449" r:id="rId7"/>
    <p:sldId id="451" r:id="rId8"/>
    <p:sldId id="452" r:id="rId9"/>
    <p:sldId id="453" r:id="rId10"/>
    <p:sldId id="454" r:id="rId11"/>
    <p:sldId id="455" r:id="rId12"/>
    <p:sldId id="458" r:id="rId13"/>
    <p:sldId id="456" r:id="rId14"/>
    <p:sldId id="459" r:id="rId15"/>
    <p:sldId id="460" r:id="rId16"/>
    <p:sldId id="461" r:id="rId17"/>
    <p:sldId id="471" r:id="rId18"/>
    <p:sldId id="462" r:id="rId19"/>
    <p:sldId id="463" r:id="rId20"/>
    <p:sldId id="472" r:id="rId21"/>
    <p:sldId id="465" r:id="rId22"/>
    <p:sldId id="466" r:id="rId23"/>
    <p:sldId id="475" r:id="rId24"/>
    <p:sldId id="467" r:id="rId25"/>
    <p:sldId id="469" r:id="rId26"/>
    <p:sldId id="476" r:id="rId27"/>
    <p:sldId id="477" r:id="rId28"/>
    <p:sldId id="478" r:id="rId29"/>
    <p:sldId id="480" r:id="rId30"/>
    <p:sldId id="483" r:id="rId31"/>
    <p:sldId id="491" r:id="rId32"/>
    <p:sldId id="492" r:id="rId33"/>
    <p:sldId id="493" r:id="rId34"/>
    <p:sldId id="484" r:id="rId35"/>
    <p:sldId id="485" r:id="rId36"/>
    <p:sldId id="486" r:id="rId37"/>
    <p:sldId id="494" r:id="rId38"/>
    <p:sldId id="488" r:id="rId39"/>
    <p:sldId id="495" r:id="rId40"/>
    <p:sldId id="489" r:id="rId41"/>
    <p:sldId id="497" r:id="rId42"/>
    <p:sldId id="496" r:id="rId43"/>
    <p:sldId id="482" r:id="rId4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AC"/>
    <a:srgbClr val="000000"/>
    <a:srgbClr val="A1A1A1"/>
    <a:srgbClr val="3B3B3B"/>
    <a:srgbClr val="FF9900"/>
    <a:srgbClr val="37AF98"/>
    <a:srgbClr val="66FFFF"/>
    <a:srgbClr val="161616"/>
    <a:srgbClr val="C8840A"/>
    <a:srgbClr val="99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5" autoAdjust="0"/>
    <p:restoredTop sz="86357" autoAdjust="0"/>
  </p:normalViewPr>
  <p:slideViewPr>
    <p:cSldViewPr>
      <p:cViewPr>
        <p:scale>
          <a:sx n="73" d="100"/>
          <a:sy n="73" d="100"/>
        </p:scale>
        <p:origin x="-1338" y="-72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404E81-F035-4D8A-A864-F86E31DF90AA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A6EEA3-45BA-4FD9-995A-D80FEA9ADF4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668CF-4065-4AD6-BC86-5B8DAB53554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668CF-4065-4AD6-BC86-5B8DAB53554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过渡到下一页，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document.referrer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的应用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教学指导：讲解需求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</a:t>
            </a:r>
            <a:r>
              <a:rPr lang="zh-CN" altLang="en-US" baseline="0" dirty="0" smtClean="0"/>
              <a:t> ：使用</a:t>
            </a:r>
            <a:r>
              <a:rPr lang="en-US" altLang="zh-CN" baseline="0" dirty="0" err="1" smtClean="0"/>
              <a:t>MyEclipse</a:t>
            </a:r>
            <a:r>
              <a:rPr lang="zh-CN" altLang="en-US" baseline="0" dirty="0" smtClean="0"/>
              <a:t>演示示例。并说明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praise.html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页面的关键代码中使用的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setTimeout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是定时函数，具体用法将在后面学习，只需要知道在这里的作用是延迟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秒后自动跳转到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login.html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即可。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教学指导：讲解各</a:t>
            </a:r>
            <a:r>
              <a:rPr lang="en-US" altLang="zh-CN" dirty="0" err="1" smtClean="0"/>
              <a:t>getElement</a:t>
            </a:r>
            <a:r>
              <a:rPr lang="zh-CN" altLang="en-US" dirty="0" smtClean="0"/>
              <a:t>系列方法的应用场合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教学演示示例：讲解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innerHTML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教学指导：小结各</a:t>
            </a:r>
            <a:r>
              <a:rPr lang="en-US" altLang="zh-CN" dirty="0" err="1" smtClean="0"/>
              <a:t>getElement</a:t>
            </a:r>
            <a:r>
              <a:rPr lang="zh-CN" altLang="en-US" dirty="0" smtClean="0"/>
              <a:t>系列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方法及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innerHTML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教学指导：讲解需要，说明需要完成此效果要先学习复选框的属性，过渡到下一页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教学指导：先讲解思路，再进行演示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教学指导：说明什么是内置对象，以及各内置对象的作用，说明重点讲解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对照示例讲解各函数的作用，可以对比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对象的方法。并说明应该场合。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10BFD-415E-4FF7-96E4-F812808E9CD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教学指导：讲解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模型图的层次结构，及实现功能。说明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window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对象是整个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的核心，引出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window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对象常用的属性、方法和事件。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92913D-41C9-42D4-B7BE-A10B4EB067CF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教学指导：简介各方法，重点说明：</a:t>
            </a:r>
            <a:endParaRPr lang="en-US" altLang="zh-CN" dirty="0" smtClean="0">
              <a:ea typeface="宋体" charset="-122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getDay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－表示周日，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－表示周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－表示周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0" lang="en-US" altLang="zh-CN" sz="1200" b="1" i="0" u="none" strike="noStrike" kern="1200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Times New Roman" pitchFamily="18" charset="0"/>
              </a:rPr>
              <a:t>getMonth</a:t>
            </a:r>
            <a:r>
              <a:rPr kumimoji="0" lang="en-US" altLang="zh-CN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Times New Roman" pitchFamily="18" charset="0"/>
              </a:rPr>
              <a:t>()</a:t>
            </a:r>
            <a:r>
              <a:rPr kumimoji="0" lang="zh-CN" alt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Times New Roman" pitchFamily="18" charset="0"/>
              </a:rPr>
              <a:t>：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－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月分，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月份。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37C0-5DA9-455B-A076-4CC9FE2323E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10BFD-415E-4FF7-96E4-F812808E9CD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10BFD-415E-4FF7-96E4-F812808E9CD8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0995BB-3446-4209-8C1E-1937A9C60F85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0995BB-3446-4209-8C1E-1937A9C60F8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085D2-84DF-4443-AF2E-E6EC1775FFC9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024E22-C391-425B-878A-820A7925BE1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教学指导：说明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常用的属性就是前面提到的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模型中的对象，讲解使用语法、示例即可。说明后面会详细介绍。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59BEAD-28D4-4629-90A2-274EA0D56C5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rtl="0" eaLnBrk="1" fontAlgn="base" latinLnBrk="0" hangingPunct="1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教学指导：简介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window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对象的各方法的功能。并说明接下来重点讲解</a:t>
            </a:r>
            <a:r>
              <a:rPr lang="en-GB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confirm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open()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close()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方法。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setTimeout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( )</a:t>
            </a:r>
          </a:p>
          <a:p>
            <a:pPr rtl="0" eaLnBrk="1" fontAlgn="base" latinLnBrk="0" hangingPunct="1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和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setInterval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( 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后面讲解。</a:t>
            </a:r>
            <a:endParaRPr lang="en-US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3EFB71-B833-4D88-9B9B-609D4876DF8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4A7D67-9D7A-4A8B-8EA2-FF0B38AEB58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教学指导：简介窗口特征。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教学指导：简介常用事件，举例说明每个事件使用的场合。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F2792-5B44-49FE-9529-FB2503A91FF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  <a:pPr/>
              <a:t>2016/7/27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itchFamily="49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7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1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对象</a:t>
            </a:r>
          </a:p>
          <a:p>
            <a:pPr algn="l"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第二章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confirm()</a:t>
            </a:r>
            <a:r>
              <a:rPr lang="zh-CN" altLang="en-US" dirty="0" smtClean="0"/>
              <a:t>方法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5813" y="5357832"/>
            <a:ext cx="6643687" cy="85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confirm()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alert 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prompt()</a:t>
            </a:r>
            <a:r>
              <a:rPr lang="zh-CN" altLang="en-US" dirty="0" smtClean="0"/>
              <a:t>区别</a:t>
            </a:r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4438" y="1071563"/>
            <a:ext cx="6858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800" b="1" dirty="0">
                <a:latin typeface="+mn-lt"/>
                <a:ea typeface="+mn-ea"/>
              </a:rPr>
              <a:t>confirm</a:t>
            </a:r>
            <a:r>
              <a:rPr lang="en-US" altLang="zh-CN" sz="2800" b="1" dirty="0" smtClean="0">
                <a:latin typeface="+mn-lt"/>
                <a:ea typeface="+mn-ea"/>
              </a:rPr>
              <a:t>(</a:t>
            </a:r>
            <a:r>
              <a:rPr lang="en-US" altLang="zh-CN" sz="2800" b="1" dirty="0" smtClean="0">
                <a:latin typeface="+mn-ea"/>
              </a:rPr>
              <a:t>"</a:t>
            </a:r>
            <a:r>
              <a:rPr lang="zh-CN" altLang="en-US" sz="2800" b="1" dirty="0" smtClean="0">
                <a:latin typeface="+mn-ea"/>
                <a:ea typeface="+mn-ea"/>
              </a:rPr>
              <a:t>对话框</a:t>
            </a:r>
            <a:r>
              <a:rPr lang="zh-CN" altLang="en-US" sz="2800" b="1" dirty="0">
                <a:latin typeface="+mn-ea"/>
                <a:ea typeface="+mn-ea"/>
              </a:rPr>
              <a:t>中显示的纯</a:t>
            </a:r>
            <a:r>
              <a:rPr lang="zh-CN" altLang="en-US" sz="2800" b="1" dirty="0" smtClean="0">
                <a:latin typeface="+mn-ea"/>
                <a:ea typeface="+mn-ea"/>
              </a:rPr>
              <a:t>文本</a:t>
            </a:r>
            <a:r>
              <a:rPr lang="en-US" altLang="zh-CN" sz="2800" b="1" dirty="0" smtClean="0">
                <a:latin typeface="+mn-ea"/>
              </a:rPr>
              <a:t>"</a:t>
            </a:r>
            <a:r>
              <a:rPr lang="en-US" altLang="zh-CN" sz="2800" b="1" dirty="0" smtClean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en-US" altLang="zh-CN" sz="2800" b="1" dirty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406" y="857232"/>
            <a:ext cx="1000132" cy="400110"/>
            <a:chOff x="1000100" y="1801286"/>
            <a:chExt cx="1000132" cy="400110"/>
          </a:xfrm>
        </p:grpSpPr>
        <p:pic>
          <p:nvPicPr>
            <p:cNvPr id="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70"/>
          <p:cNvGrpSpPr/>
          <p:nvPr/>
        </p:nvGrpSpPr>
        <p:grpSpPr>
          <a:xfrm>
            <a:off x="71406" y="1643050"/>
            <a:ext cx="1000132" cy="414475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357290" y="2143116"/>
            <a:ext cx="6099175" cy="321471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&lt;script type="text/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javascript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flag=confirm("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确认要删除此条信息吗？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if(flag==true)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        alert("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删除成功！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else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        alert("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你取消了删除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open()</a:t>
            </a:r>
            <a:r>
              <a:rPr lang="zh-CN" altLang="en-US" dirty="0" smtClean="0"/>
              <a:t>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5844" y="1357298"/>
            <a:ext cx="8215312" cy="7143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window.open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弹出窗口的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","</a:t>
            </a:r>
            <a:r>
              <a:rPr lang="zh-CN" altLang="en-US" sz="2400" dirty="0" smtClean="0"/>
              <a:t>窗口名称</a:t>
            </a:r>
            <a:r>
              <a:rPr lang="en-US" altLang="zh-CN" sz="2400" dirty="0" smtClean="0"/>
              <a:t>","</a:t>
            </a:r>
            <a:r>
              <a:rPr lang="zh-CN" altLang="en-US" sz="2400" dirty="0" smtClean="0"/>
              <a:t>窗口特征</a:t>
            </a:r>
            <a:r>
              <a:rPr lang="en-US" altLang="zh-CN" sz="2400" dirty="0" smtClean="0"/>
              <a:t>”)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928709" y="857232"/>
            <a:ext cx="664368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窗口特征</a:t>
            </a:r>
            <a:endParaRPr lang="en-US" altLang="zh-CN" sz="2800" b="1" dirty="0">
              <a:latin typeface="+mn-lt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406" y="857232"/>
            <a:ext cx="1000132" cy="400110"/>
            <a:chOff x="1000100" y="1801286"/>
            <a:chExt cx="1000132" cy="400110"/>
          </a:xfrm>
        </p:grpSpPr>
        <p:pic>
          <p:nvPicPr>
            <p:cNvPr id="1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642910" y="1571612"/>
          <a:ext cx="7858180" cy="435903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157304"/>
                <a:gridCol w="4700876"/>
              </a:tblGrid>
              <a:tr h="3675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96630"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height、width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窗口文档显示区的高度、宽度。以像素计。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left、top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窗口的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x坐标、y坐标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。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以像素计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toolbar=yes | no  |1 | 0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是否显示浏览器的工具栏。黙认是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scrollbars=yes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是否显示滚动条。黙认是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location=yes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是否显示地址地段。黙认是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status=yes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是否添加状态栏。黙认是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menubar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是否显示菜单栏。黙认是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resizable=yes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窗口是否可调节尺寸。黙认是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titlebar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是否显示标题栏。黙认是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fullscreen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是否使用全屏模式显示浏览器。黙认是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no。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处于全屏模式的窗口必须同时处于剧院模式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42942" y="5857892"/>
            <a:ext cx="7858148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 err="1" smtClean="0"/>
              <a:t>window.open</a:t>
            </a:r>
            <a:r>
              <a:rPr lang="en-US" b="1" dirty="0" smtClean="0"/>
              <a:t>("adv.html","",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height=380,width=320,toolbar=0,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</a:rPr>
              <a:t>scrollbars=0, location=0,status=0,menubar=0,resizable=0 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r>
              <a:rPr lang="en-US" b="1" dirty="0" smtClean="0"/>
              <a:t>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6215074" y="5357826"/>
            <a:ext cx="2357454" cy="58102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b="1" dirty="0" smtClean="0"/>
              <a:t>弹出固定大小窗口</a:t>
            </a:r>
            <a:r>
              <a:rPr lang="en-US" b="1" dirty="0" smtClean="0"/>
              <a:t>,</a:t>
            </a:r>
          </a:p>
          <a:p>
            <a:pPr algn="l"/>
            <a:r>
              <a:rPr lang="zh-CN" altLang="en-US" b="1" dirty="0" smtClean="0"/>
              <a:t>并且无菜单栏等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Window对象的</a:t>
            </a:r>
            <a:r>
              <a:rPr lang="zh-CN" altLang="en-US" dirty="0" smtClean="0"/>
              <a:t>常用事件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71500" y="107156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常用的事件</a:t>
            </a:r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857224" y="2143116"/>
          <a:ext cx="7572428" cy="278608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547089"/>
                <a:gridCol w="5025339"/>
              </a:tblGrid>
              <a:tr h="489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89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onload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一个页面或一幅图像完成加载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onmouseover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鼠标移到某元素之上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onlick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当用户单击某个对象时调用的事件句柄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onkeydow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某个键盘按键被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按下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onchange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域的内容被改变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window对象</a:t>
            </a:r>
            <a:endParaRPr lang="zh-CN" altLang="en-US" dirty="0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642910" y="1285876"/>
            <a:ext cx="7931150" cy="23574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弹出窗口、弹出固定大小且无菜单栏的窗口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当前页面全屏显示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弹出确认窗口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关闭窗口</a:t>
            </a:r>
            <a:endParaRPr lang="en-US" altLang="zh-CN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1928794" y="6283348"/>
            <a:ext cx="5562711" cy="431800"/>
            <a:chOff x="1643065" y="6143625"/>
            <a:chExt cx="450056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43065" y="6143625"/>
              <a:ext cx="45005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2105446" y="6181725"/>
              <a:ext cx="3780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window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对象操作窗口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grpSp>
        <p:nvGrpSpPr>
          <p:cNvPr id="11" name="组合 70"/>
          <p:cNvGrpSpPr/>
          <p:nvPr/>
        </p:nvGrpSpPr>
        <p:grpSpPr>
          <a:xfrm>
            <a:off x="71406" y="871385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5" name="图片 14" descr="图2.5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6271" y="2786058"/>
            <a:ext cx="4548289" cy="3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模拟简易购物车页面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27955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打开页面时，弹出广告页面，并且此页面可实现关闭窗口功能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购物车页面可实现全屏显示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提交订单页面时，弹出确认窗口</a:t>
            </a:r>
            <a:endParaRPr lang="en-US" altLang="zh-CN" dirty="0" smtClean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857500" y="592615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pic>
        <p:nvPicPr>
          <p:cNvPr id="17" name="图片 16" descr="图2.7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758" y="2143116"/>
            <a:ext cx="7185854" cy="2124000"/>
          </a:xfrm>
          <a:prstGeom prst="rect">
            <a:avLst/>
          </a:prstGeom>
        </p:spPr>
      </p:pic>
      <p:pic>
        <p:nvPicPr>
          <p:cNvPr id="15" name="图片 14" descr="图2.8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0100" y="2143116"/>
            <a:ext cx="3153087" cy="2916000"/>
          </a:xfrm>
          <a:prstGeom prst="rect">
            <a:avLst/>
          </a:prstGeom>
        </p:spPr>
      </p:pic>
      <p:pic>
        <p:nvPicPr>
          <p:cNvPr id="16" name="图片 15" descr="图2.9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2066" y="2500306"/>
            <a:ext cx="2041554" cy="1548000"/>
          </a:xfrm>
          <a:prstGeom prst="rect">
            <a:avLst/>
          </a:prstGeom>
        </p:spPr>
      </p:pic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714744" y="3571876"/>
            <a:ext cx="85725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history</a:t>
            </a:r>
            <a:r>
              <a:rPr lang="zh-CN" b="1" dirty="0" smtClean="0"/>
              <a:t>对象</a:t>
            </a:r>
            <a:endParaRPr lang="zh-CN" altLang="en-US" dirty="0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55650" y="1071563"/>
            <a:ext cx="7931150" cy="328613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常用方法</a:t>
            </a:r>
            <a:endParaRPr lang="en-US" altLang="zh-CN" dirty="0" smtClean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1982781"/>
          <a:ext cx="6715172" cy="210213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back()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加载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history 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对象列表中的前一个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forward()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加载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history 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对象列表中的下一个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 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go()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加载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history 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对象列表中的某个具体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5"/>
          <p:cNvSpPr txBox="1">
            <a:spLocks noChangeArrowheads="1"/>
          </p:cNvSpPr>
          <p:nvPr/>
        </p:nvSpPr>
        <p:spPr bwMode="auto">
          <a:xfrm>
            <a:off x="714348" y="4286256"/>
            <a:ext cx="793115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5"/>
          <p:cNvSpPr txBox="1">
            <a:spLocks noChangeArrowheads="1"/>
          </p:cNvSpPr>
          <p:nvPr/>
        </p:nvSpPr>
        <p:spPr bwMode="auto">
          <a:xfrm>
            <a:off x="357158" y="4643446"/>
            <a:ext cx="407196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history.back</a:t>
            </a:r>
            <a:r>
              <a:rPr lang="en-US" altLang="en-US" sz="2400" b="1" dirty="0" smtClean="0">
                <a:latin typeface="+mn-lt"/>
                <a:ea typeface="+mn-ea"/>
              </a:rPr>
              <a:t>()</a:t>
            </a: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history.forward</a:t>
            </a:r>
            <a:r>
              <a:rPr lang="en-US" altLang="en-US" sz="2400" b="1" dirty="0" smtClean="0">
                <a:latin typeface="+mn-lt"/>
                <a:ea typeface="+mn-ea"/>
              </a:rPr>
              <a:t>()</a:t>
            </a: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>
                <a:latin typeface="+mn-lt"/>
                <a:ea typeface="+mn-ea"/>
              </a:rPr>
              <a:t>   </a:t>
            </a:r>
            <a:endParaRPr lang="en-US" altLang="zh-CN" sz="2400" b="1" dirty="0" smtClean="0">
              <a:latin typeface="+mn-lt"/>
              <a:ea typeface="+mn-ea"/>
            </a:endParaRPr>
          </a:p>
        </p:txBody>
      </p:sp>
      <p:sp>
        <p:nvSpPr>
          <p:cNvPr id="9" name="Rectangle 35"/>
          <p:cNvSpPr txBox="1">
            <a:spLocks noChangeArrowheads="1"/>
          </p:cNvSpPr>
          <p:nvPr/>
        </p:nvSpPr>
        <p:spPr bwMode="auto">
          <a:xfrm>
            <a:off x="3857620" y="4643446"/>
            <a:ext cx="307183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history.go</a:t>
            </a:r>
            <a:r>
              <a:rPr lang="en-US" altLang="en-US" sz="2400" b="1" dirty="0" smtClean="0">
                <a:latin typeface="+mn-lt"/>
                <a:ea typeface="+mn-ea"/>
              </a:rPr>
              <a:t>(-1)</a:t>
            </a:r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/>
              <a:t>history.go</a:t>
            </a:r>
            <a:r>
              <a:rPr lang="en-US" altLang="en-US" sz="2400" b="1" dirty="0" smtClean="0"/>
              <a:t>(1) </a:t>
            </a:r>
            <a:endParaRPr lang="en-US" altLang="en-US" sz="2400" b="1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>
                <a:latin typeface="+mn-lt"/>
                <a:ea typeface="+mn-ea"/>
              </a:rPr>
              <a:t>   </a:t>
            </a:r>
            <a:endParaRPr lang="en-US" altLang="zh-CN" sz="2400" b="1" dirty="0" smtClean="0">
              <a:latin typeface="+mn-lt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0364" y="5000636"/>
            <a:ext cx="135732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28992" y="5643578"/>
            <a:ext cx="85725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35"/>
          <p:cNvSpPr txBox="1">
            <a:spLocks noChangeArrowheads="1"/>
          </p:cNvSpPr>
          <p:nvPr/>
        </p:nvSpPr>
        <p:spPr bwMode="auto">
          <a:xfrm>
            <a:off x="4857752" y="4143380"/>
            <a:ext cx="407196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/>
              <a:t> </a:t>
            </a:r>
            <a:endParaRPr lang="en-US" altLang="en-US" sz="2400" b="1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>
                <a:latin typeface="+mn-lt"/>
                <a:ea typeface="+mn-ea"/>
              </a:rPr>
              <a:t>   </a:t>
            </a:r>
            <a:endParaRPr lang="en-US" altLang="zh-CN" sz="2400" b="1" dirty="0" smtClean="0">
              <a:latin typeface="+mn-lt"/>
              <a:ea typeface="+mn-ea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214678" y="4500570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等价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6643702" y="5500702"/>
            <a:ext cx="2143140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浏览器中的“前进”</a:t>
            </a:r>
            <a:endParaRPr lang="zh-CN" altLang="en-US" b="1" dirty="0"/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6643702" y="4857760"/>
            <a:ext cx="2143140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浏览器中的“后退”</a:t>
            </a:r>
            <a:endParaRPr lang="zh-CN" altLang="en-US" b="1" dirty="0"/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3428992" y="5143512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等价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pic>
        <p:nvPicPr>
          <p:cNvPr id="15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location</a:t>
            </a:r>
            <a:r>
              <a:rPr lang="zh-CN" b="1" dirty="0" smtClean="0"/>
              <a:t>对象</a:t>
            </a:r>
            <a:endParaRPr lang="zh-CN" altLang="en-US" dirty="0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55650" y="928671"/>
            <a:ext cx="7931150" cy="292895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常用属性</a:t>
            </a: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1643050"/>
          <a:ext cx="6715172" cy="210213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host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设置或返回主机名和当前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的端口号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hostname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设置或返回当前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的主机名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href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设置或返回完整的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5"/>
          <p:cNvSpPr txBox="1">
            <a:spLocks noChangeArrowheads="1"/>
          </p:cNvSpPr>
          <p:nvPr/>
        </p:nvSpPr>
        <p:spPr bwMode="auto">
          <a:xfrm>
            <a:off x="714348" y="4286256"/>
            <a:ext cx="793115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5"/>
          <p:cNvSpPr txBox="1">
            <a:spLocks noChangeArrowheads="1"/>
          </p:cNvSpPr>
          <p:nvPr/>
        </p:nvSpPr>
        <p:spPr bwMode="auto">
          <a:xfrm>
            <a:off x="4857752" y="4143380"/>
            <a:ext cx="407196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/>
              <a:t> </a:t>
            </a:r>
            <a:endParaRPr lang="en-US" altLang="en-US" sz="2400" b="1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>
                <a:latin typeface="+mn-lt"/>
                <a:ea typeface="+mn-ea"/>
              </a:rPr>
              <a:t>   </a:t>
            </a:r>
            <a:endParaRPr lang="en-US" altLang="zh-CN" sz="2400" b="1" dirty="0" smtClean="0">
              <a:latin typeface="+mn-lt"/>
              <a:ea typeface="+mn-ea"/>
            </a:endParaRPr>
          </a:p>
        </p:txBody>
      </p:sp>
      <p:sp>
        <p:nvSpPr>
          <p:cNvPr id="15" name="Rectangle 35"/>
          <p:cNvSpPr txBox="1">
            <a:spLocks noChangeArrowheads="1"/>
          </p:cNvSpPr>
          <p:nvPr/>
        </p:nvSpPr>
        <p:spPr bwMode="auto">
          <a:xfrm>
            <a:off x="785786" y="3786190"/>
            <a:ext cx="7931150" cy="328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eaLnBrk="0" latinLnBrk="0" hangingPunct="0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SzPct val="80000"/>
              <a:buBlip>
                <a:blip r:embed="rId3"/>
              </a:buBlip>
              <a:tabLst/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常用方法</a:t>
            </a:r>
            <a:endParaRPr lang="en-US" altLang="zh-CN" sz="2800" b="1" dirty="0" smtClean="0">
              <a:latin typeface="+mn-lt"/>
              <a:ea typeface="+mn-ea"/>
            </a:endParaRPr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928662" y="4572008"/>
          <a:ext cx="6715172" cy="156876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03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reload()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重新加载当前文档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replace()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用新的文档替换当前文档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location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history</a:t>
            </a:r>
            <a:r>
              <a:rPr lang="zh-CN" b="1" dirty="0" smtClean="0"/>
              <a:t>对象</a:t>
            </a:r>
            <a:r>
              <a:rPr lang="zh-CN" altLang="en-US" b="1" dirty="0" smtClean="0"/>
              <a:t>的应用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714375" y="3205176"/>
            <a:ext cx="7931150" cy="2224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主页面使用</a:t>
            </a:r>
            <a:r>
              <a:rPr lang="en-US" altLang="zh-CN" dirty="0" err="1" smtClean="0"/>
              <a:t>href实现跳转和刷新本页</a:t>
            </a:r>
            <a:endParaRPr lang="en-US" altLang="zh-CN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857224" y="4429132"/>
            <a:ext cx="7358114" cy="14773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javascript:location.href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='flower.html'"&gt;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查看鲜花详情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 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javascript:location.reload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刷新本页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javascript:history.back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返回主页面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85918" y="6283348"/>
            <a:ext cx="522782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33"/>
            <p:cNvSpPr txBox="1">
              <a:spLocks noChangeArrowheads="1"/>
            </p:cNvSpPr>
            <p:nvPr/>
          </p:nvSpPr>
          <p:spPr bwMode="auto">
            <a:xfrm>
              <a:off x="3053846" y="9896501"/>
              <a:ext cx="38266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location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和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history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对象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4" name="图片 13" descr="图2.10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297" y="1071546"/>
            <a:ext cx="4678051" cy="2124000"/>
          </a:xfrm>
          <a:prstGeom prst="rect">
            <a:avLst/>
          </a:prstGeom>
        </p:spPr>
      </p:pic>
      <p:pic>
        <p:nvPicPr>
          <p:cNvPr id="16" name="图片 15" descr="图2.11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0298" y="3429000"/>
            <a:ext cx="4747080" cy="23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8372 L 0.21111 -0.359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zh-CN" altLang="zh-CN" dirty="0" smtClean="0"/>
              <a:t>——</a:t>
            </a:r>
            <a:r>
              <a:rPr lang="zh-CN" dirty="0" smtClean="0"/>
              <a:t>查看一年四季变化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42938" y="1214438"/>
            <a:ext cx="8215312" cy="16430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制作查看一年四季变化的主页面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主页面实现链接到其他页面及刷新本页功能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其他页面实现前进、后退和链接到其他页面功能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4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pic>
        <p:nvPicPr>
          <p:cNvPr id="17" name="图片 16" descr="图2.1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714620"/>
            <a:ext cx="2453451" cy="2772000"/>
          </a:xfrm>
          <a:prstGeom prst="rect">
            <a:avLst/>
          </a:prstGeom>
        </p:spPr>
      </p:pic>
      <p:pic>
        <p:nvPicPr>
          <p:cNvPr id="18" name="图片 17" descr="图2.13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7963" y="2714620"/>
            <a:ext cx="5032258" cy="27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回顾与作业点评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793780" y="1246188"/>
            <a:ext cx="8350220" cy="4897437"/>
          </a:xfrm>
          <a:noFill/>
        </p:spPr>
        <p:txBody>
          <a:bodyPr/>
          <a:lstStyle/>
          <a:p>
            <a:pPr marL="533400" indent="-533400"/>
            <a:r>
              <a:rPr lang="zh-CN" altLang="en-US" dirty="0" smtClean="0"/>
              <a:t>在</a:t>
            </a:r>
            <a:r>
              <a:rPr lang="fr-FR" dirty="0" smtClean="0"/>
              <a:t>HTML</a:t>
            </a:r>
            <a:r>
              <a:rPr lang="zh-CN" altLang="en-US" dirty="0" smtClean="0"/>
              <a:t>页面中如何引用</a:t>
            </a:r>
            <a:r>
              <a:rPr lang="fr-FR" dirty="0" smtClean="0"/>
              <a:t>JavaScript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533400" indent="-533400"/>
            <a:r>
              <a:rPr lang="zh-CN" altLang="en-US" dirty="0" smtClean="0"/>
              <a:t>简述</a:t>
            </a:r>
            <a:r>
              <a:rPr lang="fr-FR" dirty="0" smtClean="0"/>
              <a:t>prompt()</a:t>
            </a:r>
            <a:r>
              <a:rPr lang="zh-CN" altLang="en-US" dirty="0" smtClean="0"/>
              <a:t> 和</a:t>
            </a:r>
            <a:r>
              <a:rPr lang="fr-FR" dirty="0" smtClean="0"/>
              <a:t>alert()</a:t>
            </a:r>
            <a:r>
              <a:rPr lang="zh-CN" altLang="en-US" dirty="0" smtClean="0"/>
              <a:t>方法的区别及应用场合。</a:t>
            </a:r>
            <a:endParaRPr lang="en-US" altLang="zh-CN" dirty="0" smtClean="0"/>
          </a:p>
          <a:p>
            <a:pPr marL="533400" indent="-533400"/>
            <a:r>
              <a:rPr lang="zh-CN" altLang="en-US" dirty="0" smtClean="0"/>
              <a:t>如何定义和使用函数？</a:t>
            </a:r>
            <a:endParaRPr lang="zh-CN" altLang="en-GB" dirty="0" smtClean="0"/>
          </a:p>
          <a:p>
            <a:pPr marL="533400" indent="-533400"/>
            <a:endParaRPr lang="zh-CN" altLang="en-GB" dirty="0" smtClean="0"/>
          </a:p>
          <a:p>
            <a:pPr marL="533400" indent="-533400"/>
            <a:endParaRPr lang="zh-CN" altLang="en-GB" dirty="0" smtClean="0"/>
          </a:p>
          <a:p>
            <a:pPr marL="533400" indent="-533400"/>
            <a:endParaRPr lang="zh-CN" altLang="en-GB" dirty="0" smtClean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Document</a:t>
            </a:r>
            <a:r>
              <a:rPr lang="zh-CN" b="1" dirty="0" smtClean="0"/>
              <a:t>对象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009650"/>
          </a:xfrm>
        </p:spPr>
        <p:txBody>
          <a:bodyPr/>
          <a:lstStyle/>
          <a:p>
            <a:r>
              <a:rPr lang="zh-CN" altLang="en-US" dirty="0" smtClean="0"/>
              <a:t>常用属性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071538" y="1928802"/>
          <a:ext cx="6715172" cy="153350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referrer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返回载入当前文档的文档的</a:t>
                      </a:r>
                      <a:r>
                        <a:rPr kumimoji="0" lang="en-US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返回当前文档的</a:t>
                      </a:r>
                      <a:r>
                        <a:rPr kumimoji="0" lang="en-US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组合 71"/>
          <p:cNvGrpSpPr/>
          <p:nvPr/>
        </p:nvGrpSpPr>
        <p:grpSpPr>
          <a:xfrm>
            <a:off x="71406" y="3814708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00100" y="4500570"/>
            <a:ext cx="4429124" cy="10858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tx2">
                    <a:lumMod val="75000"/>
                  </a:schemeClr>
                </a:solidFill>
              </a:rPr>
              <a:t>document.referrer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document.URL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对象应用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pic>
        <p:nvPicPr>
          <p:cNvPr id="6" name="图片 5" descr="图2.14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1428736"/>
            <a:ext cx="2130260" cy="1980000"/>
          </a:xfrm>
          <a:prstGeom prst="rect">
            <a:avLst/>
          </a:prstGeom>
        </p:spPr>
      </p:pic>
      <p:pic>
        <p:nvPicPr>
          <p:cNvPr id="7" name="图片 6" descr="图2.1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2873" y="1523248"/>
            <a:ext cx="3972465" cy="1620000"/>
          </a:xfrm>
          <a:prstGeom prst="rect">
            <a:avLst/>
          </a:prstGeom>
        </p:spPr>
      </p:pic>
      <p:pic>
        <p:nvPicPr>
          <p:cNvPr id="8" name="图片 7" descr="图2.16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8662" y="4437594"/>
            <a:ext cx="2890215" cy="1620000"/>
          </a:xfrm>
          <a:prstGeom prst="rect">
            <a:avLst/>
          </a:prstGeom>
        </p:spPr>
      </p:pic>
      <p:pic>
        <p:nvPicPr>
          <p:cNvPr id="9" name="图片 8" descr="图2.17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7752" y="4214818"/>
            <a:ext cx="3129502" cy="18720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3214678" y="2428868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3712504"/>
            <a:ext cx="684857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reeform 12"/>
          <p:cNvSpPr>
            <a:spLocks/>
          </p:cNvSpPr>
          <p:nvPr/>
        </p:nvSpPr>
        <p:spPr bwMode="auto">
          <a:xfrm rot="5400000" flipV="1">
            <a:off x="107141" y="4179115"/>
            <a:ext cx="1214446" cy="857224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929058" y="5271776"/>
            <a:ext cx="85725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928669"/>
            <a:ext cx="616372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Freeform 12"/>
          <p:cNvSpPr>
            <a:spLocks/>
          </p:cNvSpPr>
          <p:nvPr/>
        </p:nvSpPr>
        <p:spPr bwMode="auto">
          <a:xfrm rot="5400000" flipV="1">
            <a:off x="35671" y="1393033"/>
            <a:ext cx="1214446" cy="857224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gray">
          <a:xfrm>
            <a:off x="6000760" y="1142984"/>
            <a:ext cx="2214578" cy="40798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smtClean="0"/>
              <a:t>praise.html</a:t>
            </a:r>
            <a:r>
              <a:rPr lang="zh-CN" altLang="en-US" b="1" dirty="0" smtClean="0"/>
              <a:t>页面</a:t>
            </a:r>
            <a:endParaRPr lang="zh-CN" altLang="en-US" b="1" dirty="0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gray">
          <a:xfrm>
            <a:off x="5786446" y="4143380"/>
            <a:ext cx="2214578" cy="40798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smtClean="0"/>
              <a:t>login.html</a:t>
            </a:r>
            <a:r>
              <a:rPr lang="zh-CN" altLang="en-US" b="1" dirty="0" smtClean="0"/>
              <a:t>页面</a:t>
            </a:r>
            <a:endParaRPr lang="zh-CN" altLang="en-US" b="1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286116" y="857232"/>
            <a:ext cx="107157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3643306" y="3714752"/>
            <a:ext cx="121444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对象应用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5786" y="1214423"/>
            <a:ext cx="728667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判断页面是否是链接进入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自动跳转到登录页面</a:t>
            </a:r>
          </a:p>
        </p:txBody>
      </p: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1357290" y="6215082"/>
            <a:ext cx="5500726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26484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：判断页面来源并跳转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000100" y="2643182"/>
            <a:ext cx="6858048" cy="26432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preUrl</a:t>
            </a:r>
            <a:r>
              <a:rPr lang="en-US" altLang="en-US" b="1" dirty="0" smtClean="0"/>
              <a:t>=</a:t>
            </a:r>
            <a:r>
              <a:rPr lang="en-US" altLang="en-US" b="1" dirty="0" err="1" smtClean="0">
                <a:solidFill>
                  <a:srgbClr val="0070C0"/>
                </a:solidFill>
              </a:rPr>
              <a:t>document.referrer</a:t>
            </a:r>
            <a:r>
              <a:rPr lang="en-US" altLang="en-US" b="1" dirty="0" smtClean="0"/>
              <a:t>;  //</a:t>
            </a:r>
            <a:r>
              <a:rPr lang="zh-CN" altLang="en-US" b="1" dirty="0" smtClean="0"/>
              <a:t>载入本页面文档的地址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>
                <a:solidFill>
                  <a:srgbClr val="0070C0"/>
                </a:solidFill>
              </a:rPr>
              <a:t>if(</a:t>
            </a:r>
            <a:r>
              <a:rPr lang="en-US" altLang="en-US" b="1" dirty="0" err="1" smtClean="0">
                <a:solidFill>
                  <a:srgbClr val="0070C0"/>
                </a:solidFill>
              </a:rPr>
              <a:t>preUrl</a:t>
            </a:r>
            <a:r>
              <a:rPr lang="en-US" altLang="en-US" b="1" dirty="0" smtClean="0">
                <a:solidFill>
                  <a:srgbClr val="0070C0"/>
                </a:solidFill>
              </a:rPr>
              <a:t>=="")</a:t>
            </a:r>
            <a:r>
              <a:rPr lang="en-US" altLang="en-US" b="1" dirty="0" smtClean="0"/>
              <a:t>{	</a:t>
            </a:r>
            <a:endParaRPr lang="zh-CN" altLang="en-US" b="1" dirty="0" smtClean="0"/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      </a:t>
            </a:r>
            <a:r>
              <a:rPr lang="en-US" altLang="en-US" b="1" dirty="0" err="1" smtClean="0"/>
              <a:t>document.write</a:t>
            </a:r>
            <a:r>
              <a:rPr lang="en-US" altLang="en-US" b="1" dirty="0" smtClean="0"/>
              <a:t>("&lt;h2&gt;</a:t>
            </a:r>
            <a:r>
              <a:rPr lang="zh-CN" altLang="en-US" b="1" dirty="0" smtClean="0"/>
              <a:t>您不是从领奖页面进入，</a:t>
            </a:r>
            <a:r>
              <a:rPr lang="en-US" altLang="en-US" b="1" dirty="0" smtClean="0"/>
              <a:t>5</a:t>
            </a:r>
            <a:r>
              <a:rPr lang="zh-CN" altLang="en-US" b="1" dirty="0" smtClean="0"/>
              <a:t>秒后将自动 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zh-CN" altLang="en-US" b="1" dirty="0" smtClean="0"/>
              <a:t>                         跳转到登录页面</a:t>
            </a:r>
            <a:r>
              <a:rPr lang="en-US" altLang="en-US" b="1" dirty="0" smtClean="0"/>
              <a:t>&lt;/h2&gt;");</a:t>
            </a:r>
            <a:endParaRPr lang="zh-CN" altLang="en-US" b="1" dirty="0" smtClean="0"/>
          </a:p>
          <a:p>
            <a:pPr algn="l">
              <a:lnSpc>
                <a:spcPct val="150000"/>
              </a:lnSpc>
            </a:pPr>
            <a:r>
              <a:rPr lang="en-US" altLang="en-US" b="1" dirty="0" smtClean="0">
                <a:solidFill>
                  <a:srgbClr val="0070C0"/>
                </a:solidFill>
              </a:rPr>
              <a:t>      </a:t>
            </a:r>
            <a:r>
              <a:rPr lang="en-US" altLang="en-US" b="1" dirty="0" err="1" smtClean="0">
                <a:solidFill>
                  <a:srgbClr val="0070C0"/>
                </a:solidFill>
              </a:rPr>
              <a:t>setTimeout</a:t>
            </a:r>
            <a:r>
              <a:rPr lang="en-US" altLang="en-US" b="1" dirty="0" smtClean="0">
                <a:solidFill>
                  <a:srgbClr val="0070C0"/>
                </a:solidFill>
              </a:rPr>
              <a:t>("</a:t>
            </a:r>
            <a:r>
              <a:rPr lang="en-US" altLang="en-US" b="1" dirty="0" err="1" smtClean="0">
                <a:solidFill>
                  <a:srgbClr val="0070C0"/>
                </a:solidFill>
              </a:rPr>
              <a:t>javascript:location.href</a:t>
            </a:r>
            <a:r>
              <a:rPr lang="en-US" altLang="en-US" b="1" dirty="0" smtClean="0">
                <a:solidFill>
                  <a:srgbClr val="0070C0"/>
                </a:solidFill>
              </a:rPr>
              <a:t>='login.html'",5000);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>
                <a:solidFill>
                  <a:srgbClr val="0070C0"/>
                </a:solidFill>
              </a:rPr>
              <a:t>}</a:t>
            </a:r>
          </a:p>
          <a:p>
            <a:pPr algn="l">
              <a:lnSpc>
                <a:spcPct val="150000"/>
              </a:lnSpc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Document</a:t>
            </a:r>
            <a:r>
              <a:rPr lang="zh-CN" b="1" dirty="0" smtClean="0"/>
              <a:t>对象的常用方法</a:t>
            </a:r>
            <a:r>
              <a:rPr lang="en-US" altLang="zh-CN" b="1" dirty="0" smtClean="0"/>
              <a:t>2-1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866775"/>
          </a:xfrm>
        </p:spPr>
        <p:txBody>
          <a:bodyPr/>
          <a:lstStyle/>
          <a:p>
            <a:r>
              <a:rPr lang="en-US" altLang="zh-CN" smtClean="0"/>
              <a:t>Document</a:t>
            </a:r>
            <a:r>
              <a:rPr lang="zh-CN" altLang="en-US" smtClean="0"/>
              <a:t>对象的常用方法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571472" y="1928802"/>
          <a:ext cx="6643734" cy="405384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548358"/>
                <a:gridCol w="3095376"/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getElementById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返回对拥有指定</a:t>
                      </a:r>
                      <a:r>
                        <a:rPr lang="en-US" sz="2000" b="1" kern="100" dirty="0"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zh-CN" sz="2000" b="1" kern="100" dirty="0" smtClean="0">
                          <a:latin typeface="+mn-ea"/>
                          <a:ea typeface="+mn-ea"/>
                          <a:cs typeface="Times New Roman"/>
                        </a:rPr>
                        <a:t>的第一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个对象的引用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getElementsByName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返回带有指定名称的对象的集合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getElementsByTagName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返回带有指定标签名的对象的集合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write()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向文档写文本、</a:t>
                      </a: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HTML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表达式或</a:t>
                      </a: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代码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utoShape 8"/>
          <p:cNvSpPr>
            <a:spLocks noChangeArrowheads="1"/>
          </p:cNvSpPr>
          <p:nvPr/>
        </p:nvSpPr>
        <p:spPr bwMode="gray">
          <a:xfrm>
            <a:off x="7143768" y="2378070"/>
            <a:ext cx="1785950" cy="40798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对象的</a:t>
            </a:r>
            <a:r>
              <a:rPr lang="en-US" altLang="en-US" b="1" dirty="0" smtClean="0"/>
              <a:t>id</a:t>
            </a:r>
            <a:r>
              <a:rPr lang="zh-CN" altLang="en-US" b="1" dirty="0" smtClean="0"/>
              <a:t>唯一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7143768" y="3235326"/>
            <a:ext cx="1857388" cy="40798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相同</a:t>
            </a:r>
            <a:r>
              <a:rPr lang="en-US" altLang="en-US" b="1" dirty="0" smtClean="0"/>
              <a:t>name</a:t>
            </a:r>
            <a:r>
              <a:rPr lang="zh-CN" altLang="en-US" b="1" dirty="0" smtClean="0"/>
              <a:t>属性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7143768" y="4164020"/>
            <a:ext cx="1857420" cy="40798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相同的元素</a:t>
            </a:r>
          </a:p>
        </p:txBody>
      </p:sp>
      <p:pic>
        <p:nvPicPr>
          <p:cNvPr id="9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2.19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8266" y="3197826"/>
            <a:ext cx="2347850" cy="2160000"/>
          </a:xfrm>
          <a:prstGeom prst="rect">
            <a:avLst/>
          </a:prstGeom>
        </p:spPr>
      </p:pic>
      <p:pic>
        <p:nvPicPr>
          <p:cNvPr id="23" name="图片 22" descr="图2.1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3143248"/>
            <a:ext cx="2386981" cy="2196000"/>
          </a:xfrm>
          <a:prstGeom prst="rect">
            <a:avLst/>
          </a:prstGeom>
        </p:spPr>
      </p:pic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访问页面元素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00034" y="1000108"/>
            <a:ext cx="6316663" cy="2224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动态改变层、标签中的内容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访问相同</a:t>
            </a:r>
            <a:r>
              <a:rPr lang="en-US" altLang="zh-CN" dirty="0" err="1" smtClean="0"/>
              <a:t>name的元素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访问相同标签的元素</a:t>
            </a:r>
            <a:endParaRPr lang="en-US" altLang="zh-CN" dirty="0" smtClean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938398" y="3714752"/>
            <a:ext cx="100013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286248" y="3714752"/>
            <a:ext cx="714380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57554" y="3929066"/>
            <a:ext cx="85725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1357290" y="6215082"/>
            <a:ext cx="5500726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2899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Document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方法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pic>
        <p:nvPicPr>
          <p:cNvPr id="26" name="图片 25" descr="图2.20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4984" y="2428868"/>
            <a:ext cx="2482570" cy="4104000"/>
          </a:xfrm>
          <a:prstGeom prst="rect">
            <a:avLst/>
          </a:prstGeom>
        </p:spPr>
      </p:pic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928662" y="4018783"/>
            <a:ext cx="928694" cy="26747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pic>
        <p:nvPicPr>
          <p:cNvPr id="27" name="图片 26" descr="图2.21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00562" y="2571744"/>
            <a:ext cx="2941655" cy="3528000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572132" y="4286256"/>
            <a:ext cx="100013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8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对象的常用方法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6316663" cy="2224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动态改变层、标签中的内容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访问相同</a:t>
            </a:r>
            <a:r>
              <a:rPr lang="en-US" altLang="zh-CN" dirty="0" err="1" smtClean="0"/>
              <a:t>name的元素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访问相同标签的元素</a:t>
            </a:r>
            <a:endParaRPr lang="en-US" altLang="zh-CN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71538" y="2214554"/>
            <a:ext cx="6715172" cy="5715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document.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getElementById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("node")</a:t>
            </a:r>
            <a:r>
              <a:rPr lang="en-US" altLang="en-US" b="1" dirty="0" smtClean="0"/>
              <a:t>.</a:t>
            </a:r>
            <a:r>
              <a:rPr lang="en-US" altLang="en-US" b="1" dirty="0" err="1" smtClean="0">
                <a:solidFill>
                  <a:srgbClr val="FF0000"/>
                </a:solidFill>
              </a:rPr>
              <a:t>innerHTML</a:t>
            </a:r>
            <a:r>
              <a:rPr lang="en-US" altLang="en-US" b="1" dirty="0" smtClean="0"/>
              <a:t>="</a:t>
            </a:r>
            <a:r>
              <a:rPr lang="zh-CN" altLang="en-US" b="1" dirty="0" smtClean="0"/>
              <a:t>搜狐</a:t>
            </a:r>
            <a:r>
              <a:rPr lang="en-US" altLang="en-US" b="1" dirty="0" smtClean="0"/>
              <a:t>";</a:t>
            </a:r>
            <a:endParaRPr lang="zh-CN" altLang="en-US" b="1" dirty="0" smtClean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071538" y="3214686"/>
            <a:ext cx="6715172" cy="25717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aInput</a:t>
            </a:r>
            <a:r>
              <a:rPr lang="en-US" altLang="en-US" b="1" dirty="0" smtClean="0"/>
              <a:t>=</a:t>
            </a:r>
            <a:r>
              <a:rPr lang="en-US" altLang="en-US" b="1" dirty="0" err="1" smtClean="0"/>
              <a:t>document.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getElementsByName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("season");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  </a:t>
            </a: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="";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  for(</a:t>
            </a: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i</a:t>
            </a:r>
            <a:r>
              <a:rPr lang="en-US" altLang="en-US" b="1" dirty="0" smtClean="0"/>
              <a:t>=0;i&lt;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aInput.length</a:t>
            </a:r>
            <a:r>
              <a:rPr lang="en-US" altLang="en-US" b="1" dirty="0" err="1" smtClean="0"/>
              <a:t>;i</a:t>
            </a:r>
            <a:r>
              <a:rPr lang="en-US" altLang="en-US" b="1" dirty="0" smtClean="0"/>
              <a:t>++){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       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+=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aInput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].value</a:t>
            </a:r>
            <a:r>
              <a:rPr lang="en-US" altLang="en-US" b="1" dirty="0" smtClean="0"/>
              <a:t>+"&lt;</a:t>
            </a:r>
            <a:r>
              <a:rPr lang="en-US" altLang="en-US" b="1" dirty="0" err="1" smtClean="0"/>
              <a:t>br</a:t>
            </a:r>
            <a:r>
              <a:rPr lang="en-US" altLang="en-US" b="1" dirty="0" smtClean="0"/>
              <a:t> /&gt;";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document.getElementById</a:t>
            </a:r>
            <a:r>
              <a:rPr lang="en-US" altLang="en-US" b="1" dirty="0" smtClean="0"/>
              <a:t>("s").</a:t>
            </a:r>
            <a:r>
              <a:rPr lang="en-US" altLang="en-US" b="1" dirty="0" err="1" smtClean="0"/>
              <a:t>innerHTML</a:t>
            </a:r>
            <a:r>
              <a:rPr lang="en-US" altLang="en-US" b="1" dirty="0" smtClean="0"/>
              <a:t>=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71538" y="3214686"/>
            <a:ext cx="6715172" cy="26432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aInput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en-US" altLang="en-US" b="1" dirty="0" err="1" smtClean="0"/>
              <a:t>document.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getElementsByTagName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("input");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="";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for(</a:t>
            </a: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i</a:t>
            </a:r>
            <a:r>
              <a:rPr lang="en-US" altLang="en-US" b="1" dirty="0" smtClean="0"/>
              <a:t>=0;i&lt;</a:t>
            </a:r>
            <a:r>
              <a:rPr lang="en-US" altLang="en-US" b="1" dirty="0" err="1" smtClean="0">
                <a:solidFill>
                  <a:srgbClr val="0070C0"/>
                </a:solidFill>
              </a:rPr>
              <a:t>aInput.length</a:t>
            </a:r>
            <a:r>
              <a:rPr lang="en-US" altLang="en-US" b="1" dirty="0" err="1" smtClean="0"/>
              <a:t>;i</a:t>
            </a:r>
            <a:r>
              <a:rPr lang="en-US" altLang="en-US" b="1" dirty="0" smtClean="0"/>
              <a:t>++){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      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+=</a:t>
            </a:r>
            <a:r>
              <a:rPr lang="en-US" altLang="en-US" b="1" dirty="0" err="1" smtClean="0">
                <a:solidFill>
                  <a:srgbClr val="0070C0"/>
                </a:solidFill>
              </a:rPr>
              <a:t>aInput</a:t>
            </a:r>
            <a:r>
              <a:rPr lang="en-US" altLang="en-US" b="1" dirty="0" smtClean="0">
                <a:solidFill>
                  <a:srgbClr val="0070C0"/>
                </a:solidFill>
              </a:rPr>
              <a:t>[</a:t>
            </a:r>
            <a:r>
              <a:rPr lang="en-US" altLang="en-US" b="1" dirty="0" err="1" smtClean="0">
                <a:solidFill>
                  <a:srgbClr val="0070C0"/>
                </a:solidFill>
              </a:rPr>
              <a:t>i</a:t>
            </a:r>
            <a:r>
              <a:rPr lang="en-US" altLang="en-US" b="1" dirty="0" smtClean="0">
                <a:solidFill>
                  <a:srgbClr val="0070C0"/>
                </a:solidFill>
              </a:rPr>
              <a:t>].value</a:t>
            </a:r>
            <a:r>
              <a:rPr lang="en-US" altLang="en-US" b="1" dirty="0" smtClean="0"/>
              <a:t>+"&lt;</a:t>
            </a:r>
            <a:r>
              <a:rPr lang="en-US" altLang="en-US" b="1" dirty="0" err="1" smtClean="0"/>
              <a:t>br</a:t>
            </a:r>
            <a:r>
              <a:rPr lang="en-US" altLang="en-US" b="1" dirty="0" smtClean="0"/>
              <a:t> /&gt;";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document.getElementById</a:t>
            </a:r>
            <a:r>
              <a:rPr lang="en-US" altLang="en-US" b="1" dirty="0" smtClean="0"/>
              <a:t>("s").</a:t>
            </a:r>
            <a:r>
              <a:rPr lang="en-US" altLang="en-US" b="1" dirty="0" err="1" smtClean="0"/>
              <a:t>innerHTML</a:t>
            </a:r>
            <a:r>
              <a:rPr lang="en-US" altLang="en-US" b="1" dirty="0" smtClean="0"/>
              <a:t>=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;</a:t>
            </a:r>
          </a:p>
        </p:txBody>
      </p:sp>
      <p:grpSp>
        <p:nvGrpSpPr>
          <p:cNvPr id="12" name="组合 57"/>
          <p:cNvGrpSpPr/>
          <p:nvPr/>
        </p:nvGrpSpPr>
        <p:grpSpPr>
          <a:xfrm>
            <a:off x="71406" y="6000768"/>
            <a:ext cx="843709" cy="400110"/>
            <a:chOff x="3786182" y="3143248"/>
            <a:chExt cx="843709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071538" y="6000750"/>
            <a:ext cx="5500727" cy="571522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en-US" altLang="en-US" sz="2000" b="1" dirty="0" smtClean="0"/>
              <a:t> document </a:t>
            </a:r>
            <a:r>
              <a:rPr lang="zh-CN" altLang="en-US" sz="2000" b="1" dirty="0" smtClean="0"/>
              <a:t>对象常应用于复选框全选效果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如何实现复选框的全选效果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84225" y="1285860"/>
            <a:ext cx="76454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如何实现全选</a:t>
            </a:r>
            <a:r>
              <a:rPr lang="en-US" altLang="zh-CN" sz="2800" b="1" kern="0" dirty="0" smtClean="0">
                <a:latin typeface="+mn-lt"/>
                <a:ea typeface="+mn-ea"/>
              </a:rPr>
              <a:t>/</a:t>
            </a:r>
            <a:r>
              <a:rPr lang="zh-CN" altLang="en-US" sz="2800" b="1" kern="0" dirty="0" smtClean="0">
                <a:latin typeface="+mn-lt"/>
                <a:ea typeface="+mn-ea"/>
              </a:rPr>
              <a:t>全不选效果？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5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12" name="Picture 7" descr="制作全选效果-1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52" y="1857364"/>
            <a:ext cx="5417207" cy="42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500587">
            <a:off x="7743825" y="643975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复选框的属性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27064" y="857232"/>
            <a:ext cx="7931150" cy="2295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checked属性值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选中：</a:t>
            </a:r>
            <a:r>
              <a:rPr lang="en-US" altLang="zh-CN" dirty="0" smtClean="0"/>
              <a:t>true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未选中：false</a:t>
            </a:r>
            <a:endParaRPr lang="en-US" altLang="zh-CN" dirty="0" smtClean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668364" y="3357562"/>
            <a:ext cx="79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黑体" pitchFamily="2" charset="-122"/>
              </a:rPr>
              <a:t>相同</a:t>
            </a:r>
            <a:r>
              <a:rPr lang="en-US" altLang="zh-CN" sz="2800" b="1" dirty="0">
                <a:latin typeface="黑体" pitchFamily="2" charset="-122"/>
              </a:rPr>
              <a:t>name</a:t>
            </a:r>
            <a:r>
              <a:rPr lang="zh-CN" altLang="en-US" sz="2800" b="1" dirty="0">
                <a:latin typeface="黑体" pitchFamily="2" charset="-122"/>
              </a:rPr>
              <a:t>的复选框全部被同时</a:t>
            </a:r>
            <a:r>
              <a:rPr lang="zh-CN" altLang="en-US" sz="2800" b="1" dirty="0" smtClean="0">
                <a:latin typeface="黑体" pitchFamily="2" charset="-122"/>
              </a:rPr>
              <a:t>选中，</a:t>
            </a:r>
            <a:r>
              <a:rPr lang="zh-CN" altLang="en-US" sz="2800" b="1" dirty="0">
                <a:latin typeface="黑体" pitchFamily="2" charset="-122"/>
              </a:rPr>
              <a:t>如何设置？</a:t>
            </a:r>
          </a:p>
        </p:txBody>
      </p:sp>
      <p:grpSp>
        <p:nvGrpSpPr>
          <p:cNvPr id="6" name="组合 58"/>
          <p:cNvGrpSpPr/>
          <p:nvPr/>
        </p:nvGrpSpPr>
        <p:grpSpPr>
          <a:xfrm>
            <a:off x="112786" y="2857496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69"/>
          <p:cNvGrpSpPr/>
          <p:nvPr/>
        </p:nvGrpSpPr>
        <p:grpSpPr>
          <a:xfrm>
            <a:off x="71406" y="4000504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714348" y="4214818"/>
            <a:ext cx="8291052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en-US" sz="2800" b="1" dirty="0" smtClean="0">
                <a:latin typeface="黑体" pitchFamily="2" charset="-122"/>
              </a:rPr>
              <a:t>使用</a:t>
            </a:r>
            <a:r>
              <a:rPr lang="en-US" altLang="zh-CN" sz="2800" b="1" dirty="0" err="1" smtClean="0">
                <a:latin typeface="黑体" pitchFamily="2" charset="-122"/>
              </a:rPr>
              <a:t>getElementsByName</a:t>
            </a:r>
            <a:r>
              <a:rPr lang="en-US" altLang="zh-CN" sz="2800" b="1" dirty="0" smtClean="0">
                <a:latin typeface="黑体" pitchFamily="2" charset="-122"/>
              </a:rPr>
              <a:t>()</a:t>
            </a:r>
            <a:r>
              <a:rPr lang="zh-CN" altLang="en-US" sz="2800" b="1" dirty="0" smtClean="0">
                <a:latin typeface="黑体" pitchFamily="2" charset="-122"/>
              </a:rPr>
              <a:t>方法访问同名复选框</a:t>
            </a:r>
            <a:endParaRPr lang="en-US" altLang="zh-CN" sz="2800" b="1" dirty="0" smtClean="0">
              <a:latin typeface="黑体" pitchFamily="2" charset="-122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en-US" sz="2800" b="1" dirty="0" smtClean="0">
                <a:latin typeface="黑体" pitchFamily="2" charset="-122"/>
              </a:rPr>
              <a:t>将“全选”复选框的</a:t>
            </a:r>
            <a:r>
              <a:rPr lang="en-US" altLang="zh-CN" sz="2800" b="1" dirty="0" err="1" smtClean="0">
                <a:latin typeface="黑体" pitchFamily="2" charset="-122"/>
              </a:rPr>
              <a:t>checked属性</a:t>
            </a:r>
            <a:r>
              <a:rPr lang="zh-CN" altLang="en-US" sz="2800" b="1" dirty="0" smtClean="0">
                <a:latin typeface="黑体" pitchFamily="2" charset="-122"/>
              </a:rPr>
              <a:t>值赋值给每个复</a:t>
            </a:r>
            <a:endParaRPr lang="en-US" altLang="zh-CN" sz="2800" b="1" dirty="0" smtClean="0">
              <a:latin typeface="黑体" pitchFamily="2" charset="-122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 smtClean="0">
                <a:latin typeface="黑体" pitchFamily="2" charset="-122"/>
              </a:rPr>
              <a:t>  选框的</a:t>
            </a:r>
            <a:r>
              <a:rPr lang="en-US" altLang="zh-CN" sz="2800" b="1" dirty="0" smtClean="0">
                <a:latin typeface="黑体" pitchFamily="2" charset="-122"/>
              </a:rPr>
              <a:t>checked</a:t>
            </a:r>
            <a:r>
              <a:rPr lang="zh-CN" altLang="en-US" sz="2800" b="1" dirty="0" smtClean="0">
                <a:latin typeface="黑体" pitchFamily="2" charset="-122"/>
              </a:rPr>
              <a:t>属性</a:t>
            </a:r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454167" y="6354786"/>
            <a:ext cx="5546725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658743" y="6181725"/>
              <a:ext cx="34029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：实现全选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/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全不选效果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制作复选框的全选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全不选效果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2295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“</a:t>
            </a:r>
            <a:r>
              <a:rPr lang="zh-CN" altLang="en-US" smtClean="0"/>
              <a:t>全选</a:t>
            </a:r>
            <a:r>
              <a:rPr lang="en-US" altLang="zh-CN" smtClean="0"/>
              <a:t>”选中时，所有复选框被选中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“全选”取消选中时，所有复选框也取消选中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pic>
        <p:nvPicPr>
          <p:cNvPr id="33799" name="Picture 7" descr="制作全选效果-1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928802"/>
            <a:ext cx="5972819" cy="46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5841" y="1214422"/>
            <a:ext cx="7929563" cy="4391025"/>
          </a:xfrm>
        </p:spPr>
        <p:txBody>
          <a:bodyPr/>
          <a:lstStyle/>
          <a:p>
            <a:r>
              <a:rPr lang="en-US" dirty="0" smtClean="0"/>
              <a:t>window</a:t>
            </a:r>
            <a:r>
              <a:rPr lang="zh-CN" altLang="en-US" dirty="0" smtClean="0"/>
              <a:t>对象常用的方法有哪些？并举例说明其用法 </a:t>
            </a:r>
          </a:p>
          <a:p>
            <a:r>
              <a:rPr lang="zh-CN" altLang="en-US" dirty="0" smtClean="0"/>
              <a:t>定时函数有几种，其作用分别是什么？</a:t>
            </a:r>
          </a:p>
          <a:p>
            <a:r>
              <a:rPr lang="zh-CN" altLang="en-US" dirty="0" smtClean="0"/>
              <a:t>如何在页面上实现前进、后退？</a:t>
            </a:r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pSp>
        <p:nvGrpSpPr>
          <p:cNvPr id="2" name="组合 8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r>
              <a:rPr lang="zh-CN" altLang="en-US" dirty="0" smtClean="0"/>
              <a:t>内置对象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Array</a:t>
            </a:r>
            <a:r>
              <a:rPr lang="zh-CN" altLang="en-US" dirty="0" smtClean="0"/>
              <a:t>：用于在单独的变量名中存储一系列的值。</a:t>
            </a:r>
          </a:p>
          <a:p>
            <a:r>
              <a:rPr lang="fr-FR" dirty="0" smtClean="0"/>
              <a:t>String</a:t>
            </a:r>
            <a:r>
              <a:rPr lang="zh-CN" altLang="en-US" dirty="0" smtClean="0"/>
              <a:t>：用于支持对字符串的处理。</a:t>
            </a:r>
          </a:p>
          <a:p>
            <a:r>
              <a:rPr lang="fr-FR" dirty="0" smtClean="0"/>
              <a:t>Math</a:t>
            </a:r>
            <a:r>
              <a:rPr lang="zh-CN" altLang="en-US" dirty="0" smtClean="0"/>
              <a:t>：用于执行常用的数学任务，它包含了若干个数字常量和函数。</a:t>
            </a:r>
          </a:p>
          <a:p>
            <a:r>
              <a:rPr lang="fr-FR" dirty="0" smtClean="0"/>
              <a:t>Date</a:t>
            </a:r>
            <a:r>
              <a:rPr lang="zh-CN" altLang="en-US" dirty="0" smtClean="0"/>
              <a:t>：用于操作日期和时间。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zh-CN" altLang="en-US" dirty="0" smtClean="0"/>
              <a:t>常用方法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642910" y="2000240"/>
          <a:ext cx="7786742" cy="281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490"/>
                <a:gridCol w="3110104"/>
                <a:gridCol w="3286148"/>
              </a:tblGrid>
              <a:tr h="397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 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示例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740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ceil()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对数进行上舍入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Math.ceil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Math.ceil(-25.5);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-25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floor()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对数进行下舍入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Math.floor(25.5);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Math.floor(-25.5);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-26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round()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把数四舍五入为最接近的数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Math.round(25.5);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Math.round(-25.5);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-26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random()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0~1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之间的随机数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Math.random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例如：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0.6273608814137365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1214456" y="6029754"/>
            <a:ext cx="5929312" cy="423012"/>
          </a:xfrm>
          <a:prstGeom prst="roundRect">
            <a:avLst>
              <a:gd name="adj" fmla="val 401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iNum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Math.floor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Math.random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()*98+2);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0" name="组合 58"/>
          <p:cNvGrpSpPr/>
          <p:nvPr/>
        </p:nvGrpSpPr>
        <p:grpSpPr>
          <a:xfrm>
            <a:off x="71406" y="4927096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14375" y="542450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如何实现返回的整数范围为</a:t>
            </a:r>
            <a:r>
              <a:rPr lang="en-US" altLang="zh-CN" sz="2800" b="1" kern="0" dirty="0" smtClean="0">
                <a:latin typeface="+mn-lt"/>
                <a:ea typeface="+mn-ea"/>
              </a:rPr>
              <a:t>2~99</a:t>
            </a:r>
            <a:r>
              <a:rPr lang="zh-CN" altLang="en-US" sz="2800" b="1" kern="0" dirty="0" smtClean="0">
                <a:latin typeface="+mn-lt"/>
                <a:ea typeface="+mn-ea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2.2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3071810"/>
            <a:ext cx="5023574" cy="1764000"/>
          </a:xfrm>
          <a:prstGeom prst="rect">
            <a:avLst/>
          </a:prstGeom>
        </p:spPr>
      </p:pic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对象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5" y="1276350"/>
            <a:ext cx="7645400" cy="17240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如何在页面中显示当前时间的小时、分钟和秒？</a:t>
            </a:r>
            <a:endParaRPr lang="zh-CN" altLang="en-US" b="0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pSp>
        <p:nvGrpSpPr>
          <p:cNvPr id="16" name="组合 7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714744" y="4000504"/>
            <a:ext cx="1857388" cy="4318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1" name="组合 69"/>
          <p:cNvGrpSpPr/>
          <p:nvPr/>
        </p:nvGrpSpPr>
        <p:grpSpPr>
          <a:xfrm>
            <a:off x="71406" y="4839405"/>
            <a:ext cx="1000132" cy="446983"/>
            <a:chOff x="1000100" y="3235185"/>
            <a:chExt cx="1000132" cy="446983"/>
          </a:xfrm>
        </p:grpSpPr>
        <p:pic>
          <p:nvPicPr>
            <p:cNvPr id="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714348" y="5205440"/>
            <a:ext cx="7645400" cy="100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6"/>
              </a:buBlip>
              <a:tabLst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使用</a:t>
            </a:r>
            <a:r>
              <a:rPr lang="en-US" altLang="zh-CN" sz="2800" b="1" kern="0" dirty="0" smtClean="0">
                <a:latin typeface="+mn-lt"/>
                <a:ea typeface="+mn-ea"/>
              </a:rPr>
              <a:t>Date</a:t>
            </a:r>
            <a:r>
              <a:rPr lang="zh-CN" altLang="en-US" sz="2800" b="1" kern="0" dirty="0" smtClean="0">
                <a:latin typeface="+mn-lt"/>
                <a:ea typeface="+mn-ea"/>
              </a:rPr>
              <a:t>对象获得时、分、秒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Date对象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714375" y="1357313"/>
            <a:ext cx="7931150" cy="1285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日期对象</a:t>
            </a:r>
            <a:r>
              <a:rPr lang="en-US" altLang="zh-CN" dirty="0" smtClean="0"/>
              <a:t>=new Date(</a:t>
            </a:r>
            <a:r>
              <a:rPr lang="en-US" altLang="zh-CN" dirty="0" err="1" smtClean="0"/>
              <a:t>参数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dirty="0" smtClean="0"/>
              <a:t>     参数格式：</a:t>
            </a:r>
            <a:r>
              <a:rPr lang="en-US" altLang="zh-CN" sz="1800" dirty="0" smtClean="0"/>
              <a:t>MM</a:t>
            </a:r>
            <a:r>
              <a:rPr lang="zh-CN" altLang="en-US" sz="1800" dirty="0" smtClean="0"/>
              <a:t>  </a:t>
            </a:r>
            <a:r>
              <a:rPr lang="en-US" altLang="zh-CN" sz="1800" dirty="0" err="1" smtClean="0"/>
              <a:t>DD,YYYY,hh:mm:ss</a:t>
            </a:r>
            <a:endParaRPr lang="en-US" altLang="zh-CN" sz="1800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500188" y="3353304"/>
            <a:ext cx="5929312" cy="828246"/>
          </a:xfrm>
          <a:prstGeom prst="roundRect">
            <a:avLst>
              <a:gd name="adj" fmla="val 401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today=new Date();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返回当前日期和时间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tdate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=new Date("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september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1,2013,14:58:12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8" name="组合 71"/>
          <p:cNvGrpSpPr/>
          <p:nvPr/>
        </p:nvGrpSpPr>
        <p:grpSpPr>
          <a:xfrm>
            <a:off x="71406" y="85723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70"/>
          <p:cNvGrpSpPr/>
          <p:nvPr/>
        </p:nvGrpSpPr>
        <p:grpSpPr>
          <a:xfrm>
            <a:off x="71406" y="3067548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对象的方法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755650" y="1000108"/>
            <a:ext cx="7931150" cy="723900"/>
          </a:xfrm>
        </p:spPr>
        <p:txBody>
          <a:bodyPr/>
          <a:lstStyle/>
          <a:p>
            <a:r>
              <a:rPr lang="zh-CN" altLang="en-US" dirty="0" smtClean="0"/>
              <a:t>常用方法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928662" y="1785926"/>
          <a:ext cx="7143800" cy="435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788"/>
                <a:gridCol w="4979012"/>
              </a:tblGrid>
              <a:tr h="397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 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155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getDate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对象的一个月中的每一天，其值介于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31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getDay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对象的星期中的每一天，其值介于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getHours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对象的小时数，其值介于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getMinutes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对象的分钟数，其值介于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59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getSeconds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对象的秒数，其值介于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59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getMonth()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对象的月份，其值介于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getFullYear()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对象的年份，其值为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位数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getTime()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返回自某一时刻（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1970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年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日）以来的毫秒数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2.2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2698322"/>
            <a:ext cx="4186666" cy="208800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42910" y="2571744"/>
            <a:ext cx="8172450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function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disptime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{ </a:t>
            </a:r>
          </a:p>
          <a:p>
            <a:pPr lvl="2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today = new Date();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获得当前时间</a:t>
            </a:r>
          </a:p>
          <a:p>
            <a:pPr lvl="2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today.getHours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2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mm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today.getMinutes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pPr lvl="2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today.getSeconds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pPr lvl="2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document.getElementById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b="1" dirty="0" err="1" smtClean="0">
                <a:solidFill>
                  <a:srgbClr val="0070C0"/>
                </a:solidFill>
              </a:rPr>
              <a:t>myclock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innerHTML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</a:t>
            </a: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       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+":"+mm+":"+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制作时钟特效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5" y="1276350"/>
            <a:ext cx="7645400" cy="17240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smtClean="0"/>
              <a:t>Date</a:t>
            </a:r>
            <a:r>
              <a:rPr lang="zh-CN" altLang="en-US" dirty="0" smtClean="0"/>
              <a:t>对象的方法显示当前时间的小时、分钟和秒。</a:t>
            </a:r>
            <a:endParaRPr lang="zh-CN" altLang="en-US" b="0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pSp>
        <p:nvGrpSpPr>
          <p:cNvPr id="6" name="组合 70"/>
          <p:cNvGrpSpPr/>
          <p:nvPr/>
        </p:nvGrpSpPr>
        <p:grpSpPr>
          <a:xfrm>
            <a:off x="71406" y="871385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42910" y="5572140"/>
            <a:ext cx="817245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&lt;body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onload</a:t>
            </a:r>
            <a:r>
              <a:rPr lang="en-US" altLang="zh-CN" b="1" dirty="0" smtClean="0">
                <a:solidFill>
                  <a:srgbClr val="FF0000"/>
                </a:solidFill>
              </a:rPr>
              <a:t>="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disptime</a:t>
            </a:r>
            <a:r>
              <a:rPr lang="en-US" altLang="zh-CN" b="1" dirty="0" smtClean="0">
                <a:solidFill>
                  <a:srgbClr val="FF0000"/>
                </a:solidFill>
              </a:rPr>
              <a:t>()"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b="1" dirty="0" err="1" smtClean="0">
                <a:solidFill>
                  <a:srgbClr val="0070C0"/>
                </a:solidFill>
              </a:rPr>
              <a:t>myclock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"&gt;&lt;/div&gt;</a:t>
            </a: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4857752" y="3500438"/>
            <a:ext cx="428625" cy="121443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gray">
          <a:xfrm>
            <a:off x="5715008" y="3857628"/>
            <a:ext cx="2571768" cy="49371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获得小时、分钟、秒数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对象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4" y="1276350"/>
            <a:ext cx="7788303" cy="17240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制作的时钟特效示例中，时间为什么不改变？</a:t>
            </a:r>
          </a:p>
          <a:p>
            <a:pPr>
              <a:lnSpc>
                <a:spcPct val="150000"/>
              </a:lnSpc>
            </a:pPr>
            <a:endParaRPr lang="zh-CN" altLang="en-US" b="0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pSp>
        <p:nvGrpSpPr>
          <p:cNvPr id="2" name="组合 7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69"/>
          <p:cNvGrpSpPr/>
          <p:nvPr/>
        </p:nvGrpSpPr>
        <p:grpSpPr>
          <a:xfrm>
            <a:off x="71406" y="2267637"/>
            <a:ext cx="1000132" cy="446983"/>
            <a:chOff x="1000100" y="3235185"/>
            <a:chExt cx="1000132" cy="446983"/>
          </a:xfrm>
        </p:grpSpPr>
        <p:pic>
          <p:nvPicPr>
            <p:cNvPr id="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714348" y="5205440"/>
            <a:ext cx="7645400" cy="100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</a:pPr>
            <a:endParaRPr lang="zh-CN" altLang="en-US" sz="2800" b="1" dirty="0" smtClean="0"/>
          </a:p>
          <a:p>
            <a:pPr algn="l">
              <a:lnSpc>
                <a:spcPct val="150000"/>
              </a:lnSpc>
            </a:pPr>
            <a:endParaRPr lang="zh-CN" altLang="en-US" sz="2800" b="1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5786" y="2714620"/>
            <a:ext cx="7788303" cy="172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zh-CN" sz="2800" b="1" dirty="0" smtClean="0"/>
              <a:t>由于时间在不停地走，所以应该每隔1秒调用显示时间的方法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如何解决？</a:t>
            </a:r>
            <a:endParaRPr lang="zh-CN" altLang="en-US" sz="2800" b="1" dirty="0" smtClean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1428728" y="4429132"/>
            <a:ext cx="4857784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使用</a:t>
            </a:r>
            <a:r>
              <a:rPr lang="en-US" altLang="zh-CN" b="1" dirty="0" err="1" smtClean="0"/>
              <a:t>setTimeout</a:t>
            </a:r>
            <a:r>
              <a:rPr lang="en-US" altLang="zh-CN" b="1" dirty="0" smtClean="0"/>
              <a:t>( )</a:t>
            </a:r>
            <a:r>
              <a:rPr lang="zh-CN" altLang="en-US" b="1" dirty="0" smtClean="0"/>
              <a:t>方法或</a:t>
            </a:r>
            <a:r>
              <a:rPr lang="en-US" altLang="zh-CN" b="1" dirty="0" err="1" smtClean="0"/>
              <a:t>setInterval</a:t>
            </a:r>
            <a:r>
              <a:rPr lang="en-US" altLang="zh-CN" b="1" dirty="0" smtClean="0"/>
              <a:t>( 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定时函数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081080"/>
          </a:xfrm>
        </p:spPr>
        <p:txBody>
          <a:bodyPr/>
          <a:lstStyle/>
          <a:p>
            <a:r>
              <a:rPr lang="en-US" altLang="zh-CN" dirty="0" err="1" smtClean="0"/>
              <a:t>setTimeout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setTimeout</a:t>
            </a:r>
            <a:r>
              <a:rPr lang="en-US" altLang="zh-CN" dirty="0" smtClean="0"/>
              <a:t>("</a:t>
            </a:r>
            <a:r>
              <a:rPr lang="zh-CN" altLang="en-US" dirty="0" smtClean="0"/>
              <a:t>调用的函数</a:t>
            </a:r>
            <a:r>
              <a:rPr lang="en-US" altLang="zh-CN" dirty="0" smtClean="0"/>
              <a:t>",</a:t>
            </a:r>
            <a:r>
              <a:rPr lang="zh-CN" altLang="en-US" dirty="0" smtClean="0"/>
              <a:t>等待的毫秒数</a:t>
            </a:r>
            <a:r>
              <a:rPr lang="fr-FR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1071538" y="5429271"/>
            <a:ext cx="6715125" cy="100012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zh-CN" altLang="en-US" b="1" dirty="0" smtClean="0"/>
              <a:t>如果</a:t>
            </a:r>
            <a:r>
              <a:rPr lang="zh-CN" altLang="en-US" b="1" dirty="0"/>
              <a:t>要多次</a:t>
            </a:r>
            <a:r>
              <a:rPr lang="zh-CN" altLang="en-US" b="1" dirty="0" smtClean="0"/>
              <a:t>调用，使用</a:t>
            </a:r>
            <a:r>
              <a:rPr lang="en-US" altLang="zh-CN" b="1" dirty="0" err="1"/>
              <a:t>setInterval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或者</a:t>
            </a:r>
            <a:r>
              <a:rPr lang="zh-CN" altLang="en-US" b="1" dirty="0"/>
              <a:t>让</a:t>
            </a:r>
            <a:r>
              <a:rPr lang="en-US" altLang="zh-CN" b="1" dirty="0" err="1"/>
              <a:t>disptime</a:t>
            </a:r>
            <a:r>
              <a:rPr lang="en-US" altLang="zh-CN" b="1" dirty="0"/>
              <a:t>()</a:t>
            </a:r>
            <a:r>
              <a:rPr lang="zh-CN" altLang="en-US" b="1" dirty="0"/>
              <a:t>自身再次调用</a:t>
            </a:r>
            <a:r>
              <a:rPr lang="en-US" altLang="zh-CN" b="1" dirty="0" err="1"/>
              <a:t>setTimeout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285852" y="2428868"/>
            <a:ext cx="5429258" cy="5127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myTime</a:t>
            </a:r>
            <a:r>
              <a:rPr lang="zh-CN" altLang="en-US" b="1" kern="0" dirty="0" smtClean="0"/>
              <a:t>＝</a:t>
            </a:r>
            <a:r>
              <a:rPr lang="en-US" altLang="zh-CN" b="1" kern="0" dirty="0" err="1" smtClean="0">
                <a:solidFill>
                  <a:srgbClr val="00B0F0"/>
                </a:solidFill>
              </a:rPr>
              <a:t>setTimeout</a:t>
            </a:r>
            <a:r>
              <a:rPr lang="en-US" altLang="zh-CN" b="1" kern="0" dirty="0" smtClean="0">
                <a:solidFill>
                  <a:srgbClr val="00B0F0"/>
                </a:solidFill>
              </a:rPr>
              <a:t>("</a:t>
            </a:r>
            <a:r>
              <a:rPr lang="en-US" altLang="zh-CN" b="1" kern="0" dirty="0" err="1" smtClean="0">
                <a:solidFill>
                  <a:srgbClr val="00B0F0"/>
                </a:solidFill>
              </a:rPr>
              <a:t>disptime</a:t>
            </a:r>
            <a:r>
              <a:rPr lang="en-US" altLang="zh-CN" b="1" kern="0" dirty="0" smtClean="0">
                <a:solidFill>
                  <a:srgbClr val="00B0F0"/>
                </a:solidFill>
              </a:rPr>
              <a:t>() ", 1000 );</a:t>
            </a:r>
            <a:endParaRPr lang="en-US" altLang="zh-CN" b="1" kern="0" dirty="0">
              <a:solidFill>
                <a:srgbClr val="00B0F0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285852" y="4214818"/>
            <a:ext cx="5429258" cy="5127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 err="1" smtClean="0"/>
              <a:t>var</a:t>
            </a:r>
            <a:r>
              <a:rPr lang="en-US" altLang="zh-CN" b="1" kern="0" dirty="0" smtClean="0"/>
              <a:t>  </a:t>
            </a:r>
            <a:r>
              <a:rPr lang="en-US" altLang="zh-CN" b="1" kern="0" dirty="0" err="1" smtClean="0"/>
              <a:t>myTime</a:t>
            </a:r>
            <a:r>
              <a:rPr lang="zh-CN" altLang="en-US" b="1" kern="0" dirty="0" smtClean="0"/>
              <a:t>＝</a:t>
            </a:r>
            <a:r>
              <a:rPr lang="en-US" altLang="zh-CN" b="1" kern="0" dirty="0" err="1" smtClean="0">
                <a:solidFill>
                  <a:srgbClr val="00B0F0"/>
                </a:solidFill>
              </a:rPr>
              <a:t>setInterval</a:t>
            </a:r>
            <a:r>
              <a:rPr lang="en-US" altLang="zh-CN" b="1" kern="0" dirty="0" smtClean="0">
                <a:solidFill>
                  <a:srgbClr val="00B0F0"/>
                </a:solidFill>
              </a:rPr>
              <a:t>("</a:t>
            </a:r>
            <a:r>
              <a:rPr lang="en-US" altLang="zh-CN" b="1" kern="0" dirty="0" err="1" smtClean="0">
                <a:solidFill>
                  <a:srgbClr val="00B0F0"/>
                </a:solidFill>
              </a:rPr>
              <a:t>disptime</a:t>
            </a:r>
            <a:r>
              <a:rPr lang="en-US" altLang="zh-CN" b="1" kern="0" dirty="0" smtClean="0">
                <a:solidFill>
                  <a:srgbClr val="00B0F0"/>
                </a:solidFill>
              </a:rPr>
              <a:t>() ", 1000 );</a:t>
            </a:r>
            <a:endParaRPr lang="en-US" altLang="zh-CN" b="1" kern="0" dirty="0">
              <a:solidFill>
                <a:srgbClr val="00B0F0"/>
              </a:solidFill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6500826" y="2714621"/>
            <a:ext cx="2571750" cy="857256"/>
          </a:xfrm>
          <a:prstGeom prst="wedgeRoundRectCallout">
            <a:avLst>
              <a:gd name="adj1" fmla="val -40551"/>
              <a:gd name="adj2" fmla="val -77603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 smtClean="0">
                <a:cs typeface="Times New Roman" pitchFamily="18" charset="0"/>
              </a:rPr>
              <a:t>1</a:t>
            </a:r>
            <a:r>
              <a:rPr lang="zh-CN" altLang="en-US" b="1" dirty="0">
                <a:cs typeface="Times New Roman" pitchFamily="18" charset="0"/>
              </a:rPr>
              <a:t>秒</a:t>
            </a:r>
            <a:r>
              <a:rPr lang="en-US" altLang="zh-CN" b="1" dirty="0">
                <a:cs typeface="Times New Roman" pitchFamily="18" charset="0"/>
              </a:rPr>
              <a:t>(1000</a:t>
            </a:r>
            <a:r>
              <a:rPr lang="zh-CN" altLang="en-US" b="1" dirty="0">
                <a:cs typeface="Times New Roman" pitchFamily="18" charset="0"/>
              </a:rPr>
              <a:t>毫秒</a:t>
            </a:r>
            <a:r>
              <a:rPr lang="en-US" altLang="zh-CN" b="1" dirty="0" smtClean="0">
                <a:cs typeface="Times New Roman" pitchFamily="18" charset="0"/>
              </a:rPr>
              <a:t>)</a:t>
            </a:r>
            <a:r>
              <a:rPr lang="zh-CN" altLang="en-US" b="1" dirty="0" smtClean="0">
                <a:cs typeface="Times New Roman" pitchFamily="18" charset="0"/>
              </a:rPr>
              <a:t>之后执行</a:t>
            </a:r>
            <a:r>
              <a:rPr lang="zh-CN" altLang="en-US" b="1" dirty="0">
                <a:cs typeface="Times New Roman" pitchFamily="18" charset="0"/>
              </a:rPr>
              <a:t>函数</a:t>
            </a:r>
            <a:r>
              <a:rPr lang="en-US" altLang="zh-CN" b="1" dirty="0" err="1">
                <a:cs typeface="Times New Roman" pitchFamily="18" charset="0"/>
              </a:rPr>
              <a:t>disptime</a:t>
            </a:r>
            <a:r>
              <a:rPr lang="en-US" altLang="zh-CN" b="1" dirty="0">
                <a:cs typeface="Times New Roman" pitchFamily="18" charset="0"/>
              </a:rPr>
              <a:t>()</a:t>
            </a:r>
            <a:r>
              <a:rPr lang="zh-CN" altLang="en-US" b="1" dirty="0">
                <a:cs typeface="Times New Roman" pitchFamily="18" charset="0"/>
              </a:rPr>
              <a:t>一次</a:t>
            </a: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6500826" y="4429132"/>
            <a:ext cx="2571750" cy="857256"/>
          </a:xfrm>
          <a:prstGeom prst="wedgeRoundRectCallout">
            <a:avLst>
              <a:gd name="adj1" fmla="val -41013"/>
              <a:gd name="adj2" fmla="val -7067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zh-CN" altLang="en-US" b="1" dirty="0">
                <a:cs typeface="Times New Roman" pitchFamily="18" charset="0"/>
              </a:rPr>
              <a:t>每隔</a:t>
            </a:r>
            <a:r>
              <a:rPr lang="en-US" altLang="zh-CN" b="1" dirty="0">
                <a:cs typeface="Times New Roman" pitchFamily="18" charset="0"/>
              </a:rPr>
              <a:t>1</a:t>
            </a:r>
            <a:r>
              <a:rPr lang="zh-CN" altLang="en-US" b="1" dirty="0">
                <a:cs typeface="Times New Roman" pitchFamily="18" charset="0"/>
              </a:rPr>
              <a:t>秒</a:t>
            </a:r>
            <a:r>
              <a:rPr lang="en-US" altLang="zh-CN" b="1" dirty="0">
                <a:cs typeface="Times New Roman" pitchFamily="18" charset="0"/>
              </a:rPr>
              <a:t>(1000</a:t>
            </a:r>
            <a:r>
              <a:rPr lang="zh-CN" altLang="en-US" b="1" dirty="0">
                <a:cs typeface="Times New Roman" pitchFamily="18" charset="0"/>
              </a:rPr>
              <a:t>毫秒</a:t>
            </a:r>
            <a:r>
              <a:rPr lang="en-US" altLang="zh-CN" b="1" dirty="0">
                <a:cs typeface="Times New Roman" pitchFamily="18" charset="0"/>
              </a:rPr>
              <a:t>)</a:t>
            </a:r>
            <a:r>
              <a:rPr lang="zh-CN" altLang="en-US" b="1" dirty="0">
                <a:cs typeface="Times New Roman" pitchFamily="18" charset="0"/>
              </a:rPr>
              <a:t>执行函数</a:t>
            </a:r>
            <a:r>
              <a:rPr lang="en-US" altLang="zh-CN" b="1" dirty="0" err="1">
                <a:cs typeface="Times New Roman" pitchFamily="18" charset="0"/>
              </a:rPr>
              <a:t>disptime</a:t>
            </a:r>
            <a:r>
              <a:rPr lang="en-US" altLang="zh-CN" b="1" dirty="0">
                <a:cs typeface="Times New Roman" pitchFamily="18" charset="0"/>
              </a:rPr>
              <a:t>()</a:t>
            </a:r>
            <a:r>
              <a:rPr lang="zh-CN" altLang="en-US" b="1" dirty="0">
                <a:cs typeface="Times New Roman" pitchFamily="18" charset="0"/>
              </a:rPr>
              <a:t>一次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5786" y="2643182"/>
            <a:ext cx="793115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setInterval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setInterval</a:t>
            </a:r>
            <a:r>
              <a:rPr lang="en-US" altLang="zh-CN" sz="2400" dirty="0" smtClean="0"/>
              <a:t>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"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调用的函数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",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间隔的毫秒数</a:t>
            </a:r>
            <a:r>
              <a:rPr lang="fr-FR" sz="2400" b="1" dirty="0" smtClean="0"/>
              <a:t>)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15" name="组合 71"/>
          <p:cNvGrpSpPr/>
          <p:nvPr/>
        </p:nvGrpSpPr>
        <p:grpSpPr>
          <a:xfrm>
            <a:off x="71406" y="1785926"/>
            <a:ext cx="1000132" cy="400110"/>
            <a:chOff x="1000100" y="1801286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8" name="组合 71"/>
          <p:cNvGrpSpPr/>
          <p:nvPr/>
        </p:nvGrpSpPr>
        <p:grpSpPr>
          <a:xfrm>
            <a:off x="71406" y="3571876"/>
            <a:ext cx="1000132" cy="40011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8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清除函数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081080"/>
          </a:xfrm>
        </p:spPr>
        <p:txBody>
          <a:bodyPr/>
          <a:lstStyle/>
          <a:p>
            <a:r>
              <a:rPr lang="en-US" dirty="0" err="1" smtClean="0"/>
              <a:t>clearTimeout</a:t>
            </a:r>
            <a:r>
              <a:rPr lang="en-US" dirty="0" smtClean="0"/>
              <a:t>()</a:t>
            </a:r>
            <a:endParaRPr lang="en-US" altLang="zh-CN" dirty="0" smtClean="0"/>
          </a:p>
          <a:p>
            <a:pPr lvl="1"/>
            <a:r>
              <a:rPr lang="en-US" dirty="0" err="1" smtClean="0"/>
              <a:t>clearTimeout</a:t>
            </a:r>
            <a:r>
              <a:rPr lang="fr-FR" dirty="0" smtClean="0"/>
              <a:t>(setTimeOut()</a:t>
            </a:r>
            <a:r>
              <a:rPr lang="zh-CN" altLang="en-US" dirty="0" smtClean="0"/>
              <a:t>返回的</a:t>
            </a:r>
            <a:r>
              <a:rPr lang="fr-FR" dirty="0" smtClean="0"/>
              <a:t>ID</a:t>
            </a:r>
            <a:r>
              <a:rPr lang="zh-CN" altLang="en-US" dirty="0" smtClean="0"/>
              <a:t>值</a:t>
            </a:r>
            <a:r>
              <a:rPr lang="fr-FR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285852" y="2428868"/>
            <a:ext cx="5429258" cy="10715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err="1" smtClean="0">
                <a:solidFill>
                  <a:srgbClr val="00B0F0"/>
                </a:solidFill>
                <a:latin typeface="+mn-lt"/>
              </a:rPr>
              <a:t>myTime</a:t>
            </a:r>
            <a:r>
              <a:rPr lang="zh-CN" altLang="en-US" b="1" kern="0" dirty="0" smtClean="0"/>
              <a:t>＝</a:t>
            </a:r>
            <a:r>
              <a:rPr lang="en-US" altLang="zh-CN" b="1" kern="0" dirty="0" err="1" smtClean="0"/>
              <a:t>setTimeout</a:t>
            </a:r>
            <a:r>
              <a:rPr lang="en-US" altLang="zh-CN" b="1" kern="0" dirty="0" smtClean="0"/>
              <a:t>("</a:t>
            </a:r>
            <a:r>
              <a:rPr lang="en-US" altLang="zh-CN" b="1" kern="0" dirty="0" err="1" smtClean="0"/>
              <a:t>disptime</a:t>
            </a:r>
            <a:r>
              <a:rPr lang="en-US" altLang="zh-CN" b="1" kern="0" dirty="0" smtClean="0"/>
              <a:t>() ", 1000 );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 err="1" smtClean="0"/>
              <a:t>clearTimeout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00B0F0"/>
                </a:solidFill>
              </a:rPr>
              <a:t>myTime</a:t>
            </a:r>
            <a:r>
              <a:rPr lang="en-US" b="1" dirty="0" smtClean="0"/>
              <a:t>)</a:t>
            </a:r>
            <a:r>
              <a:rPr lang="zh-CN" altLang="en-US" b="1" dirty="0" smtClean="0"/>
              <a:t>；</a:t>
            </a:r>
            <a:endParaRPr lang="en-US" altLang="zh-CN" b="1" kern="0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357290" y="5143512"/>
            <a:ext cx="5429258" cy="10001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 err="1" smtClean="0"/>
              <a:t>var</a:t>
            </a:r>
            <a:r>
              <a:rPr lang="en-US" altLang="zh-CN" b="1" kern="0" dirty="0" smtClean="0"/>
              <a:t>  </a:t>
            </a:r>
            <a:r>
              <a:rPr lang="en-US" altLang="zh-CN" b="1" kern="0" dirty="0" err="1" smtClean="0">
                <a:solidFill>
                  <a:srgbClr val="00B0F0"/>
                </a:solidFill>
              </a:rPr>
              <a:t>myTime</a:t>
            </a:r>
            <a:r>
              <a:rPr lang="zh-CN" altLang="en-US" b="1" kern="0" dirty="0" smtClean="0"/>
              <a:t>＝</a:t>
            </a:r>
            <a:r>
              <a:rPr lang="en-US" altLang="zh-CN" b="1" kern="0" dirty="0" err="1" smtClean="0"/>
              <a:t>setInterval</a:t>
            </a:r>
            <a:r>
              <a:rPr lang="en-US" altLang="zh-CN" b="1" kern="0" dirty="0" smtClean="0"/>
              <a:t>("</a:t>
            </a:r>
            <a:r>
              <a:rPr lang="en-US" altLang="zh-CN" b="1" kern="0" dirty="0" err="1" smtClean="0"/>
              <a:t>disptime</a:t>
            </a:r>
            <a:r>
              <a:rPr lang="en-US" altLang="zh-CN" b="1" kern="0" dirty="0" smtClean="0"/>
              <a:t>() ", 1000 );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 err="1" smtClean="0"/>
              <a:t>clearInterval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00B0F0"/>
                </a:solidFill>
              </a:rPr>
              <a:t>myTime</a:t>
            </a:r>
            <a:r>
              <a:rPr lang="en-US" b="1" dirty="0" smtClean="0"/>
              <a:t>)</a:t>
            </a:r>
            <a:r>
              <a:rPr lang="zh-CN" altLang="en-US" b="1" dirty="0" smtClean="0"/>
              <a:t>；</a:t>
            </a:r>
            <a:endParaRPr lang="en-US" altLang="zh-CN" b="1" kern="0" dirty="0" smtClean="0"/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kern="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5786" y="3571876"/>
            <a:ext cx="793115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en-US" altLang="zh-CN" sz="2400" b="1" kern="0" dirty="0" err="1" smtClean="0">
                <a:latin typeface="+mn-lt"/>
                <a:ea typeface="+mn-ea"/>
              </a:rPr>
              <a:t>clearInterval</a:t>
            </a:r>
            <a:r>
              <a:rPr lang="en-US" sz="2800" dirty="0" smtClean="0"/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</a:pPr>
            <a:r>
              <a:rPr lang="en-US" altLang="zh-CN" sz="2400" b="1" kern="0" dirty="0" err="1" smtClean="0">
                <a:latin typeface="+mn-lt"/>
                <a:ea typeface="+mn-ea"/>
              </a:rPr>
              <a:t>clearInterval</a:t>
            </a:r>
            <a:r>
              <a:rPr lang="fr-FR" sz="2400" b="1" dirty="0" smtClean="0"/>
              <a:t>(</a:t>
            </a:r>
            <a:r>
              <a:rPr lang="fr-FR" sz="2400" b="1" dirty="0" smtClean="0">
                <a:latin typeface="+mn-lt"/>
                <a:ea typeface="+mn-ea"/>
              </a:rPr>
              <a:t>setInterval()</a:t>
            </a:r>
            <a:r>
              <a:rPr lang="zh-CN" altLang="en-US" sz="2400" b="1" dirty="0" smtClean="0">
                <a:latin typeface="+mn-lt"/>
                <a:ea typeface="+mn-ea"/>
              </a:rPr>
              <a:t>返回的</a:t>
            </a:r>
            <a:r>
              <a:rPr lang="fr-FR" sz="2400" b="1" dirty="0" smtClean="0">
                <a:latin typeface="+mn-lt"/>
                <a:ea typeface="+mn-ea"/>
              </a:rPr>
              <a:t>ID</a:t>
            </a:r>
            <a:r>
              <a:rPr lang="zh-CN" altLang="en-US" sz="2400" b="1" dirty="0" smtClean="0">
                <a:latin typeface="+mn-lt"/>
                <a:ea typeface="+mn-ea"/>
              </a:rPr>
              <a:t>值</a:t>
            </a:r>
            <a:r>
              <a:rPr lang="fr-FR" sz="2400" b="1" dirty="0" smtClean="0"/>
              <a:t>)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12" name="组合 71"/>
          <p:cNvGrpSpPr/>
          <p:nvPr/>
        </p:nvGrpSpPr>
        <p:grpSpPr>
          <a:xfrm>
            <a:off x="71406" y="1785926"/>
            <a:ext cx="1000132" cy="400110"/>
            <a:chOff x="1000100" y="1801286"/>
            <a:chExt cx="1000132" cy="400110"/>
          </a:xfrm>
        </p:grpSpPr>
        <p:pic>
          <p:nvPicPr>
            <p:cNvPr id="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7" name="组合 71"/>
          <p:cNvGrpSpPr/>
          <p:nvPr/>
        </p:nvGrpSpPr>
        <p:grpSpPr>
          <a:xfrm>
            <a:off x="142844" y="4529088"/>
            <a:ext cx="1000132" cy="40011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1643043" y="6286520"/>
            <a:ext cx="4643469" cy="431800"/>
            <a:chOff x="1643064" y="6143625"/>
            <a:chExt cx="4296336" cy="431800"/>
          </a:xfrm>
          <a:solidFill>
            <a:srgbClr val="0070C0"/>
          </a:solidFill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429633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" name="TextBox 13"/>
            <p:cNvSpPr txBox="1">
              <a:spLocks noChangeArrowheads="1"/>
            </p:cNvSpPr>
            <p:nvPr/>
          </p:nvSpPr>
          <p:spPr bwMode="auto">
            <a:xfrm>
              <a:off x="2658743" y="6181725"/>
              <a:ext cx="22537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6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：时钟特效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制作简易购物车页面</a:t>
            </a:r>
            <a:endParaRPr lang="en-US" altLang="zh-CN" dirty="0" smtClean="0"/>
          </a:p>
          <a:p>
            <a:r>
              <a:rPr lang="zh-CN" altLang="en-US" dirty="0" smtClean="0"/>
              <a:t>查看一年四季的变化</a:t>
            </a:r>
            <a:endParaRPr lang="en-US" altLang="zh-CN" dirty="0" smtClean="0"/>
          </a:p>
          <a:p>
            <a:r>
              <a:rPr lang="zh-CN" altLang="en-US" dirty="0" smtClean="0"/>
              <a:t>制作复选框的全选</a:t>
            </a:r>
            <a:r>
              <a:rPr lang="en-US" dirty="0" smtClean="0"/>
              <a:t>/</a:t>
            </a:r>
            <a:r>
              <a:rPr lang="zh-CN" altLang="en-US" dirty="0" smtClean="0"/>
              <a:t>全不选效果</a:t>
            </a:r>
            <a:endParaRPr lang="en-US" altLang="zh-CN" dirty="0" smtClean="0"/>
          </a:p>
          <a:p>
            <a:r>
              <a:rPr lang="zh-CN" altLang="en-US" dirty="0" smtClean="0"/>
              <a:t>制作</a:t>
            </a:r>
            <a:r>
              <a:rPr lang="en-US" dirty="0" smtClean="0"/>
              <a:t>12</a:t>
            </a:r>
            <a:r>
              <a:rPr lang="zh-CN" altLang="en-US" dirty="0" smtClean="0"/>
              <a:t>进制的时钟特效</a:t>
            </a:r>
          </a:p>
          <a:p>
            <a:endParaRPr lang="zh-CN" altLang="en-US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pic>
        <p:nvPicPr>
          <p:cNvPr id="15" name="Picture 7" descr="制作全选效果-1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786058"/>
            <a:ext cx="4815294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图2.7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2428868"/>
            <a:ext cx="6333296" cy="1872000"/>
          </a:xfrm>
          <a:prstGeom prst="rect">
            <a:avLst/>
          </a:prstGeom>
        </p:spPr>
      </p:pic>
      <p:pic>
        <p:nvPicPr>
          <p:cNvPr id="16" name="图片 15" descr="图2.1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442" y="3143248"/>
            <a:ext cx="2230410" cy="2520000"/>
          </a:xfrm>
          <a:prstGeom prst="rect">
            <a:avLst/>
          </a:prstGeom>
        </p:spPr>
      </p:pic>
      <p:pic>
        <p:nvPicPr>
          <p:cNvPr id="17" name="图片 16" descr="图2.13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9120" y="3143248"/>
            <a:ext cx="4574780" cy="2520000"/>
          </a:xfrm>
          <a:prstGeom prst="rect">
            <a:avLst/>
          </a:prstGeom>
        </p:spPr>
      </p:pic>
      <p:pic>
        <p:nvPicPr>
          <p:cNvPr id="18" name="图片 17" descr="图2.25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8112" y="4000504"/>
            <a:ext cx="4338400" cy="15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457200" y="214298"/>
            <a:ext cx="86868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000" dirty="0" smtClean="0"/>
              <a:t>学员操作</a:t>
            </a:r>
            <a:r>
              <a:rPr lang="en-US" altLang="zh-CN" sz="3000" dirty="0" smtClean="0"/>
              <a:t>——</a:t>
            </a:r>
            <a:r>
              <a:rPr lang="zh-CN" altLang="en-US" sz="3000" dirty="0" smtClean="0"/>
              <a:t>制作</a:t>
            </a:r>
            <a:r>
              <a:rPr lang="en-US" altLang="zh-CN" sz="3000" dirty="0" smtClean="0"/>
              <a:t>12</a:t>
            </a:r>
            <a:r>
              <a:rPr lang="zh-CN" altLang="en-US" sz="3000" dirty="0" smtClean="0"/>
              <a:t>小时的时钟特效</a:t>
            </a:r>
            <a:r>
              <a:rPr lang="en-US" altLang="zh-CN" sz="3000" dirty="0" smtClean="0"/>
              <a:t>2-1</a:t>
            </a:r>
            <a:endParaRPr lang="zh-CN" altLang="en-US" sz="3000"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14396" y="1285875"/>
            <a:ext cx="6858000" cy="27860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Date</a:t>
            </a:r>
            <a:r>
              <a:rPr lang="zh-CN" altLang="en-US" dirty="0" smtClean="0"/>
              <a:t>对象的使用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setInterval</a:t>
            </a:r>
            <a:r>
              <a:rPr lang="en-US" dirty="0" smtClean="0"/>
              <a:t>()</a:t>
            </a:r>
            <a:r>
              <a:rPr lang="zh-CN" altLang="en-US" dirty="0" smtClean="0"/>
              <a:t>方法的使用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制作显示年、月、日、星期几并且显示上午（</a:t>
            </a:r>
            <a:r>
              <a:rPr lang="en-US" dirty="0" smtClean="0"/>
              <a:t>AM</a:t>
            </a:r>
            <a:r>
              <a:rPr lang="zh-CN" altLang="en-US" dirty="0" smtClean="0"/>
              <a:t>）和下午（</a:t>
            </a:r>
            <a:r>
              <a:rPr lang="en-US" dirty="0" smtClean="0"/>
              <a:t>PM</a:t>
            </a:r>
            <a:r>
              <a:rPr lang="zh-CN" altLang="en-US" dirty="0" smtClean="0"/>
              <a:t>）的</a:t>
            </a:r>
            <a:r>
              <a:rPr lang="en-US" dirty="0" smtClean="0"/>
              <a:t>12</a:t>
            </a:r>
            <a:r>
              <a:rPr lang="zh-CN" altLang="en-US" dirty="0" smtClean="0"/>
              <a:t>进制的时钟</a:t>
            </a:r>
          </a:p>
        </p:txBody>
      </p:sp>
      <p:sp>
        <p:nvSpPr>
          <p:cNvPr id="18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7091363" y="65738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40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" name="组合 6"/>
          <p:cNvGrpSpPr>
            <a:grpSpLocks/>
          </p:cNvGrpSpPr>
          <p:nvPr/>
        </p:nvGrpSpPr>
        <p:grpSpPr bwMode="auto">
          <a:xfrm>
            <a:off x="2714612" y="6211910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pic>
        <p:nvPicPr>
          <p:cNvPr id="16" name="图片 15" descr="图2.25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7422" y="4143380"/>
            <a:ext cx="4338400" cy="15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 smtClean="0"/>
              <a:t>学员操作</a:t>
            </a:r>
            <a:r>
              <a:rPr lang="en-US" altLang="zh-CN" sz="3000" dirty="0" smtClean="0"/>
              <a:t>——</a:t>
            </a:r>
            <a:r>
              <a:rPr lang="zh-CN" altLang="en-US" sz="3000" dirty="0" smtClean="0"/>
              <a:t>制作</a:t>
            </a:r>
            <a:r>
              <a:rPr lang="en-US" altLang="zh-CN" sz="3000" dirty="0" smtClean="0"/>
              <a:t>12</a:t>
            </a:r>
            <a:r>
              <a:rPr lang="zh-CN" altLang="en-US" sz="3000" dirty="0" smtClean="0"/>
              <a:t>小时的时钟特效</a:t>
            </a:r>
            <a:r>
              <a:rPr lang="en-US" altLang="zh-CN" sz="3000" dirty="0" smtClean="0"/>
              <a:t>2-2</a:t>
            </a:r>
            <a:endParaRPr lang="zh-CN" altLang="en-US" sz="3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347808"/>
            <a:ext cx="7645400" cy="5010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1.</a:t>
            </a:r>
            <a:r>
              <a:rPr lang="zh-CN" altLang="en-US" dirty="0" smtClean="0"/>
              <a:t>获得年、月、日、时、分、秒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2.</a:t>
            </a:r>
            <a:r>
              <a:rPr lang="zh-CN" altLang="en-US" dirty="0" smtClean="0"/>
              <a:t>按</a:t>
            </a:r>
            <a:r>
              <a:rPr lang="en-US" altLang="zh-CN" dirty="0" smtClean="0"/>
              <a:t>12</a:t>
            </a:r>
            <a:r>
              <a:rPr lang="zh-CN" altLang="en-US" dirty="0" smtClean="0"/>
              <a:t>小时制显示小时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3.</a:t>
            </a:r>
            <a:r>
              <a:rPr lang="zh-CN" altLang="en-US" dirty="0" smtClean="0"/>
              <a:t>判断星期几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4.</a:t>
            </a:r>
            <a:r>
              <a:rPr lang="zh-CN" altLang="en-US" dirty="0" smtClean="0"/>
              <a:t>使用</a:t>
            </a:r>
            <a:r>
              <a:rPr lang="en-US" dirty="0" err="1" smtClean="0"/>
              <a:t>setInterval</a:t>
            </a:r>
            <a:r>
              <a:rPr lang="en-US" dirty="0" smtClean="0"/>
              <a:t>()</a:t>
            </a:r>
            <a:r>
              <a:rPr lang="zh-CN" altLang="en-US" dirty="0" smtClean="0"/>
              <a:t>定时显示当前时间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如果</a:t>
            </a:r>
            <a:r>
              <a:rPr lang="en-US" altLang="zh-CN" dirty="0" smtClean="0"/>
              <a:t>hour(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)&gt;12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hour=hour-12</a:t>
            </a:r>
          </a:p>
          <a:p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99759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71406" y="3824735"/>
            <a:ext cx="986585" cy="461521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3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4" y="1347808"/>
            <a:ext cx="7931179" cy="55101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window</a:t>
            </a:r>
            <a:r>
              <a:rPr lang="zh-CN" altLang="en-US" dirty="0" smtClean="0"/>
              <a:t>对象实现弹出窗口、关闭当前窗口、弹出页面消息框等效果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Date</a:t>
            </a:r>
            <a:r>
              <a:rPr lang="zh-CN" altLang="en-US" dirty="0" smtClean="0"/>
              <a:t>对象获得当前系统的日期、时间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定时函数：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()</a:t>
            </a:r>
          </a:p>
          <a:p>
            <a:pPr lvl="0"/>
            <a:r>
              <a:rPr lang="en-US" dirty="0" smtClean="0"/>
              <a:t>history</a:t>
            </a:r>
            <a:r>
              <a:rPr lang="zh-CN" altLang="en-US" dirty="0" smtClean="0"/>
              <a:t>和</a:t>
            </a:r>
            <a:r>
              <a:rPr lang="en-US" dirty="0" smtClean="0"/>
              <a:t>location</a:t>
            </a:r>
            <a:r>
              <a:rPr lang="zh-CN" altLang="en-US" dirty="0" smtClean="0"/>
              <a:t>对象实现浏览器中“后退”、“前进”和“刷新”</a:t>
            </a:r>
            <a:endParaRPr lang="en-US" altLang="zh-CN" dirty="0" smtClean="0"/>
          </a:p>
          <a:p>
            <a:pPr lvl="0"/>
            <a:r>
              <a:rPr lang="en-US" dirty="0" smtClean="0"/>
              <a:t>document</a:t>
            </a:r>
            <a:r>
              <a:rPr lang="zh-CN" altLang="en-US" dirty="0" smtClean="0"/>
              <a:t>对象的方法</a:t>
            </a:r>
            <a:endParaRPr lang="en-US" altLang="zh-CN" dirty="0" smtClean="0"/>
          </a:p>
          <a:p>
            <a:pPr lvl="1"/>
            <a:r>
              <a:rPr lang="en-US" dirty="0" err="1" smtClean="0"/>
              <a:t>getElementById</a:t>
            </a:r>
            <a:r>
              <a:rPr lang="en-US" dirty="0" smtClean="0"/>
              <a:t>()</a:t>
            </a:r>
            <a:endParaRPr lang="zh-CN" altLang="en-US" dirty="0" smtClean="0"/>
          </a:p>
          <a:p>
            <a:pPr lvl="1"/>
            <a:r>
              <a:rPr lang="en-US" dirty="0" err="1" smtClean="0"/>
              <a:t>getElementsByName</a:t>
            </a:r>
            <a:r>
              <a:rPr lang="en-US" dirty="0" smtClean="0"/>
              <a:t>()</a:t>
            </a:r>
            <a:endParaRPr lang="zh-CN" altLang="en-US" dirty="0" smtClean="0"/>
          </a:p>
          <a:p>
            <a:pPr lvl="1"/>
            <a:r>
              <a:rPr lang="en-US" dirty="0" err="1" smtClean="0"/>
              <a:t>getElementsByTagName</a:t>
            </a:r>
            <a:r>
              <a:rPr lang="en-US" dirty="0" smtClean="0"/>
              <a:t>()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 lvl="0"/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7645400" cy="5010150"/>
          </a:xfrm>
        </p:spPr>
        <p:txBody>
          <a:bodyPr/>
          <a:lstStyle/>
          <a:p>
            <a:r>
              <a:rPr lang="zh-CN" altLang="en-US" dirty="0" smtClean="0"/>
              <a:t>会使用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方法制作广告窗口</a:t>
            </a:r>
          </a:p>
          <a:p>
            <a:r>
              <a:rPr lang="zh-CN" altLang="en-US" dirty="0" smtClean="0"/>
              <a:t>会使用</a:t>
            </a:r>
            <a:r>
              <a:rPr lang="en-US" altLang="zh-CN" dirty="0" err="1" smtClean="0"/>
              <a:t>getElement</a:t>
            </a:r>
            <a:r>
              <a:rPr lang="zh-CN" altLang="en-US" dirty="0" smtClean="0"/>
              <a:t>系列方法访问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</a:t>
            </a:r>
          </a:p>
          <a:p>
            <a:r>
              <a:rPr lang="zh-CN" altLang="en-US" dirty="0" smtClean="0"/>
              <a:t>会使用定时函数和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对象制作时钟特效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1428736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1928802"/>
            <a:ext cx="714380" cy="719772"/>
          </a:xfrm>
          <a:prstGeom prst="rect">
            <a:avLst/>
          </a:prstGeom>
          <a:noFill/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2500306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0523" y="2571744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5" name="内容占位符 4" descr="图2.1.BMP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00100" y="928670"/>
            <a:ext cx="6136618" cy="3672000"/>
          </a:xfrm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472" y="4857760"/>
            <a:ext cx="792956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en-US" altLang="en-US" sz="2800" b="1" kern="0" dirty="0" smtClean="0">
                <a:latin typeface="+mn-lt"/>
                <a:ea typeface="+mn-ea"/>
              </a:rPr>
              <a:t>BOM</a:t>
            </a:r>
            <a:r>
              <a:rPr lang="zh-CN" altLang="en-US" sz="2800" b="1" kern="0" dirty="0" smtClean="0">
                <a:latin typeface="+mn-lt"/>
                <a:ea typeface="+mn-ea"/>
              </a:rPr>
              <a:t>可实现功能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弹出新的浏览器窗口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移动、关闭浏览器窗口以及调整窗口的大小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页面的前进、后退</a:t>
            </a: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5572132" y="1000108"/>
            <a:ext cx="2071702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b="1" dirty="0" smtClean="0"/>
              <a:t>整个</a:t>
            </a:r>
            <a:r>
              <a:rPr lang="en-US" altLang="en-US" b="1" dirty="0" smtClean="0"/>
              <a:t>BOM</a:t>
            </a:r>
            <a:r>
              <a:rPr lang="zh-CN" altLang="en-US" b="1" dirty="0" smtClean="0"/>
              <a:t>的核心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643438" y="1214422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Window对象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855692" y="1204916"/>
            <a:ext cx="7931150" cy="2724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常用方法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常用事件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Window对象的</a:t>
            </a:r>
            <a:r>
              <a:rPr lang="zh-CN" altLang="en-US" dirty="0" smtClean="0"/>
              <a:t>常用属性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7224" y="1285860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常用的属性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39750" y="126841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1982781"/>
          <a:ext cx="6786610" cy="161065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99626"/>
                <a:gridCol w="4786984"/>
              </a:tblGrid>
              <a:tr h="374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98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history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有关客户访问过的</a:t>
                      </a: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</a:t>
                      </a:r>
                      <a:r>
                        <a:rPr kumimoji="0" lang="zh-CN" alt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的信息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location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有关当前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的信息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42844" y="3929066"/>
            <a:ext cx="1000132" cy="400110"/>
            <a:chOff x="1000100" y="1801286"/>
            <a:chExt cx="1000132" cy="400110"/>
          </a:xfrm>
        </p:grpSpPr>
        <p:pic>
          <p:nvPicPr>
            <p:cNvPr id="1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57224" y="4500570"/>
            <a:ext cx="4643470" cy="5715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en-US" b="1" dirty="0" smtClean="0">
                <a:solidFill>
                  <a:schemeClr val="tx2">
                    <a:lumMod val="75000"/>
                  </a:schemeClr>
                </a:solidFill>
              </a:rPr>
              <a:t>window.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属性名</a:t>
            </a:r>
            <a:r>
              <a:rPr lang="fr-FR" altLang="en-US" b="1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属性值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863600" y="5905526"/>
            <a:ext cx="520859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b="1" dirty="0" smtClean="0"/>
              <a:t>window.location=</a:t>
            </a:r>
            <a:r>
              <a:rPr lang="en-US" altLang="zh-CN" b="1" dirty="0" smtClean="0"/>
              <a:t>"</a:t>
            </a:r>
            <a:r>
              <a:rPr lang="fr-FR" b="1" dirty="0" smtClean="0"/>
              <a:t>http://www.sohu.com</a:t>
            </a:r>
            <a:r>
              <a:rPr lang="en-US" altLang="zh-CN" b="1" dirty="0" smtClean="0"/>
              <a:t>"</a:t>
            </a:r>
            <a:r>
              <a:rPr lang="fr-FR" b="1" dirty="0" smtClean="0"/>
              <a:t> 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4" name="组合 70"/>
          <p:cNvGrpSpPr/>
          <p:nvPr/>
        </p:nvGrpSpPr>
        <p:grpSpPr>
          <a:xfrm>
            <a:off x="71406" y="5300541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5143504" y="5491179"/>
            <a:ext cx="2643206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b="1" dirty="0" smtClean="0"/>
              <a:t>表示跳转到搜狐主页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Window对象的</a:t>
            </a:r>
            <a:r>
              <a:rPr lang="zh-CN" altLang="en-US" dirty="0" smtClean="0"/>
              <a:t>常用方法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71500" y="107156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常用的方法</a:t>
            </a:r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928662" y="1982781"/>
          <a:ext cx="7429552" cy="430408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57388"/>
                <a:gridCol w="5572164"/>
              </a:tblGrid>
              <a:tr h="368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方法名称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91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prompt(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显示可提示用户输入的对话框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alert(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显示带有一个提示信息和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确定按钮的警示框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confirm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带有提示信息、确定和取消按钮的对话框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close(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关闭浏览器窗口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open( 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打开一个新的浏览器窗口，加载给定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所指定的文档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setTimeout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在指定的毫秒数后调用函数或计算表达式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set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nterval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按照指定的周期（以毫秒计）来调用函数或表达式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TP01</Template>
  <TotalTime>10422</TotalTime>
  <Words>3777</Words>
  <Application>Microsoft Office PowerPoint</Application>
  <PresentationFormat>全屏显示(4:3)</PresentationFormat>
  <Paragraphs>529</Paragraphs>
  <Slides>43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1_自定义设计方案</vt:lpstr>
      <vt:lpstr>幻灯片 1</vt:lpstr>
      <vt:lpstr>回顾与作业点评</vt:lpstr>
      <vt:lpstr>预习检查</vt:lpstr>
      <vt:lpstr>本章任务</vt:lpstr>
      <vt:lpstr>本章目标</vt:lpstr>
      <vt:lpstr>BOM模型</vt:lpstr>
      <vt:lpstr>Window对象</vt:lpstr>
      <vt:lpstr>Window对象的常用属性</vt:lpstr>
      <vt:lpstr>Window对象的常用方法</vt:lpstr>
      <vt:lpstr>confirm()方法</vt:lpstr>
      <vt:lpstr>open()方法</vt:lpstr>
      <vt:lpstr>Window对象的常用事件</vt:lpstr>
      <vt:lpstr>如何使用window对象</vt:lpstr>
      <vt:lpstr>学员操作——模拟简易购物车页面 </vt:lpstr>
      <vt:lpstr>共性问题集中讲解</vt:lpstr>
      <vt:lpstr>history对象</vt:lpstr>
      <vt:lpstr>location对象</vt:lpstr>
      <vt:lpstr>location和history对象的应用</vt:lpstr>
      <vt:lpstr>学员操作——查看一年四季变化</vt:lpstr>
      <vt:lpstr>共性问题集中讲解</vt:lpstr>
      <vt:lpstr>Document对象</vt:lpstr>
      <vt:lpstr>Document对象应用2-1</vt:lpstr>
      <vt:lpstr>Document对象应用2-2</vt:lpstr>
      <vt:lpstr>Document对象的常用方法2-1</vt:lpstr>
      <vt:lpstr>Document对象访问页面元素</vt:lpstr>
      <vt:lpstr>Document对象的常用方法2-2</vt:lpstr>
      <vt:lpstr>如何实现复选框的全选效果</vt:lpstr>
      <vt:lpstr>复选框的属性</vt:lpstr>
      <vt:lpstr>学员操作——制作复选框的全选/全不选效果 </vt:lpstr>
      <vt:lpstr>共性问题集中讲解</vt:lpstr>
      <vt:lpstr>JavaScript内置对象</vt:lpstr>
      <vt:lpstr>Math对象</vt:lpstr>
      <vt:lpstr>Date对象</vt:lpstr>
      <vt:lpstr>Date对象</vt:lpstr>
      <vt:lpstr>Date对象的方法</vt:lpstr>
      <vt:lpstr>制作时钟特效</vt:lpstr>
      <vt:lpstr>Date对象</vt:lpstr>
      <vt:lpstr>定时函数</vt:lpstr>
      <vt:lpstr>清除函数</vt:lpstr>
      <vt:lpstr>学员操作——制作12小时的时钟特效2-1</vt:lpstr>
      <vt:lpstr>学员操作——制作12小时的时钟特效2-2</vt:lpstr>
      <vt:lpstr>共性问题集中讲解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1413</cp:revision>
  <dcterms:created xsi:type="dcterms:W3CDTF">2006-03-08T06:55:38Z</dcterms:created>
  <dcterms:modified xsi:type="dcterms:W3CDTF">2016-07-27T06:28:21Z</dcterms:modified>
</cp:coreProperties>
</file>