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38"/>
  </p:notesMasterIdLst>
  <p:handoutMasterIdLst>
    <p:handoutMasterId r:id="rId39"/>
  </p:handoutMasterIdLst>
  <p:sldIdLst>
    <p:sldId id="256" r:id="rId2"/>
    <p:sldId id="537" r:id="rId3"/>
    <p:sldId id="403" r:id="rId4"/>
    <p:sldId id="404" r:id="rId5"/>
    <p:sldId id="405" r:id="rId6"/>
    <p:sldId id="498" r:id="rId7"/>
    <p:sldId id="500" r:id="rId8"/>
    <p:sldId id="502" r:id="rId9"/>
    <p:sldId id="503" r:id="rId10"/>
    <p:sldId id="504" r:id="rId11"/>
    <p:sldId id="505" r:id="rId12"/>
    <p:sldId id="501" r:id="rId13"/>
    <p:sldId id="506" r:id="rId14"/>
    <p:sldId id="508" r:id="rId15"/>
    <p:sldId id="509" r:id="rId16"/>
    <p:sldId id="529" r:id="rId17"/>
    <p:sldId id="530" r:id="rId18"/>
    <p:sldId id="533" r:id="rId19"/>
    <p:sldId id="531" r:id="rId20"/>
    <p:sldId id="532" r:id="rId21"/>
    <p:sldId id="507" r:id="rId22"/>
    <p:sldId id="499" r:id="rId23"/>
    <p:sldId id="514" r:id="rId24"/>
    <p:sldId id="534" r:id="rId25"/>
    <p:sldId id="535" r:id="rId26"/>
    <p:sldId id="517" r:id="rId27"/>
    <p:sldId id="518" r:id="rId28"/>
    <p:sldId id="516" r:id="rId29"/>
    <p:sldId id="520" r:id="rId30"/>
    <p:sldId id="521" r:id="rId31"/>
    <p:sldId id="525" r:id="rId32"/>
    <p:sldId id="536" r:id="rId33"/>
    <p:sldId id="526" r:id="rId34"/>
    <p:sldId id="527" r:id="rId35"/>
    <p:sldId id="528" r:id="rId36"/>
    <p:sldId id="482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AC"/>
    <a:srgbClr val="37AF98"/>
    <a:srgbClr val="000000"/>
    <a:srgbClr val="A1A1A1"/>
    <a:srgbClr val="3B3B3B"/>
    <a:srgbClr val="FF9900"/>
    <a:srgbClr val="66FFFF"/>
    <a:srgbClr val="161616"/>
    <a:srgbClr val="C8840A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0" autoAdjust="0"/>
    <p:restoredTop sz="82759" autoAdjust="0"/>
  </p:normalViewPr>
  <p:slideViewPr>
    <p:cSldViewPr>
      <p:cViewPr>
        <p:scale>
          <a:sx n="80" d="100"/>
          <a:sy n="80" d="100"/>
        </p:scale>
        <p:origin x="-1728" y="-318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8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836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083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工厂函数在后面的章节中还有详细的讲解，这里只需讲解基本用法。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此处用到了</a:t>
            </a:r>
            <a:r>
              <a:rPr lang="en-US" altLang="zh-CN" dirty="0" smtClean="0"/>
              <a:t>click()</a:t>
            </a:r>
            <a:r>
              <a:rPr lang="zh-CN" altLang="en-US" dirty="0" smtClean="0"/>
              <a:t>事件，简单讲解该为事件绑定函数即可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本页代码只为了让学生对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有个大致的印象，无需详细讲解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085D2-84DF-4443-AF2E-E6EC1775FFC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不能带入过多的细节，让学员在以后的学习中取体会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此处用到了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选择器，可以连同标签选择器、类选择器简单讲解一下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  <a:pPr/>
              <a:t>2020/11/9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itchFamily="49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  <a:pPr/>
              <a:t>2020/11/9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初识</a:t>
            </a:r>
            <a:r>
              <a:rPr lang="en-US" altLang="zh-CN" sz="3200" b="1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jQuery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项目三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652451"/>
          </a:xfrm>
        </p:spPr>
        <p:txBody>
          <a:bodyPr/>
          <a:lstStyle/>
          <a:p>
            <a:r>
              <a:rPr lang="zh-CN" altLang="en-US" dirty="0" smtClean="0"/>
              <a:t>进入</a:t>
            </a:r>
            <a:r>
              <a:rPr lang="en-US" dirty="0" err="1" smtClean="0"/>
              <a:t>jQuery</a:t>
            </a:r>
            <a:r>
              <a:rPr lang="zh-CN" altLang="en-US" dirty="0" smtClean="0"/>
              <a:t>官网：</a:t>
            </a:r>
            <a:r>
              <a:rPr lang="en-US" dirty="0" smtClean="0"/>
              <a:t>http://jquery.com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3074" name="Picture 2" descr="jq下载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357290" y="2000240"/>
            <a:ext cx="5332570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6000759" y="3214686"/>
            <a:ext cx="500067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572264" y="3214686"/>
            <a:ext cx="170815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点击此处下载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jQuery</a:t>
            </a:r>
            <a:r>
              <a:rPr lang="zh-CN" altLang="en-US" dirty="0" smtClean="0"/>
              <a:t>库文件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724285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库分开发版和发布版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在页面中引入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928802"/>
          <a:ext cx="6786610" cy="221457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428892"/>
                <a:gridCol w="1357322"/>
                <a:gridCol w="3000396"/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jquery-1.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（开发版）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268KB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完整无压缩版本，主要用于测试、学习和开发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jquery-1.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min.js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（发布版）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91KB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经过工具压缩或经过服务器开启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压缩，主要应用于发布的产品和项目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14414" y="5000636"/>
            <a:ext cx="7000924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/>
              <a:t>&lt;script </a:t>
            </a:r>
            <a:r>
              <a:rPr lang="en-US" b="1" dirty="0" err="1" smtClean="0"/>
              <a:t>src</a:t>
            </a:r>
            <a:r>
              <a:rPr lang="en-US" b="1" dirty="0" smtClean="0"/>
              <a:t>="</a:t>
            </a:r>
            <a:r>
              <a:rPr lang="en-US" b="1" dirty="0" err="1" smtClean="0"/>
              <a:t>js</a:t>
            </a:r>
            <a:r>
              <a:rPr lang="en-US" b="1" dirty="0" smtClean="0"/>
              <a:t>/jquery-1.8.3.js" type="text/</a:t>
            </a:r>
            <a:r>
              <a:rPr lang="en-US" b="1" dirty="0" err="1" smtClean="0"/>
              <a:t>javascript</a:t>
            </a:r>
            <a:r>
              <a:rPr lang="en-US" b="1" dirty="0" smtClean="0"/>
              <a:t>"&gt;&lt;/script&gt;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jQuery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dirty="0" err="1" smtClean="0"/>
              <a:t>jQuery</a:t>
            </a:r>
            <a:r>
              <a:rPr lang="zh-CN" altLang="en-US" dirty="0" smtClean="0"/>
              <a:t>弹出提示框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00100" y="2143116"/>
            <a:ext cx="6858048" cy="17145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/>
            <a:r>
              <a:rPr lang="fr-FR" altLang="en-US" b="1" dirty="0" smtClean="0"/>
              <a:t>&lt;script&gt;</a:t>
            </a:r>
            <a:endParaRPr lang="zh-CN" altLang="en-US" b="1" dirty="0" err="1" smtClean="0"/>
          </a:p>
          <a:p>
            <a:pPr algn="l"/>
            <a:r>
              <a:rPr lang="fr-FR" altLang="en-US" b="1" dirty="0" err="1" smtClean="0"/>
              <a:t>    </a:t>
            </a:r>
            <a:r>
              <a:rPr lang="fr-FR" altLang="en-US" b="1" dirty="0" err="1" smtClean="0">
                <a:solidFill>
                  <a:srgbClr val="0070C0"/>
                </a:solidFill>
              </a:rPr>
              <a:t>$(document).ready(function() </a:t>
            </a:r>
            <a:r>
              <a:rPr lang="fr-FR" altLang="en-US" b="1" dirty="0" err="1" smtClean="0"/>
              <a:t>{</a:t>
            </a:r>
            <a:endParaRPr lang="zh-CN" altLang="en-US" b="1" dirty="0" err="1" smtClean="0"/>
          </a:p>
          <a:p>
            <a:pPr algn="l"/>
            <a:r>
              <a:rPr lang="fr-FR" altLang="en-US" b="1" dirty="0" err="1" smtClean="0"/>
              <a:t>        alert("</a:t>
            </a:r>
            <a:r>
              <a:rPr lang="zh-CN" altLang="en-US" b="1" dirty="0" err="1" smtClean="0"/>
              <a:t>我欲奔赴沙场征战</a:t>
            </a:r>
            <a:r>
              <a:rPr lang="fr-FR" altLang="en-US" b="1" dirty="0" err="1" smtClean="0"/>
              <a:t>jQuery</a:t>
            </a:r>
            <a:r>
              <a:rPr lang="zh-CN" altLang="en-US" b="1" dirty="0" err="1" smtClean="0"/>
              <a:t>，势必攻克之！</a:t>
            </a:r>
            <a:r>
              <a:rPr lang="fr-FR" altLang="en-US" b="1" dirty="0" err="1" smtClean="0"/>
              <a:t>");</a:t>
            </a:r>
            <a:endParaRPr lang="zh-CN" altLang="en-US" b="1" dirty="0" err="1" smtClean="0"/>
          </a:p>
          <a:p>
            <a:pPr algn="l"/>
            <a:r>
              <a:rPr lang="fr-FR" altLang="en-US" b="1" dirty="0" err="1" smtClean="0"/>
              <a:t>    });</a:t>
            </a:r>
            <a:endParaRPr lang="zh-CN" altLang="en-US" b="1" dirty="0" err="1" smtClean="0"/>
          </a:p>
          <a:p>
            <a:pPr algn="l"/>
            <a:r>
              <a:rPr lang="fr-FR" altLang="en-US" b="1" dirty="0" err="1" smtClean="0"/>
              <a:t>&lt;/script&gt;</a:t>
            </a:r>
            <a:endParaRPr lang="zh-CN" altLang="en-US" b="1" dirty="0" err="1" smtClean="0"/>
          </a:p>
          <a:p>
            <a:pPr algn="l">
              <a:lnSpc>
                <a:spcPct val="150000"/>
              </a:lnSpc>
            </a:pPr>
            <a:endParaRPr lang="en-US" altLang="zh-CN" b="1" dirty="0" err="1" smtClean="0"/>
          </a:p>
        </p:txBody>
      </p: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1785918" y="5926158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1829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：第一个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jQuery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程序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1" name="线形标注 1 10"/>
          <p:cNvSpPr/>
          <p:nvPr/>
        </p:nvSpPr>
        <p:spPr bwMode="auto">
          <a:xfrm>
            <a:off x="4143372" y="3286124"/>
            <a:ext cx="2786082" cy="500066"/>
          </a:xfrm>
          <a:prstGeom prst="borderCallout1">
            <a:avLst>
              <a:gd name="adj1" fmla="val 18750"/>
              <a:gd name="adj2" fmla="val -8333"/>
              <a:gd name="adj3" fmla="val -110440"/>
              <a:gd name="adj4" fmla="val -3120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为页面加载事件绑定方法 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$(document).ready()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8002588" cy="9382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$(document).ready()</a:t>
            </a:r>
            <a:r>
              <a:rPr lang="zh-CN" altLang="en-US" dirty="0" smtClean="0"/>
              <a:t>与</a:t>
            </a:r>
            <a:r>
              <a:rPr lang="en-US" dirty="0" err="1" smtClean="0"/>
              <a:t>window.onload</a:t>
            </a:r>
            <a:r>
              <a:rPr lang="zh-CN" altLang="en-US" dirty="0" smtClean="0"/>
              <a:t>类似，但也有区别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2357430"/>
          <a:ext cx="7715304" cy="358511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3050823"/>
                <a:gridCol w="3450035"/>
              </a:tblGrid>
              <a:tr h="43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window.onload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$(document).ready()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35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必须等待网页中所有的内容加载完毕后（包括图片、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、视频等）才能执行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网页中所有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文档结构绘制完毕后即刻执行，可能与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元素关联的内容（图片、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、视频等）并没有加载完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编写个数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同一页面不能同时编写多个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同一页面能同时编写多个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简化写法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$(function(){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执行代码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 ;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190540"/>
            <a:ext cx="8229600" cy="61436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编写第一个</a:t>
            </a:r>
            <a:r>
              <a:rPr lang="en-US" sz="3200" dirty="0" err="1" smtClean="0"/>
              <a:t>jQuery</a:t>
            </a:r>
            <a:r>
              <a:rPr lang="zh-CN" altLang="en-US" sz="3200" dirty="0" smtClean="0"/>
              <a:t>程序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54" y="1142984"/>
            <a:ext cx="7931150" cy="25098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dirty="0" smtClean="0"/>
              <a:t>Dreamweaver CS5.5</a:t>
            </a:r>
            <a:r>
              <a:rPr lang="zh-CN" altLang="en-US" dirty="0" smtClean="0"/>
              <a:t>中配置</a:t>
            </a:r>
            <a:r>
              <a:rPr lang="en-US" dirty="0" err="1" smtClean="0"/>
              <a:t>jQuery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打开页面时，弹出窗口，提示信息为“我编写的第一个</a:t>
            </a:r>
            <a:r>
              <a:rPr lang="en-US" dirty="0" err="1" smtClean="0"/>
              <a:t>jQuery</a:t>
            </a:r>
            <a:r>
              <a:rPr lang="zh-CN" altLang="en-US" dirty="0" smtClean="0"/>
              <a:t>程序！</a:t>
            </a:r>
            <a:r>
              <a:rPr lang="en-US" dirty="0" smtClean="0"/>
              <a:t>^^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714612" y="614047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314" name="Picture 2" descr="C:\Users\zhi.li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3714752"/>
            <a:ext cx="3000396" cy="233168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214422"/>
            <a:ext cx="7645398" cy="714380"/>
          </a:xfrm>
        </p:spPr>
        <p:txBody>
          <a:bodyPr/>
          <a:lstStyle/>
          <a:p>
            <a:r>
              <a:rPr lang="zh-CN" altLang="en-US" dirty="0" smtClean="0"/>
              <a:t>浏览器可以把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文档显示成可视图形</a:t>
            </a:r>
            <a:endParaRPr lang="en-US" altLang="zh-CN" dirty="0" smtClean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1857356" y="5929330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5002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DOM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模型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857364"/>
            <a:ext cx="281438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zhi.li\Desktop\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1928802"/>
            <a:ext cx="4000528" cy="2357454"/>
          </a:xfrm>
          <a:prstGeom prst="rect">
            <a:avLst/>
          </a:prstGeom>
          <a:noFill/>
          <a:ln cap="sq">
            <a:solidFill>
              <a:schemeClr val="tx1"/>
            </a:solidFill>
          </a:ln>
        </p:spPr>
      </p:pic>
      <p:grpSp>
        <p:nvGrpSpPr>
          <p:cNvPr id="13" name="组合 72"/>
          <p:cNvGrpSpPr/>
          <p:nvPr/>
        </p:nvGrpSpPr>
        <p:grpSpPr>
          <a:xfrm>
            <a:off x="-32" y="4714884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85786" y="5143512"/>
            <a:ext cx="807249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6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浏览器怎样才能正确解析复杂的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文档呢？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081079"/>
          </a:xfrm>
        </p:spPr>
        <p:txBody>
          <a:bodyPr/>
          <a:lstStyle/>
          <a:p>
            <a:r>
              <a:rPr lang="zh-CN" altLang="en-US" dirty="0" smtClean="0"/>
              <a:t>浏览器把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文档的元素转换成节点对象，所有节点组成了一个树状结构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8194" name="Picture 2" descr="图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214414" y="2614618"/>
            <a:ext cx="6011483" cy="2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786" y="1214422"/>
            <a:ext cx="7645398" cy="108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把这些节点对象按照一定顺序绘制到浏览器窗口中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2143116"/>
            <a:ext cx="273397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785786" y="4848251"/>
            <a:ext cx="7645398" cy="108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以对象描述文档的方式就是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节点对象就被称为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215074" y="4786322"/>
            <a:ext cx="357190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6643702" y="4572008"/>
            <a:ext cx="170815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/>
              <a:t>文档对象模型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节点类型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85786" y="1428736"/>
            <a:ext cx="76453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元素节点：文档中的所有元素</a:t>
            </a:r>
            <a:endParaRPr lang="en-US" altLang="zh-CN" sz="2800" b="1" kern="0" dirty="0" smtClean="0">
              <a:latin typeface="+mn-lt"/>
              <a:ea typeface="+mn-ea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20790" y="2000240"/>
            <a:ext cx="5208598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kern="0" dirty="0" smtClean="0"/>
              <a:t>&lt;h2&gt;……&lt;/h2&gt;</a:t>
            </a:r>
            <a:r>
              <a:rPr lang="zh-CN" altLang="en-US" b="1" dirty="0" smtClean="0"/>
              <a:t>      </a:t>
            </a:r>
            <a:endParaRPr lang="zh-CN" altLang="zh-CN" b="1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14414" y="3357562"/>
            <a:ext cx="520859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kern="0" dirty="0" smtClean="0"/>
              <a:t>&lt;p&gt;</a:t>
            </a:r>
            <a:r>
              <a:rPr lang="zh-CN" altLang="en-US" b="1" kern="0" dirty="0" smtClean="0">
                <a:solidFill>
                  <a:schemeClr val="tx2">
                    <a:lumMod val="75000"/>
                  </a:schemeClr>
                </a:solidFill>
              </a:rPr>
              <a:t>你最喜欢的食品是？</a:t>
            </a:r>
            <a:r>
              <a:rPr lang="zh-CN" altLang="en-US" b="1" kern="0" dirty="0" smtClean="0">
                <a:solidFill>
                  <a:srgbClr val="0056AC"/>
                </a:solidFill>
              </a:rPr>
              <a:t> </a:t>
            </a:r>
            <a:r>
              <a:rPr lang="en-US" altLang="en-US" b="1" kern="0" dirty="0" smtClean="0"/>
              <a:t>&lt;/p&gt;</a:t>
            </a:r>
            <a:r>
              <a:rPr lang="zh-CN" altLang="en-US" b="1" kern="0" dirty="0" smtClean="0"/>
              <a:t>      </a:t>
            </a:r>
            <a:endParaRPr lang="zh-CN" altLang="zh-CN" b="1" kern="0" dirty="0" smtClean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4414" y="4857760"/>
            <a:ext cx="520859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kern="0" dirty="0" smtClean="0"/>
              <a:t>&lt;p </a:t>
            </a:r>
            <a:r>
              <a:rPr lang="en-US" altLang="en-US" b="1" kern="0" dirty="0" smtClean="0">
                <a:solidFill>
                  <a:schemeClr val="tx2">
                    <a:lumMod val="75000"/>
                  </a:schemeClr>
                </a:solidFill>
              </a:rPr>
              <a:t>title="</a:t>
            </a:r>
            <a:r>
              <a:rPr lang="zh-CN" altLang="en-US" b="1" kern="0" dirty="0" smtClean="0">
                <a:solidFill>
                  <a:schemeClr val="tx2">
                    <a:lumMod val="75000"/>
                  </a:schemeClr>
                </a:solidFill>
              </a:rPr>
              <a:t>提示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altLang="en-US" b="1" kern="0" dirty="0" smtClean="0"/>
              <a:t>&gt;……&lt;/p&gt;</a:t>
            </a:r>
            <a:r>
              <a:rPr lang="zh-CN" altLang="en-US" b="1" kern="0" dirty="0" smtClean="0"/>
              <a:t>      </a:t>
            </a:r>
            <a:endParaRPr lang="zh-CN" altLang="zh-CN" b="1" kern="0" dirty="0" smtClean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84254" y="2714620"/>
            <a:ext cx="76453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文本节点：元素节点内的文本内容</a:t>
            </a:r>
            <a:endParaRPr lang="en-US" altLang="zh-CN" sz="2800" b="1" kern="0" dirty="0" smtClean="0">
              <a:latin typeface="+mn-lt"/>
              <a:ea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4254" y="4214818"/>
            <a:ext cx="7645398" cy="56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属性节点：元素节点的子节点</a:t>
            </a:r>
            <a:endParaRPr lang="en-US" altLang="zh-CN" sz="2800" b="1" kern="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dirty="0" err="1" smtClean="0">
                <a:latin typeface="Arial" charset="0"/>
                <a:ea typeface="黑体" pitchFamily="2" charset="-122"/>
              </a:rPr>
              <a:t>set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dirty="0" err="1" smtClean="0">
                <a:latin typeface="Arial" charset="0"/>
                <a:ea typeface="黑体" pitchFamily="2" charset="-122"/>
              </a:rPr>
              <a:t>nterval</a:t>
            </a:r>
            <a:r>
              <a:rPr lang="en-US" dirty="0" smtClean="0">
                <a:latin typeface="Arial" charset="0"/>
                <a:ea typeface="黑体" pitchFamily="2" charset="-122"/>
              </a:rPr>
              <a:t>()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方法有什么作用？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0" eaLnBrk="1" hangingPunct="1"/>
            <a:r>
              <a:rPr lang="zh-CN" altLang="en-US" dirty="0" smtClean="0">
                <a:latin typeface="Arial" charset="0"/>
                <a:ea typeface="黑体" pitchFamily="2" charset="-122"/>
              </a:rPr>
              <a:t>如何改变浏览器地址栏中的网址？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0" eaLnBrk="1" hangingPunct="1"/>
            <a:r>
              <a:rPr lang="en-US" altLang="en-US" dirty="0" err="1" smtClean="0">
                <a:latin typeface="Arial" charset="0"/>
                <a:ea typeface="黑体" pitchFamily="2" charset="-122"/>
              </a:rPr>
              <a:t>getElementBy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XXX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系列方法有哪些？</a:t>
            </a:r>
            <a:endParaRPr lang="en-US" altLang="en-US" dirty="0" smtClean="0">
              <a:latin typeface="Arial" charset="0"/>
              <a:ea typeface="黑体" pitchFamily="2" charset="-122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zh-CN" altLang="en-US" dirty="0" smtClean="0"/>
              <a:t>对象和</a:t>
            </a:r>
            <a:r>
              <a:rPr lang="en-US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005472"/>
            <a:ext cx="7645398" cy="581013"/>
          </a:xfrm>
        </p:spPr>
        <p:txBody>
          <a:bodyPr/>
          <a:lstStyle/>
          <a:p>
            <a:r>
              <a:rPr lang="fr-FR" dirty="0" smtClean="0"/>
              <a:t>DOM</a:t>
            </a:r>
            <a:r>
              <a:rPr lang="zh-CN" altLang="en-US" dirty="0" smtClean="0"/>
              <a:t>对象：直接使用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获取的节点对象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1939530"/>
            <a:ext cx="7072362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</a:t>
            </a:r>
            <a:r>
              <a:rPr lang="en-US" altLang="en-US" b="1" kern="0" dirty="0" err="1" smtClean="0"/>
              <a:t>objDOM</a:t>
            </a:r>
            <a:r>
              <a:rPr lang="en-US" altLang="en-US" b="1" kern="0" dirty="0" smtClean="0"/>
              <a:t>=</a:t>
            </a:r>
            <a:r>
              <a:rPr lang="en-US" altLang="en-US" b="1" kern="0" dirty="0" err="1" smtClean="0"/>
              <a:t>document.getElementById</a:t>
            </a:r>
            <a:r>
              <a:rPr lang="en-US" altLang="en-US" b="1" kern="0" dirty="0" smtClean="0"/>
              <a:t>("title"); </a:t>
            </a:r>
            <a:endParaRPr lang="en-US" altLang="zh-CN" b="1" kern="0" dirty="0" smtClean="0"/>
          </a:p>
          <a:p>
            <a:pPr algn="l"/>
            <a:endParaRPr lang="en-US" altLang="en-US" b="1" kern="0" dirty="0" smtClean="0"/>
          </a:p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</a:t>
            </a:r>
            <a:r>
              <a:rPr lang="en-US" altLang="en-US" b="1" kern="0" dirty="0" err="1" smtClean="0"/>
              <a:t>objHTML</a:t>
            </a:r>
            <a:r>
              <a:rPr lang="en-US" altLang="en-US" b="1" kern="0" dirty="0" smtClean="0"/>
              <a:t>=</a:t>
            </a:r>
            <a:r>
              <a:rPr lang="en-US" altLang="en-US" b="1" kern="0" dirty="0" err="1" smtClean="0"/>
              <a:t>objDOM.innerHTML</a:t>
            </a:r>
            <a:r>
              <a:rPr lang="en-US" altLang="en-US" b="1" kern="0" dirty="0" smtClean="0"/>
              <a:t>;  </a:t>
            </a:r>
            <a:endParaRPr lang="zh-CN" altLang="zh-CN" b="1" kern="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85786" y="2934298"/>
            <a:ext cx="7645398" cy="100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dirty="0" smtClean="0"/>
              <a:t> </a:t>
            </a:r>
            <a:r>
              <a:rPr lang="en-US" altLang="en-US" sz="2800" b="1" dirty="0" err="1" smtClean="0">
                <a:latin typeface="+mn-lt"/>
                <a:ea typeface="+mn-ea"/>
              </a:rPr>
              <a:t>jQuery</a:t>
            </a:r>
            <a:r>
              <a:rPr lang="zh-CN" altLang="en-US" sz="2800" b="1" dirty="0" smtClean="0">
                <a:latin typeface="+mn-lt"/>
                <a:ea typeface="+mn-ea"/>
              </a:rPr>
              <a:t>对象：使用</a:t>
            </a:r>
            <a:r>
              <a:rPr lang="en-US" altLang="en-US" sz="2800" b="1" dirty="0" err="1" smtClean="0">
                <a:latin typeface="+mn-lt"/>
                <a:ea typeface="+mn-ea"/>
              </a:rPr>
              <a:t>jQuery</a:t>
            </a:r>
            <a:r>
              <a:rPr lang="zh-CN" altLang="en-US" sz="2800" b="1" dirty="0" smtClean="0">
                <a:latin typeface="+mn-lt"/>
                <a:ea typeface="+mn-ea"/>
              </a:rPr>
              <a:t>包装</a:t>
            </a:r>
            <a:r>
              <a:rPr lang="en-US" altLang="en-US" sz="2800" b="1" dirty="0" smtClean="0">
                <a:latin typeface="+mn-lt"/>
                <a:ea typeface="+mn-ea"/>
              </a:rPr>
              <a:t>DOM</a:t>
            </a:r>
            <a:r>
              <a:rPr lang="zh-CN" altLang="en-US" sz="2800" b="1" dirty="0" smtClean="0">
                <a:latin typeface="+mn-lt"/>
                <a:ea typeface="+mn-ea"/>
              </a:rPr>
              <a:t>对象后产生的对象，它能够使用</a:t>
            </a:r>
            <a:r>
              <a:rPr lang="en-US" altLang="en-US" sz="2800" b="1" dirty="0" err="1" smtClean="0">
                <a:latin typeface="+mn-lt"/>
                <a:ea typeface="+mn-ea"/>
              </a:rPr>
              <a:t>jQuery</a:t>
            </a:r>
            <a:r>
              <a:rPr lang="zh-CN" altLang="en-US" sz="2800" b="1" dirty="0" smtClean="0">
                <a:latin typeface="+mn-lt"/>
                <a:ea typeface="+mn-ea"/>
              </a:rPr>
              <a:t>中的方法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14414" y="3862992"/>
            <a:ext cx="7072362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en-US" b="1" kern="0" dirty="0" smtClean="0"/>
              <a:t>$(</a:t>
            </a:r>
            <a:r>
              <a:rPr lang="en-US" b="1" dirty="0" smtClean="0"/>
              <a:t>"</a:t>
            </a:r>
            <a:r>
              <a:rPr lang="en-US" altLang="en-US" b="1" kern="0" dirty="0" smtClean="0"/>
              <a:t>#title</a:t>
            </a:r>
            <a:r>
              <a:rPr lang="en-US" b="1" dirty="0" smtClean="0"/>
              <a:t>"</a:t>
            </a:r>
            <a:r>
              <a:rPr lang="en-US" altLang="en-US" b="1" kern="0" dirty="0" smtClean="0"/>
              <a:t>).html( );</a:t>
            </a:r>
          </a:p>
          <a:p>
            <a:pPr algn="l"/>
            <a:r>
              <a:rPr lang="zh-CN" altLang="en-US" b="1" kern="0" dirty="0" smtClean="0"/>
              <a:t>等同于</a:t>
            </a:r>
            <a:endParaRPr lang="en-US" altLang="zh-CN" b="1" kern="0" dirty="0" smtClean="0"/>
          </a:p>
          <a:p>
            <a:pPr algn="l"/>
            <a:r>
              <a:rPr lang="en-US" altLang="en-US" b="1" kern="0" dirty="0" err="1" smtClean="0"/>
              <a:t>document.getElementById</a:t>
            </a:r>
            <a:r>
              <a:rPr lang="en-US" altLang="en-US" b="1" kern="0" dirty="0" smtClean="0"/>
              <a:t>(</a:t>
            </a:r>
            <a:r>
              <a:rPr lang="en-US" b="1" dirty="0" smtClean="0"/>
              <a:t>"</a:t>
            </a:r>
            <a:r>
              <a:rPr lang="en-US" altLang="en-US" b="1" kern="0" dirty="0" smtClean="0"/>
              <a:t>title</a:t>
            </a:r>
            <a:r>
              <a:rPr lang="en-US" b="1" dirty="0" smtClean="0"/>
              <a:t>"</a:t>
            </a:r>
            <a:r>
              <a:rPr lang="en-US" altLang="en-US" b="1" kern="0" dirty="0" smtClean="0"/>
              <a:t>).</a:t>
            </a:r>
            <a:r>
              <a:rPr lang="en-US" altLang="en-US" b="1" kern="0" dirty="0" err="1" smtClean="0"/>
              <a:t>innerHTML</a:t>
            </a:r>
            <a:r>
              <a:rPr lang="en-US" altLang="en-US" b="1" kern="0" dirty="0" smtClean="0"/>
              <a:t>; </a:t>
            </a:r>
            <a:endParaRPr lang="zh-CN" altLang="zh-CN" b="1" kern="0" dirty="0" smtClean="0"/>
          </a:p>
        </p:txBody>
      </p:sp>
      <p:grpSp>
        <p:nvGrpSpPr>
          <p:cNvPr id="4" name="组合 28"/>
          <p:cNvGrpSpPr/>
          <p:nvPr/>
        </p:nvGrpSpPr>
        <p:grpSpPr>
          <a:xfrm>
            <a:off x="71406" y="5072074"/>
            <a:ext cx="986585" cy="461521"/>
            <a:chOff x="3786182" y="3824735"/>
            <a:chExt cx="986585" cy="461521"/>
          </a:xfrm>
        </p:grpSpPr>
        <p:sp>
          <p:nvSpPr>
            <p:cNvPr id="11" name="TextBox 10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85786" y="5419755"/>
            <a:ext cx="7645398" cy="100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 </a:t>
            </a:r>
            <a:r>
              <a:rPr lang="fr-FR" altLang="en-US" sz="2800" b="1" dirty="0" smtClean="0">
                <a:latin typeface="+mn-lt"/>
                <a:ea typeface="+mn-ea"/>
              </a:rPr>
              <a:t>DOM</a:t>
            </a:r>
            <a:r>
              <a:rPr lang="zh-CN" altLang="en-US" sz="2800" b="1" dirty="0" smtClean="0">
                <a:latin typeface="+mn-lt"/>
                <a:ea typeface="+mn-ea"/>
              </a:rPr>
              <a:t>对象和</a:t>
            </a:r>
            <a:r>
              <a:rPr lang="en-US" altLang="en-US" sz="2800" b="1" dirty="0" err="1" smtClean="0">
                <a:latin typeface="+mn-lt"/>
                <a:ea typeface="+mn-ea"/>
              </a:rPr>
              <a:t>jQuery</a:t>
            </a:r>
            <a:r>
              <a:rPr lang="zh-CN" altLang="en-US" sz="2800" b="1" dirty="0" smtClean="0">
                <a:latin typeface="+mn-lt"/>
                <a:ea typeface="+mn-ea"/>
              </a:rPr>
              <a:t>对象分别拥有一套独立的方法，不能混用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语法结构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2500307"/>
            <a:ext cx="7645398" cy="2214578"/>
          </a:xfrm>
        </p:spPr>
        <p:txBody>
          <a:bodyPr/>
          <a:lstStyle/>
          <a:p>
            <a:r>
              <a:rPr lang="zh-CN" altLang="en-US" dirty="0" smtClean="0"/>
              <a:t>工厂函数</a:t>
            </a:r>
            <a:r>
              <a:rPr lang="fr-FR" dirty="0" smtClean="0"/>
              <a:t>$()</a:t>
            </a:r>
            <a:r>
              <a:rPr lang="zh-CN" altLang="en-US" dirty="0" smtClean="0"/>
              <a:t>：将</a:t>
            </a:r>
            <a:r>
              <a:rPr lang="fr-FR" dirty="0" smtClean="0"/>
              <a:t>DOM</a:t>
            </a:r>
            <a:r>
              <a:rPr lang="zh-CN" altLang="en-US" dirty="0" smtClean="0"/>
              <a:t>对象转化为</a:t>
            </a:r>
            <a:r>
              <a:rPr lang="fr-FR" dirty="0" smtClean="0"/>
              <a:t>jQuery</a:t>
            </a:r>
            <a:r>
              <a:rPr lang="zh-CN" altLang="en-US" dirty="0" smtClean="0"/>
              <a:t>对象</a:t>
            </a:r>
            <a:endParaRPr lang="fr-FR" dirty="0" smtClean="0"/>
          </a:p>
          <a:p>
            <a:r>
              <a:rPr lang="zh-CN" altLang="en-US" dirty="0" smtClean="0"/>
              <a:t>选择器</a:t>
            </a:r>
            <a:r>
              <a:rPr lang="fr-FR" dirty="0" smtClean="0"/>
              <a:t> selector</a:t>
            </a:r>
            <a:r>
              <a:rPr lang="zh-CN" altLang="en-US" dirty="0" smtClean="0"/>
              <a:t>：获取需要操作的</a:t>
            </a:r>
            <a:r>
              <a:rPr lang="en-US" dirty="0" smtClean="0"/>
              <a:t>DOM 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方法</a:t>
            </a:r>
            <a:r>
              <a:rPr lang="en-US" dirty="0" smtClean="0"/>
              <a:t>action()</a:t>
            </a:r>
            <a:r>
              <a:rPr lang="zh-CN" altLang="en-US" dirty="0" smtClean="0"/>
              <a:t>：</a:t>
            </a:r>
            <a:r>
              <a:rPr lang="en-US" dirty="0" err="1" smtClean="0"/>
              <a:t>jQuery</a:t>
            </a:r>
            <a:r>
              <a:rPr lang="zh-CN" altLang="en-US" dirty="0" smtClean="0"/>
              <a:t>中提供的方法，其中包括绑定事件处理的方法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2844" y="114298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57224" y="1714488"/>
            <a:ext cx="3714776" cy="5715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solidFill>
                  <a:schemeClr val="tx2">
                    <a:lumMod val="75000"/>
                  </a:schemeClr>
                </a:solidFill>
              </a:rPr>
              <a:t>$(selector).action() ;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863600" y="5034117"/>
            <a:ext cx="5208598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/>
              <a:t>$("#current").</a:t>
            </a:r>
            <a:r>
              <a:rPr lang="en-US" b="1" dirty="0" err="1" smtClean="0"/>
              <a:t>addClass</a:t>
            </a:r>
            <a:r>
              <a:rPr lang="en-US" b="1" dirty="0" smtClean="0"/>
              <a:t>("current");</a:t>
            </a:r>
            <a:r>
              <a:rPr lang="zh-CN" altLang="en-US" b="1" dirty="0" smtClean="0"/>
              <a:t>      </a:t>
            </a:r>
            <a:endParaRPr lang="zh-CN" altLang="zh-CN" b="1" dirty="0"/>
          </a:p>
        </p:txBody>
      </p:sp>
      <p:grpSp>
        <p:nvGrpSpPr>
          <p:cNvPr id="10" name="组合 70"/>
          <p:cNvGrpSpPr/>
          <p:nvPr/>
        </p:nvGrpSpPr>
        <p:grpSpPr>
          <a:xfrm>
            <a:off x="71406" y="4429132"/>
            <a:ext cx="1000132" cy="414475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643042" y="5783282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5932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：网站左导航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代码风格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4081475"/>
          </a:xfrm>
        </p:spPr>
        <p:txBody>
          <a:bodyPr/>
          <a:lstStyle/>
          <a:p>
            <a:r>
              <a:rPr lang="zh-CN" altLang="en-US" dirty="0" smtClean="0"/>
              <a:t>“</a:t>
            </a:r>
            <a:r>
              <a:rPr lang="fr-FR" dirty="0" smtClean="0"/>
              <a:t>$</a:t>
            </a:r>
            <a:r>
              <a:rPr lang="zh-CN" altLang="en-US" dirty="0" smtClean="0"/>
              <a:t>”等同于“ </a:t>
            </a:r>
            <a:r>
              <a:rPr lang="fr-FR" dirty="0" smtClean="0"/>
              <a:t>jQuery</a:t>
            </a:r>
            <a:r>
              <a:rPr lang="zh-CN" altLang="en-US" dirty="0" smtClean="0"/>
              <a:t> ”</a:t>
            </a:r>
            <a:endParaRPr lang="fr-FR" dirty="0" smtClean="0"/>
          </a:p>
          <a:p>
            <a:endParaRPr lang="fr-FR" altLang="zh-CN" dirty="0" smtClean="0"/>
          </a:p>
          <a:p>
            <a:endParaRPr lang="fr-FR" altLang="zh-CN" dirty="0" smtClean="0"/>
          </a:p>
          <a:p>
            <a:endParaRPr lang="fr-FR" altLang="zh-CN" dirty="0" smtClean="0"/>
          </a:p>
          <a:p>
            <a:r>
              <a:rPr lang="zh-CN" altLang="en-US" dirty="0" smtClean="0"/>
              <a:t>操作连缀书写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20790" y="2000240"/>
            <a:ext cx="6065854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 smtClean="0"/>
              <a:t>$(document).ready()=jQuery(document).ready()</a:t>
            </a:r>
            <a:endParaRPr lang="en-US" b="1" dirty="0" smtClean="0"/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 smtClean="0"/>
              <a:t>$(function(){...})=jQuery (function(){...})</a:t>
            </a:r>
            <a:r>
              <a:rPr lang="zh-CN" altLang="en-US" b="1" dirty="0" smtClean="0"/>
              <a:t>      </a:t>
            </a:r>
            <a:endParaRPr lang="zh-CN" altLang="zh-CN" b="1" dirty="0" smtClean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214414" y="4143380"/>
            <a:ext cx="6065854" cy="775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/>
              <a:t> $("h2").</a:t>
            </a:r>
            <a:r>
              <a:rPr lang="en-US" b="1" dirty="0" err="1" smtClean="0"/>
              <a:t>css</a:t>
            </a:r>
            <a:r>
              <a:rPr lang="en-US" b="1" dirty="0" smtClean="0"/>
              <a:t>("background-color","#CCFFFF")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/>
              <a:t>.next().</a:t>
            </a:r>
            <a:r>
              <a:rPr lang="en-US" b="1" dirty="0" err="1" smtClean="0"/>
              <a:t>css</a:t>
            </a:r>
            <a:r>
              <a:rPr lang="en-US" b="1" dirty="0" smtClean="0"/>
              <a:t>("</a:t>
            </a:r>
            <a:r>
              <a:rPr lang="en-US" b="1" dirty="0" err="1" smtClean="0"/>
              <a:t>display","block</a:t>
            </a:r>
            <a:r>
              <a:rPr lang="en-US" b="1" dirty="0" smtClean="0"/>
              <a:t>");</a:t>
            </a:r>
            <a:endParaRPr lang="zh-CN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常用语法举例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2000232" y="4429132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3646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：问答特效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aphicFrame>
        <p:nvGraphicFramePr>
          <p:cNvPr id="14" name="Group 29"/>
          <p:cNvGraphicFramePr>
            <a:graphicFrameLocks noGrp="1"/>
          </p:cNvGraphicFramePr>
          <p:nvPr/>
        </p:nvGraphicFramePr>
        <p:xfrm>
          <a:off x="1571604" y="1500175"/>
          <a:ext cx="6072230" cy="230145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716524"/>
                <a:gridCol w="3355706"/>
              </a:tblGrid>
              <a:tr h="380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语法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2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css("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","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为元素设置</a:t>
                      </a: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样式的值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addClass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为元素添加类样式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next()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获得元素其后紧邻的同辈元素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2000232" y="5068902"/>
            <a:ext cx="5286412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36682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next()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方法使用的效果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457200" y="214298"/>
            <a:ext cx="86868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变换网页效果</a:t>
            </a:r>
            <a:r>
              <a:rPr lang="en-US" altLang="zh-CN" sz="3200" dirty="0" smtClean="0"/>
              <a:t>2-1</a:t>
            </a:r>
            <a:endParaRPr lang="zh-CN" altLang="en-US" sz="3200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5834" y="1142984"/>
            <a:ext cx="6858000" cy="22860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单击标题“你是人间的四月天”后，标题字体大小、颜色发生变化，正文的字体大小发生变化，网页中所有元素的边距发生变化，所有文本的行高发生变化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3" name="组合 6"/>
          <p:cNvGrpSpPr>
            <a:grpSpLocks/>
          </p:cNvGrpSpPr>
          <p:nvPr/>
        </p:nvGrpSpPr>
        <p:grpSpPr bwMode="auto">
          <a:xfrm>
            <a:off x="2714612" y="6143644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pic>
        <p:nvPicPr>
          <p:cNvPr id="13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354390"/>
            <a:ext cx="2394807" cy="243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88" y="3354390"/>
            <a:ext cx="2433642" cy="249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32" y="80963"/>
            <a:ext cx="8229600" cy="900112"/>
          </a:xfrm>
        </p:spPr>
        <p:txBody>
          <a:bodyPr/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jQuery</a:t>
            </a:r>
            <a:r>
              <a:rPr lang="zh-CN" altLang="en-US" sz="3200" dirty="0" smtClean="0"/>
              <a:t>变换网页效果</a:t>
            </a:r>
            <a:r>
              <a:rPr lang="en-US" altLang="zh-CN" sz="3200" dirty="0" smtClean="0"/>
              <a:t>2-2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5786" y="1357298"/>
            <a:ext cx="7645400" cy="22860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在新建的</a:t>
            </a:r>
            <a:r>
              <a:rPr lang="en-US" altLang="en-US" sz="2400" dirty="0" smtClean="0"/>
              <a:t>HTML</a:t>
            </a:r>
            <a:r>
              <a:rPr lang="zh-CN" altLang="en-US" sz="2400" dirty="0" smtClean="0"/>
              <a:t>文档中引入</a:t>
            </a:r>
            <a:r>
              <a:rPr lang="en-US" altLang="en-US" sz="2400" dirty="0" err="1" smtClean="0"/>
              <a:t>jQuery</a:t>
            </a:r>
            <a:r>
              <a:rPr lang="zh-CN" altLang="en-US" sz="2400" dirty="0" smtClean="0"/>
              <a:t>库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使用</a:t>
            </a:r>
            <a:r>
              <a:rPr lang="en-US" altLang="en-US" sz="2400" dirty="0" smtClean="0"/>
              <a:t>$(document).ready()</a:t>
            </a:r>
            <a:r>
              <a:rPr lang="zh-CN" altLang="en-US" sz="2400" dirty="0" smtClean="0"/>
              <a:t>创建文档加载事件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使用</a:t>
            </a:r>
            <a:r>
              <a:rPr lang="en-US" altLang="en-US" sz="2400" dirty="0" smtClean="0"/>
              <a:t>$(</a:t>
            </a:r>
            <a:r>
              <a:rPr lang="zh-CN" altLang="en-US" sz="2400" dirty="0" smtClean="0"/>
              <a:t>选择器</a:t>
            </a:r>
            <a:r>
              <a:rPr lang="en-US" altLang="en-US" sz="2400" dirty="0" smtClean="0"/>
              <a:t>)</a:t>
            </a:r>
            <a:r>
              <a:rPr lang="zh-CN" altLang="en-US" sz="2400" dirty="0" smtClean="0"/>
              <a:t>选取所需元素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使用</a:t>
            </a:r>
            <a:r>
              <a:rPr lang="en-US" altLang="en-US" sz="2400" dirty="0" err="1" smtClean="0"/>
              <a:t>css</a:t>
            </a:r>
            <a:r>
              <a:rPr lang="en-US" altLang="en-US" sz="2400" dirty="0" smtClean="0"/>
              <a:t>( )</a:t>
            </a:r>
            <a:r>
              <a:rPr lang="zh-CN" altLang="en-US" sz="2400" dirty="0" smtClean="0"/>
              <a:t>方法为所选取的元素添加</a:t>
            </a:r>
            <a:r>
              <a:rPr lang="en-US" altLang="en-US" sz="2400" dirty="0" smtClean="0"/>
              <a:t>CSS</a:t>
            </a:r>
            <a:r>
              <a:rPr lang="zh-CN" altLang="en-US" sz="2400" dirty="0" smtClean="0"/>
              <a:t>样式</a:t>
            </a:r>
            <a:endParaRPr lang="en-US" altLang="zh-CN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857488" y="542926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8558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使用</a:t>
            </a:r>
            <a:r>
              <a:rPr lang="en-US" altLang="en-US" sz="2800" dirty="0" err="1" smtClean="0"/>
              <a:t>addClass</a:t>
            </a:r>
            <a:r>
              <a:rPr lang="en-US" altLang="en-US" sz="2800" dirty="0" smtClean="0"/>
              <a:t>()</a:t>
            </a:r>
            <a:r>
              <a:rPr lang="zh-CN" altLang="en-US" sz="2800" dirty="0" smtClean="0"/>
              <a:t>为图片添加边框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54" y="1142984"/>
            <a:ext cx="7931150" cy="15097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点击页面中的图片后，图片外围加上边框</a:t>
            </a: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857500" y="514034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8850" y="2781299"/>
            <a:ext cx="1700208" cy="186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3909" y="2757494"/>
            <a:ext cx="1728789" cy="188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-2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制作帮助中心问答特效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54" y="1142984"/>
            <a:ext cx="7931150" cy="17954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</a:p>
          <a:p>
            <a:pPr lvl="1">
              <a:lnSpc>
                <a:spcPct val="150000"/>
              </a:lnSpc>
            </a:pPr>
            <a:r>
              <a:rPr lang="zh-CN" altLang="en-US" sz="2300" dirty="0" smtClean="0"/>
              <a:t>点击标题后，显示回答的内容，同时标题加上背景色</a:t>
            </a:r>
            <a:endParaRPr lang="en-US" altLang="zh-CN" sz="2300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3429013" y="54260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6" name="Picture 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87" y="3071810"/>
            <a:ext cx="2708569" cy="186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6557" y="3071810"/>
            <a:ext cx="2721591" cy="186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-2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3" y="-24"/>
            <a:ext cx="8229600" cy="900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DOM</a:t>
            </a:r>
            <a:r>
              <a:rPr lang="zh-CN" altLang="en-US" dirty="0" smtClean="0"/>
              <a:t>对象转</a:t>
            </a:r>
            <a:r>
              <a:rPr lang="en-US" altLang="en-US" dirty="0" err="1" smtClean="0"/>
              <a:t>jQuery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使用</a:t>
            </a:r>
            <a:r>
              <a:rPr lang="en-US" dirty="0" smtClean="0"/>
              <a:t>$()</a:t>
            </a:r>
            <a:r>
              <a:rPr lang="zh-CN" altLang="en-US" dirty="0" smtClean="0"/>
              <a:t>函数进行转化：</a:t>
            </a:r>
            <a:r>
              <a:rPr lang="en-US" dirty="0" smtClean="0"/>
              <a:t>$(DOM</a:t>
            </a:r>
            <a:r>
              <a:rPr lang="zh-CN" altLang="en-US" dirty="0" smtClean="0"/>
              <a:t>对象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291357"/>
            <a:ext cx="7286676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 =</a:t>
            </a:r>
            <a:r>
              <a:rPr lang="en-US" altLang="en-US" b="1" kern="0" dirty="0" err="1" smtClean="0"/>
              <a:t>document.getElementById</a:t>
            </a:r>
            <a:r>
              <a:rPr lang="en-US" altLang="en-US" b="1" kern="0" dirty="0" smtClean="0"/>
              <a:t>("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"); //DOM</a:t>
            </a:r>
            <a:r>
              <a:rPr lang="zh-CN" altLang="en-US" b="1" kern="0" dirty="0" smtClean="0"/>
              <a:t>对象</a:t>
            </a:r>
            <a:endParaRPr lang="en-US" altLang="zh-CN" b="1" kern="0" dirty="0" smtClean="0"/>
          </a:p>
          <a:p>
            <a:pPr algn="l"/>
            <a:endParaRPr lang="zh-CN" altLang="en-US" b="1" kern="0" dirty="0" smtClean="0"/>
          </a:p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$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 =$(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);   //</a:t>
            </a:r>
            <a:r>
              <a:rPr lang="en-US" altLang="en-US" b="1" kern="0" dirty="0" err="1" smtClean="0"/>
              <a:t>jQuery</a:t>
            </a:r>
            <a:r>
              <a:rPr lang="zh-CN" altLang="en-US" b="1" kern="0" dirty="0" smtClean="0"/>
              <a:t>对象</a:t>
            </a:r>
          </a:p>
          <a:p>
            <a:pPr algn="l"/>
            <a:endParaRPr lang="zh-CN" altLang="zh-CN" b="1" kern="0" dirty="0" err="1" smtClean="0"/>
          </a:p>
        </p:txBody>
      </p:sp>
      <p:sp>
        <p:nvSpPr>
          <p:cNvPr id="6" name="线形标注 1 5"/>
          <p:cNvSpPr/>
          <p:nvPr/>
        </p:nvSpPr>
        <p:spPr bwMode="auto">
          <a:xfrm>
            <a:off x="1214414" y="4357694"/>
            <a:ext cx="5500726" cy="1071570"/>
          </a:xfrm>
          <a:prstGeom prst="borderCallout1">
            <a:avLst>
              <a:gd name="adj1" fmla="val 42497"/>
              <a:gd name="adj2" fmla="val -172"/>
              <a:gd name="adj3" fmla="val 34420"/>
              <a:gd name="adj4" fmla="val -7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/>
              <a:t>jQuery</a:t>
            </a:r>
            <a:r>
              <a:rPr lang="zh-CN" altLang="en-US" b="1" kern="0" dirty="0" smtClean="0"/>
              <a:t>对象命名一般约定以</a:t>
            </a:r>
            <a:r>
              <a:rPr lang="en-US" altLang="zh-CN" b="1" kern="0" dirty="0" smtClean="0"/>
              <a:t>$</a:t>
            </a:r>
            <a:r>
              <a:rPr lang="zh-CN" altLang="en-US" b="1" kern="0" dirty="0" smtClean="0"/>
              <a:t>开头</a:t>
            </a:r>
            <a:endParaRPr lang="en-US" altLang="zh-CN" b="1" kern="0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endParaRPr lang="en-US" altLang="zh-CN" b="1" kern="0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/>
              <a:t>在事件中经常使用</a:t>
            </a:r>
            <a:r>
              <a:rPr lang="en-US" altLang="zh-CN" b="1" kern="0" dirty="0" smtClean="0"/>
              <a:t>$(this)</a:t>
            </a:r>
            <a:r>
              <a:rPr lang="zh-CN" altLang="en-US" b="1" kern="0" dirty="0" smtClean="0"/>
              <a:t>，</a:t>
            </a:r>
            <a:r>
              <a:rPr lang="en-US" altLang="zh-CN" b="1" kern="0" dirty="0" smtClean="0"/>
              <a:t>this</a:t>
            </a:r>
            <a:r>
              <a:rPr lang="zh-CN" altLang="en-US" b="1" kern="0" dirty="0" smtClean="0"/>
              <a:t>是触发该事件的对象</a:t>
            </a:r>
            <a:endParaRPr lang="zh-CN" altLang="en-US" b="1" kern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84953" y="3862064"/>
            <a:ext cx="1058023" cy="414475"/>
            <a:chOff x="1000100" y="3950459"/>
            <a:chExt cx="1058023" cy="414475"/>
          </a:xfrm>
        </p:grpSpPr>
        <p:pic>
          <p:nvPicPr>
            <p:cNvPr id="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357290" y="395764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5841" y="1252553"/>
            <a:ext cx="7929563" cy="4391025"/>
          </a:xfrm>
        </p:spPr>
        <p:txBody>
          <a:bodyPr/>
          <a:lstStyle/>
          <a:p>
            <a:r>
              <a:rPr lang="en-US" dirty="0" smtClean="0"/>
              <a:t>JavaScript</a:t>
            </a:r>
            <a:r>
              <a:rPr lang="zh-CN" altLang="en-US" dirty="0" smtClean="0"/>
              <a:t>与</a:t>
            </a:r>
            <a:r>
              <a:rPr lang="en-US" dirty="0" err="1" smtClean="0"/>
              <a:t>jQuery</a:t>
            </a:r>
            <a:r>
              <a:rPr lang="zh-CN" altLang="en-US" dirty="0" smtClean="0"/>
              <a:t>是什么关系？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err="1" smtClean="0"/>
              <a:t>jQuery</a:t>
            </a:r>
            <a:r>
              <a:rPr lang="zh-CN" altLang="en-US" dirty="0" smtClean="0"/>
              <a:t>需要导入什么文件？</a:t>
            </a:r>
            <a:endParaRPr lang="en-US" altLang="zh-CN" dirty="0" smtClean="0"/>
          </a:p>
          <a:p>
            <a:r>
              <a:rPr lang="fr-FR" dirty="0" smtClean="0"/>
              <a:t>DOM</a:t>
            </a:r>
            <a:r>
              <a:rPr lang="zh-CN" altLang="en-US" dirty="0" smtClean="0"/>
              <a:t>对象和</a:t>
            </a:r>
            <a:r>
              <a:rPr lang="fr-FR" dirty="0" smtClean="0"/>
              <a:t>jQuery</a:t>
            </a:r>
            <a:r>
              <a:rPr lang="zh-CN" altLang="en-US" dirty="0" smtClean="0"/>
              <a:t>对象有什么区别？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对象转</a:t>
            </a:r>
            <a:r>
              <a:rPr lang="en-US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152517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dirty="0" err="1" smtClean="0"/>
              <a:t>jQuery</a:t>
            </a:r>
            <a:r>
              <a:rPr lang="zh-CN" altLang="en-US" dirty="0" smtClean="0"/>
              <a:t>对象是一个类似数组的对象，可以通过</a:t>
            </a:r>
            <a:r>
              <a:rPr lang="en-US" dirty="0" smtClean="0"/>
              <a:t>[index]</a:t>
            </a:r>
            <a:r>
              <a:rPr lang="zh-CN" altLang="en-US" dirty="0" smtClean="0"/>
              <a:t>的方法得到相应的</a:t>
            </a:r>
            <a:r>
              <a:rPr lang="en-US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14" y="2434232"/>
            <a:ext cx="7286676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$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 =$ ("#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");      //</a:t>
            </a:r>
            <a:r>
              <a:rPr lang="en-US" altLang="en-US" b="1" kern="0" dirty="0" err="1" smtClean="0"/>
              <a:t>jQuery</a:t>
            </a:r>
            <a:r>
              <a:rPr lang="zh-CN" altLang="en-US" b="1" kern="0" dirty="0" smtClean="0"/>
              <a:t>对象</a:t>
            </a:r>
            <a:endParaRPr lang="en-US" altLang="zh-CN" b="1" kern="0" dirty="0" smtClean="0"/>
          </a:p>
          <a:p>
            <a:pPr algn="l"/>
            <a:endParaRPr lang="zh-CN" altLang="en-US" b="1" kern="0" dirty="0" smtClean="0"/>
          </a:p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 =</a:t>
            </a:r>
            <a:r>
              <a:rPr lang="en-US" altLang="en-US" b="1" kern="0" dirty="0" smtClean="0">
                <a:solidFill>
                  <a:srgbClr val="0056AC"/>
                </a:solidFill>
              </a:rPr>
              <a:t>$</a:t>
            </a:r>
            <a:r>
              <a:rPr lang="en-US" altLang="en-US" b="1" kern="0" dirty="0" err="1" smtClean="0">
                <a:solidFill>
                  <a:srgbClr val="0056AC"/>
                </a:solidFill>
              </a:rPr>
              <a:t>txtName</a:t>
            </a:r>
            <a:r>
              <a:rPr lang="en-US" altLang="en-US" b="1" kern="0" dirty="0" smtClean="0">
                <a:solidFill>
                  <a:srgbClr val="0056AC"/>
                </a:solidFill>
              </a:rPr>
              <a:t>[0]</a:t>
            </a:r>
            <a:r>
              <a:rPr lang="en-US" altLang="en-US" b="1" kern="0" dirty="0" smtClean="0"/>
              <a:t>;            //DOM</a:t>
            </a:r>
            <a:r>
              <a:rPr lang="zh-CN" altLang="en-US" b="1" kern="0" dirty="0" smtClean="0"/>
              <a:t>对象</a:t>
            </a:r>
            <a:endParaRPr lang="zh-CN" altLang="zh-CN" b="1" kern="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786" y="3705243"/>
            <a:ext cx="7645398" cy="5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通过</a:t>
            </a:r>
            <a:r>
              <a:rPr lang="en-US" altLang="en-US" sz="2800" b="1" dirty="0" smtClean="0">
                <a:latin typeface="+mn-lt"/>
                <a:ea typeface="+mn-ea"/>
              </a:rPr>
              <a:t>get(index)</a:t>
            </a:r>
            <a:r>
              <a:rPr lang="zh-CN" altLang="en-US" sz="2800" b="1" dirty="0" smtClean="0">
                <a:latin typeface="+mn-lt"/>
                <a:ea typeface="+mn-ea"/>
              </a:rPr>
              <a:t>方法得到相应的</a:t>
            </a:r>
            <a:r>
              <a:rPr lang="en-US" altLang="en-US" sz="2800" b="1" dirty="0" smtClean="0">
                <a:latin typeface="+mn-lt"/>
                <a:ea typeface="+mn-ea"/>
              </a:rPr>
              <a:t>DOM</a:t>
            </a:r>
            <a:r>
              <a:rPr lang="zh-CN" altLang="en-US" sz="2800" b="1" dirty="0" smtClean="0">
                <a:latin typeface="+mn-lt"/>
                <a:ea typeface="+mn-ea"/>
              </a:rPr>
              <a:t>对象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15946" y="4429132"/>
            <a:ext cx="7286676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$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 =$("#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");        //</a:t>
            </a:r>
            <a:r>
              <a:rPr lang="en-US" altLang="en-US" b="1" kern="0" dirty="0" err="1" smtClean="0"/>
              <a:t>jQuery</a:t>
            </a:r>
            <a:r>
              <a:rPr lang="zh-CN" altLang="en-US" b="1" kern="0" dirty="0" smtClean="0"/>
              <a:t>对象</a:t>
            </a:r>
            <a:endParaRPr lang="en-US" altLang="zh-CN" b="1" kern="0" dirty="0" smtClean="0"/>
          </a:p>
          <a:p>
            <a:pPr algn="l"/>
            <a:endParaRPr lang="zh-CN" altLang="en-US" b="1" kern="0" dirty="0" smtClean="0"/>
          </a:p>
          <a:p>
            <a:pPr algn="l"/>
            <a:r>
              <a:rPr lang="en-US" altLang="en-US" b="1" kern="0" dirty="0" err="1" smtClean="0"/>
              <a:t>var</a:t>
            </a:r>
            <a:r>
              <a:rPr lang="en-US" altLang="en-US" b="1" kern="0" dirty="0" smtClean="0"/>
              <a:t> </a:t>
            </a:r>
            <a:r>
              <a:rPr lang="en-US" altLang="en-US" b="1" kern="0" dirty="0" err="1" smtClean="0"/>
              <a:t>txtName</a:t>
            </a:r>
            <a:r>
              <a:rPr lang="en-US" altLang="en-US" b="1" kern="0" dirty="0" smtClean="0"/>
              <a:t> =</a:t>
            </a:r>
            <a:r>
              <a:rPr lang="en-US" altLang="en-US" b="1" kern="0" dirty="0" smtClean="0">
                <a:solidFill>
                  <a:srgbClr val="0056AC"/>
                </a:solidFill>
              </a:rPr>
              <a:t>$</a:t>
            </a:r>
            <a:r>
              <a:rPr lang="en-US" altLang="en-US" b="1" kern="0" dirty="0" err="1" smtClean="0">
                <a:solidFill>
                  <a:srgbClr val="0056AC"/>
                </a:solidFill>
              </a:rPr>
              <a:t>txtName.get</a:t>
            </a:r>
            <a:r>
              <a:rPr lang="en-US" altLang="en-US" b="1" kern="0" dirty="0" smtClean="0">
                <a:solidFill>
                  <a:srgbClr val="0056AC"/>
                </a:solidFill>
              </a:rPr>
              <a:t>(0)</a:t>
            </a:r>
            <a:r>
              <a:rPr lang="en-US" altLang="en-US" b="1" kern="0" dirty="0" smtClean="0"/>
              <a:t>;       //DOM</a:t>
            </a:r>
            <a:r>
              <a:rPr lang="zh-CN" altLang="en-US" b="1" kern="0" dirty="0" smtClean="0"/>
              <a:t>对象</a:t>
            </a:r>
            <a:endParaRPr lang="zh-CN" altLang="zh-CN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使用</a:t>
            </a:r>
            <a:r>
              <a:rPr lang="en-US" sz="2800" dirty="0" err="1" smtClean="0"/>
              <a:t>jQuery</a:t>
            </a:r>
            <a:r>
              <a:rPr lang="zh-CN" altLang="en-US" sz="2800" dirty="0" smtClean="0"/>
              <a:t>方式弹出消息</a:t>
            </a:r>
            <a:r>
              <a:rPr lang="en-US" altLang="zh-CN" sz="2800" dirty="0" smtClean="0"/>
              <a:t>2-1</a:t>
            </a:r>
            <a:endParaRPr lang="zh-CN" altLang="en-US" sz="2800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54" y="1142984"/>
            <a:ext cx="7931150" cy="3224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点击页面中的文字“请为我们的服务做出评价”，弹出消息框，显示“非常满意”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dirty="0" smtClean="0"/>
              <a:t>DOM</a:t>
            </a:r>
            <a:r>
              <a:rPr lang="zh-CN" altLang="en-US" dirty="0" smtClean="0"/>
              <a:t>对象转换为</a:t>
            </a:r>
            <a:r>
              <a:rPr lang="en-US" dirty="0" err="1" smtClean="0"/>
              <a:t>jQuery</a:t>
            </a:r>
            <a:r>
              <a:rPr lang="zh-CN" altLang="en-US" dirty="0" smtClean="0"/>
              <a:t>对象，再调用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对象的方法</a:t>
            </a:r>
            <a:endParaRPr lang="en-US" altLang="zh-CN" dirty="0" smtClean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9218" name="Picture 2" descr="上机练习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031" y="3905265"/>
            <a:ext cx="2274707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组合 14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6"/>
          <p:cNvGrpSpPr>
            <a:grpSpLocks/>
          </p:cNvGrpSpPr>
          <p:nvPr/>
        </p:nvGrpSpPr>
        <p:grpSpPr bwMode="auto">
          <a:xfrm>
            <a:off x="2714612" y="607220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使用</a:t>
            </a:r>
            <a:r>
              <a:rPr lang="en-US" sz="2800" dirty="0" err="1" smtClean="0"/>
              <a:t>jQuery</a:t>
            </a:r>
            <a:r>
              <a:rPr lang="zh-CN" altLang="en-US" sz="2800" dirty="0" smtClean="0"/>
              <a:t>方式弹出消息</a:t>
            </a:r>
            <a:r>
              <a:rPr lang="en-US" altLang="zh-CN" sz="2800" dirty="0" smtClean="0"/>
              <a:t>2-2</a:t>
            </a:r>
            <a:endParaRPr lang="zh-CN" altLang="en-US" sz="2800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54" y="1142984"/>
            <a:ext cx="7931150" cy="3224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2400" dirty="0" smtClean="0"/>
              <a:t>在新建的</a:t>
            </a:r>
            <a:r>
              <a:rPr lang="en-US" altLang="en-US" sz="2400" dirty="0" smtClean="0"/>
              <a:t>HTML</a:t>
            </a:r>
            <a:r>
              <a:rPr lang="zh-CN" altLang="en-US" sz="2400" dirty="0" smtClean="0"/>
              <a:t>文档中引入</a:t>
            </a:r>
            <a:r>
              <a:rPr lang="en-US" altLang="en-US" sz="2400" dirty="0" err="1" smtClean="0"/>
              <a:t>jQuery</a:t>
            </a:r>
            <a:r>
              <a:rPr lang="zh-CN" altLang="en-US" sz="2400" dirty="0" smtClean="0"/>
              <a:t>库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使用</a:t>
            </a:r>
            <a:r>
              <a:rPr lang="en-US" altLang="en-US" sz="2400" dirty="0" smtClean="0"/>
              <a:t>$(document).ready()</a:t>
            </a:r>
            <a:r>
              <a:rPr lang="zh-CN" altLang="en-US" sz="2400" dirty="0" smtClean="0"/>
              <a:t>创建文档加载事件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获取</a:t>
            </a:r>
            <a:r>
              <a:rPr lang="en-US" altLang="en-US" sz="2400" dirty="0" smtClean="0"/>
              <a:t>DOM</a:t>
            </a:r>
            <a:r>
              <a:rPr lang="zh-CN" altLang="en-US" sz="2400" dirty="0" smtClean="0"/>
              <a:t>对象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将</a:t>
            </a:r>
            <a:r>
              <a:rPr lang="en-US" altLang="en-US" sz="2400" dirty="0" smtClean="0"/>
              <a:t>DOM</a:t>
            </a:r>
            <a:r>
              <a:rPr lang="zh-CN" altLang="en-US" sz="2400" dirty="0" smtClean="0"/>
              <a:t>对象转换成</a:t>
            </a:r>
            <a:r>
              <a:rPr lang="en-US" altLang="en-US" sz="2400" dirty="0" err="1" smtClean="0"/>
              <a:t>jQuery</a:t>
            </a:r>
            <a:r>
              <a:rPr lang="en-US" altLang="en-US" sz="2400" dirty="0" smtClean="0"/>
              <a:t> </a:t>
            </a:r>
            <a:r>
              <a:rPr lang="zh-CN" altLang="en-US" sz="2400" dirty="0" smtClean="0"/>
              <a:t>对象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zh-CN" altLang="en-US" sz="2400" dirty="0" smtClean="0"/>
              <a:t>使用</a:t>
            </a:r>
            <a:r>
              <a:rPr lang="en-US" altLang="en-US" sz="2400" dirty="0" err="1" smtClean="0"/>
              <a:t>jQuery</a:t>
            </a:r>
            <a:r>
              <a:rPr lang="zh-CN" altLang="en-US" sz="2400" dirty="0" smtClean="0"/>
              <a:t>对象的</a:t>
            </a:r>
            <a:r>
              <a:rPr lang="en-US" altLang="en-US" sz="2400" dirty="0" smtClean="0"/>
              <a:t>click()</a:t>
            </a:r>
            <a:r>
              <a:rPr lang="zh-CN" altLang="en-US" sz="2400" dirty="0" smtClean="0"/>
              <a:t>方法，弹出对话框</a:t>
            </a:r>
            <a:endParaRPr lang="en-US" altLang="zh-CN" sz="2400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14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10"/>
          <p:cNvGrpSpPr>
            <a:grpSpLocks/>
          </p:cNvGrpSpPr>
          <p:nvPr/>
        </p:nvGrpSpPr>
        <p:grpSpPr bwMode="auto">
          <a:xfrm>
            <a:off x="2857488" y="492919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使用</a:t>
            </a:r>
            <a:r>
              <a:rPr lang="en-US" sz="2800" dirty="0" smtClean="0"/>
              <a:t>DOM</a:t>
            </a:r>
            <a:r>
              <a:rPr lang="zh-CN" altLang="en-US" sz="2800" dirty="0" smtClean="0"/>
              <a:t>方式判断复选框选中状态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54" y="1142984"/>
            <a:ext cx="7573960" cy="1938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DOM</a:t>
            </a:r>
            <a:r>
              <a:rPr lang="zh-CN" altLang="en-US" dirty="0" smtClean="0"/>
              <a:t>方式进行判断，当复选框选中时，弹出窗口</a:t>
            </a: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857509" y="592615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42" name="Picture 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2854800"/>
            <a:ext cx="3429024" cy="271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制作左导航特效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54" y="1133474"/>
            <a:ext cx="6073762" cy="4224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 smtClean="0"/>
              <a:t>单击“新手指南”显示其下的子菜单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css</a:t>
            </a:r>
            <a:r>
              <a:rPr lang="en-US" dirty="0" smtClean="0"/>
              <a:t>()</a:t>
            </a:r>
            <a:r>
              <a:rPr lang="zh-CN" altLang="en-US" dirty="0" smtClean="0"/>
              <a:t>为</a:t>
            </a:r>
            <a:r>
              <a:rPr lang="en-US" dirty="0" smtClean="0"/>
              <a:t>class</a:t>
            </a:r>
            <a:r>
              <a:rPr lang="zh-CN" altLang="en-US" dirty="0" smtClean="0"/>
              <a:t>为</a:t>
            </a:r>
            <a:r>
              <a:rPr lang="en-US" dirty="0" smtClean="0"/>
              <a:t>first</a:t>
            </a:r>
            <a:r>
              <a:rPr lang="zh-CN" altLang="en-US" dirty="0" smtClean="0"/>
              <a:t>的列表项添加蓝色背景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err="1" smtClean="0"/>
              <a:t>addClass</a:t>
            </a:r>
            <a:r>
              <a:rPr lang="en-US" dirty="0" smtClean="0"/>
              <a:t>()</a:t>
            </a:r>
            <a:r>
              <a:rPr lang="zh-CN" altLang="en-US" dirty="0" smtClean="0"/>
              <a:t>为该列表项设置字体大小为</a:t>
            </a:r>
            <a:r>
              <a:rPr lang="en-US" dirty="0" smtClean="0"/>
              <a:t>14px</a:t>
            </a:r>
            <a:r>
              <a:rPr lang="zh-CN" altLang="en-US" dirty="0" smtClean="0"/>
              <a:t>，加粗体，字体颜色为白色，为紧跟其后的列表项设置字体大小为</a:t>
            </a:r>
            <a:r>
              <a:rPr lang="en-US" dirty="0" smtClean="0"/>
              <a:t>14px</a:t>
            </a:r>
          </a:p>
          <a:p>
            <a:pPr lvl="1"/>
            <a:r>
              <a:rPr lang="zh-CN" altLang="en-US" dirty="0" smtClean="0"/>
              <a:t>列表项之间的行间距为</a:t>
            </a:r>
            <a:r>
              <a:rPr lang="en-US" dirty="0" smtClean="0"/>
              <a:t>24px</a:t>
            </a: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1266" name="Picture 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1142984"/>
            <a:ext cx="1857388" cy="214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 descr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16" y="3571876"/>
            <a:ext cx="1857388" cy="214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0"/>
          <p:cNvGrpSpPr>
            <a:grpSpLocks/>
          </p:cNvGrpSpPr>
          <p:nvPr/>
        </p:nvGrpSpPr>
        <p:grpSpPr bwMode="auto">
          <a:xfrm>
            <a:off x="3000364" y="642620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9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4" y="1347808"/>
            <a:ext cx="8145494" cy="42243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jQuery</a:t>
            </a:r>
            <a:r>
              <a:rPr lang="zh-CN" altLang="en-US" dirty="0" smtClean="0"/>
              <a:t>的基本语法结构是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常用选择器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标签选择器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设置样式的方法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addClass</a:t>
            </a:r>
            <a:r>
              <a:rPr lang="en-US" dirty="0" smtClean="0"/>
              <a:t>()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DOM</a:t>
            </a:r>
            <a:r>
              <a:rPr lang="zh-CN" altLang="en-US" dirty="0" smtClean="0"/>
              <a:t>对象和</a:t>
            </a:r>
            <a:r>
              <a:rPr lang="en-US" dirty="0" err="1" smtClean="0"/>
              <a:t>jQuery</a:t>
            </a:r>
            <a:r>
              <a:rPr lang="zh-CN" altLang="en-US" dirty="0" smtClean="0"/>
              <a:t>对象可以相互转化</a:t>
            </a:r>
          </a:p>
          <a:p>
            <a:pPr lvl="0"/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85852" y="1916660"/>
            <a:ext cx="3714776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000" b="1" dirty="0" smtClean="0"/>
              <a:t>$(selector).action() ;</a:t>
            </a:r>
            <a:endParaRPr lang="zh-CN" altLang="zh-CN" sz="2000" b="1" kern="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编写第一个</a:t>
            </a:r>
            <a:r>
              <a:rPr lang="en-US" dirty="0" err="1" smtClean="0"/>
              <a:t>jQuery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err="1" smtClean="0"/>
              <a:t>jQuery</a:t>
            </a:r>
            <a:r>
              <a:rPr lang="zh-CN" altLang="en-US" dirty="0" smtClean="0"/>
              <a:t>变换网页效果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err="1" smtClean="0"/>
              <a:t>addClass</a:t>
            </a:r>
            <a:r>
              <a:rPr lang="en-US" dirty="0" smtClean="0"/>
              <a:t>()</a:t>
            </a:r>
            <a:r>
              <a:rPr lang="zh-CN" altLang="en-US" dirty="0" smtClean="0"/>
              <a:t>为图片添加边框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err="1" smtClean="0"/>
              <a:t>jQuery</a:t>
            </a:r>
            <a:r>
              <a:rPr lang="zh-CN" altLang="en-US" dirty="0" smtClean="0"/>
              <a:t>方式弹出消息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714752"/>
            <a:ext cx="31623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643314"/>
            <a:ext cx="224953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1" y="3643314"/>
            <a:ext cx="222679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3500438"/>
            <a:ext cx="221202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3513427"/>
            <a:ext cx="2214578" cy="241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上机练习-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3429000"/>
            <a:ext cx="3357586" cy="256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会在网页中导入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框架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的基本语法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err="1" smtClean="0"/>
              <a:t>jQuery</a:t>
            </a:r>
            <a:r>
              <a:rPr lang="zh-CN" altLang="en-US" dirty="0" smtClean="0"/>
              <a:t>对象与</a:t>
            </a:r>
            <a:r>
              <a:rPr lang="en-US" dirty="0" smtClean="0"/>
              <a:t>DOM</a:t>
            </a:r>
            <a:r>
              <a:rPr lang="zh-CN" altLang="en-US" dirty="0" smtClean="0"/>
              <a:t>对象的相互转换</a:t>
            </a:r>
            <a:endParaRPr lang="en-US" altLang="zh-CN" dirty="0" smtClean="0"/>
          </a:p>
          <a:p>
            <a:r>
              <a:rPr lang="zh-CN" altLang="en-US" dirty="0" smtClean="0"/>
              <a:t>会使用</a:t>
            </a:r>
            <a:r>
              <a:rPr lang="en-US" dirty="0" err="1" smtClean="0"/>
              <a:t>jQuery</a:t>
            </a:r>
            <a:r>
              <a:rPr lang="zh-CN" altLang="en-US" dirty="0" smtClean="0"/>
              <a:t>实现简单特效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21442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714488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285992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0489" y="2923542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081211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由美国人</a:t>
            </a:r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zh-CN" altLang="en-US" dirty="0" smtClean="0"/>
              <a:t>于</a:t>
            </a:r>
            <a:r>
              <a:rPr lang="en-US" dirty="0" smtClean="0"/>
              <a:t>2006</a:t>
            </a:r>
            <a:r>
              <a:rPr lang="zh-CN" altLang="en-US" dirty="0" smtClean="0"/>
              <a:t>年创建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zh-CN" altLang="en-US" dirty="0" smtClean="0"/>
              <a:t>是目前最流行的</a:t>
            </a:r>
            <a:r>
              <a:rPr lang="en-US" dirty="0" smtClean="0"/>
              <a:t>JavaScript</a:t>
            </a:r>
            <a:r>
              <a:rPr lang="zh-CN" altLang="en-US" dirty="0" smtClean="0"/>
              <a:t>程序库，它是对</a:t>
            </a:r>
            <a:r>
              <a:rPr lang="en-US" dirty="0" smtClean="0"/>
              <a:t>JavaScript</a:t>
            </a:r>
            <a:r>
              <a:rPr lang="zh-CN" altLang="en-US" dirty="0" smtClean="0"/>
              <a:t>对象和函数的封装</a:t>
            </a:r>
            <a:endParaRPr lang="en-US" altLang="zh-CN" dirty="0" smtClean="0"/>
          </a:p>
          <a:p>
            <a:r>
              <a:rPr lang="zh-CN" altLang="en-US" dirty="0" smtClean="0"/>
              <a:t>它的设计思想是</a:t>
            </a:r>
            <a:r>
              <a:rPr lang="en-US" altLang="zh-CN" dirty="0" smtClean="0"/>
              <a:t>write </a:t>
            </a:r>
            <a:r>
              <a:rPr lang="en-US" altLang="zh-CN" dirty="0" err="1" smtClean="0"/>
              <a:t>less,do</a:t>
            </a:r>
            <a:r>
              <a:rPr lang="en-US" altLang="zh-CN" dirty="0" smtClean="0"/>
              <a:t> more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12290" name="Picture 2" descr="C:\Users\zhi.li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643314"/>
            <a:ext cx="4307499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dirty="0" err="1" smtClean="0"/>
              <a:t>jQuery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85786" y="1285860"/>
            <a:ext cx="7573960" cy="581013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kern="1200" dirty="0" smtClean="0">
                <a:latin typeface="Arial" charset="0"/>
                <a:ea typeface="黑体" pitchFamily="2" charset="-122"/>
              </a:rPr>
              <a:t>隔行变色效果，只需一句关键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2050" name="Picture 2" descr="图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286016"/>
            <a:ext cx="5120819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70"/>
          <p:cNvGrpSpPr/>
          <p:nvPr/>
        </p:nvGrpSpPr>
        <p:grpSpPr>
          <a:xfrm>
            <a:off x="95344" y="859322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428728" y="5072074"/>
            <a:ext cx="6000792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/>
              <a:t>$("</a:t>
            </a:r>
            <a:r>
              <a:rPr lang="en-US" b="1" dirty="0" err="1" smtClean="0"/>
              <a:t>tr:even").css("background-color</a:t>
            </a:r>
            <a:r>
              <a:rPr lang="en-US" b="1" dirty="0" smtClean="0"/>
              <a:t>","#</a:t>
            </a:r>
            <a:r>
              <a:rPr lang="en-US" b="1" dirty="0" err="1" smtClean="0"/>
              <a:t>ccc</a:t>
            </a:r>
            <a:r>
              <a:rPr lang="en-US" b="1" dirty="0" smtClean="0"/>
              <a:t>");</a:t>
            </a:r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2724153"/>
          </a:xfrm>
        </p:spPr>
        <p:txBody>
          <a:bodyPr/>
          <a:lstStyle/>
          <a:p>
            <a:r>
              <a:rPr lang="zh-CN" altLang="en-US" dirty="0" smtClean="0"/>
              <a:t>访问和操作</a:t>
            </a:r>
            <a:r>
              <a:rPr lang="en-US" dirty="0" smtClean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控制页面样式</a:t>
            </a:r>
            <a:endParaRPr lang="en-US" altLang="zh-CN" dirty="0" smtClean="0"/>
          </a:p>
          <a:p>
            <a:r>
              <a:rPr lang="zh-CN" altLang="en-US" dirty="0" smtClean="0"/>
              <a:t>对页面事件进行处理</a:t>
            </a:r>
            <a:endParaRPr lang="en-US" altLang="zh-CN" dirty="0" smtClean="0"/>
          </a:p>
          <a:p>
            <a:r>
              <a:rPr lang="zh-CN" altLang="en-US" dirty="0" smtClean="0"/>
              <a:t>扩展新的</a:t>
            </a:r>
            <a:r>
              <a:rPr lang="en-US" dirty="0" err="1" smtClean="0"/>
              <a:t>jQuery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dirty="0" smtClean="0"/>
              <a:t>Ajax</a:t>
            </a:r>
            <a:r>
              <a:rPr lang="zh-CN" altLang="en-US" dirty="0" smtClean="0"/>
              <a:t>技术完美结合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5" name="组合 56"/>
          <p:cNvGrpSpPr/>
          <p:nvPr/>
        </p:nvGrpSpPr>
        <p:grpSpPr>
          <a:xfrm>
            <a:off x="285720" y="4143380"/>
            <a:ext cx="986585" cy="461521"/>
            <a:chOff x="3786182" y="3824735"/>
            <a:chExt cx="986585" cy="461521"/>
          </a:xfrm>
        </p:grpSpPr>
        <p:sp>
          <p:nvSpPr>
            <p:cNvPr id="6" name="TextBox 5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786" y="4572008"/>
            <a:ext cx="76454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 err="1" smtClean="0">
                <a:latin typeface="+mn-lt"/>
                <a:ea typeface="+mn-ea"/>
              </a:rPr>
              <a:t>jQuery</a:t>
            </a:r>
            <a:r>
              <a:rPr lang="zh-CN" altLang="en-US" sz="2800" b="1" dirty="0" smtClean="0">
                <a:latin typeface="+mn-lt"/>
                <a:ea typeface="+mn-ea"/>
              </a:rPr>
              <a:t>能做的</a:t>
            </a:r>
            <a:r>
              <a:rPr lang="en-US" altLang="en-US" sz="2800" b="1" dirty="0" smtClean="0">
                <a:latin typeface="+mn-lt"/>
                <a:ea typeface="+mn-ea"/>
              </a:rPr>
              <a:t>JavaScript</a:t>
            </a:r>
            <a:r>
              <a:rPr lang="zh-CN" altLang="en-US" sz="2800" b="1" dirty="0" smtClean="0">
                <a:latin typeface="+mn-lt"/>
                <a:ea typeface="+mn-ea"/>
              </a:rPr>
              <a:t>也都能做，但使用</a:t>
            </a:r>
            <a:r>
              <a:rPr lang="en-US" altLang="zh-CN" sz="2800" b="1" dirty="0" err="1" smtClean="0">
                <a:latin typeface="+mn-lt"/>
                <a:ea typeface="+mn-ea"/>
              </a:rPr>
              <a:t>jQuery</a:t>
            </a:r>
            <a:r>
              <a:rPr lang="zh-CN" altLang="en-US" sz="2800" b="1" dirty="0" smtClean="0">
                <a:latin typeface="+mn-lt"/>
                <a:ea typeface="+mn-ea"/>
              </a:rPr>
              <a:t>能大幅提高开发效率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/>
              <a:t>jQuery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3795723"/>
          </a:xfrm>
        </p:spPr>
        <p:txBody>
          <a:bodyPr/>
          <a:lstStyle/>
          <a:p>
            <a:r>
              <a:rPr lang="zh-CN" altLang="en-US" dirty="0" smtClean="0"/>
              <a:t>体积小，压缩后只有</a:t>
            </a:r>
            <a:r>
              <a:rPr lang="en-US" dirty="0" smtClean="0"/>
              <a:t>100KB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zh-CN" altLang="en-US" dirty="0" smtClean="0"/>
              <a:t>强大的选择器</a:t>
            </a:r>
            <a:endParaRPr lang="en-US" altLang="zh-CN" dirty="0" smtClean="0"/>
          </a:p>
          <a:p>
            <a:r>
              <a:rPr lang="zh-CN" altLang="en-US" dirty="0" smtClean="0"/>
              <a:t>出色的</a:t>
            </a:r>
            <a:r>
              <a:rPr lang="en-US" dirty="0" smtClean="0"/>
              <a:t>DOM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可靠的事件处理机制</a:t>
            </a:r>
            <a:endParaRPr lang="en-US" altLang="zh-CN" dirty="0" smtClean="0"/>
          </a:p>
          <a:p>
            <a:r>
              <a:rPr lang="zh-CN" altLang="en-US" dirty="0" smtClean="0"/>
              <a:t>出色的浏览器兼容性</a:t>
            </a:r>
            <a:endParaRPr lang="en-US" altLang="zh-CN" dirty="0" smtClean="0"/>
          </a:p>
          <a:p>
            <a:r>
              <a:rPr lang="zh-CN" altLang="en-US" dirty="0" smtClean="0"/>
              <a:t>使用隐式迭代简化编程</a:t>
            </a:r>
            <a:endParaRPr lang="en-US" altLang="zh-CN" dirty="0" smtClean="0"/>
          </a:p>
          <a:p>
            <a:r>
              <a:rPr lang="zh-CN" altLang="en-US" dirty="0" smtClean="0"/>
              <a:t>丰富的插件支持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TP01</Template>
  <TotalTime>10914</TotalTime>
  <Words>1628</Words>
  <Application>Microsoft Office PowerPoint</Application>
  <PresentationFormat>全屏显示(4:3)</PresentationFormat>
  <Paragraphs>320</Paragraphs>
  <Slides>36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1_自定义设计方案</vt:lpstr>
      <vt:lpstr>PowerPoint 演示文稿</vt:lpstr>
      <vt:lpstr>回顾及作业点评</vt:lpstr>
      <vt:lpstr>预习检查</vt:lpstr>
      <vt:lpstr>本章任务</vt:lpstr>
      <vt:lpstr>本章目标</vt:lpstr>
      <vt:lpstr>jQuery简介</vt:lpstr>
      <vt:lpstr>初识jQuery</vt:lpstr>
      <vt:lpstr>jQuery能做什么</vt:lpstr>
      <vt:lpstr>jQuery的优势</vt:lpstr>
      <vt:lpstr>获取jQuery</vt:lpstr>
      <vt:lpstr>jQuery库文件</vt:lpstr>
      <vt:lpstr>jQuery基本语法</vt:lpstr>
      <vt:lpstr>$(document).ready()</vt:lpstr>
      <vt:lpstr>学员操作—编写第一个jQuery程序</vt:lpstr>
      <vt:lpstr>共性问题集中讲解</vt:lpstr>
      <vt:lpstr>DOM模型3-1</vt:lpstr>
      <vt:lpstr>DOM模型3-2</vt:lpstr>
      <vt:lpstr>DOM模型3-3</vt:lpstr>
      <vt:lpstr>节点类型</vt:lpstr>
      <vt:lpstr>DOM对象和jQuery对象</vt:lpstr>
      <vt:lpstr>jQuery语法结构</vt:lpstr>
      <vt:lpstr>jQuery代码风格</vt:lpstr>
      <vt:lpstr>常用语法举例</vt:lpstr>
      <vt:lpstr>学员操作—使用jQuery变换网页效果2-1</vt:lpstr>
      <vt:lpstr>学员操作—使用jQuery变换网页效果2-2</vt:lpstr>
      <vt:lpstr>学员操作—使用addClass()为图片添加边框</vt:lpstr>
      <vt:lpstr>学员操作—制作帮助中心问答特效</vt:lpstr>
      <vt:lpstr>共性问题集中讲解</vt:lpstr>
      <vt:lpstr>DOM对象转jQuery对象</vt:lpstr>
      <vt:lpstr>jQuery对象转DOM对象</vt:lpstr>
      <vt:lpstr>学员操作—使用jQuery方式弹出消息2-1</vt:lpstr>
      <vt:lpstr>学员操作—使用jQuery方式弹出消息2-2</vt:lpstr>
      <vt:lpstr>学员操作—使用DOM方式判断复选框选中状态</vt:lpstr>
      <vt:lpstr>学员操作—制作左导航特效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pgos</cp:lastModifiedBy>
  <cp:revision>1629</cp:revision>
  <dcterms:created xsi:type="dcterms:W3CDTF">2006-03-08T06:55:38Z</dcterms:created>
  <dcterms:modified xsi:type="dcterms:W3CDTF">2020-11-09T00:49:40Z</dcterms:modified>
</cp:coreProperties>
</file>