
<file path=[Content_Types].xml><?xml version="1.0" encoding="utf-8"?>
<Types xmlns="http://schemas.openxmlformats.org/package/2006/content-types">
  <Default Extension="png" ContentType="image/png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1" r:id="rId6"/>
    <p:sldId id="404" r:id="rId7"/>
    <p:sldId id="405" r:id="rId8"/>
    <p:sldId id="406" r:id="rId9"/>
    <p:sldId id="303" r:id="rId10"/>
    <p:sldId id="317" r:id="rId11"/>
    <p:sldId id="306" r:id="rId12"/>
    <p:sldId id="384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321" r:id="rId26"/>
    <p:sldId id="318" r:id="rId27"/>
    <p:sldId id="278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645A"/>
    <a:srgbClr val="770088"/>
    <a:srgbClr val="7AC799"/>
    <a:srgbClr val="F4C96A"/>
    <a:srgbClr val="44546A"/>
    <a:srgbClr val="65C4CA"/>
    <a:srgbClr val="60B5CC"/>
    <a:srgbClr val="279689"/>
    <a:srgbClr val="A4B6BA"/>
    <a:srgbClr val="6B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5317" autoAdjust="0"/>
  </p:normalViewPr>
  <p:slideViewPr>
    <p:cSldViewPr snapToGrid="0" snapToObjects="1">
      <p:cViewPr varScale="1">
        <p:scale>
          <a:sx n="90" d="100"/>
          <a:sy n="90" d="100"/>
        </p:scale>
        <p:origin x="552" y="96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667EF-17E3-4030-8285-5CA2060D43CD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CF319A-134D-4003-9378-A7420C0671B7}">
      <dgm:prSet phldrT="[文本]" custT="1"/>
      <dgm:spPr/>
      <dgm:t>
        <a:bodyPr/>
        <a:lstStyle/>
        <a:p>
          <a:r>
            <a:rPr lang="en-US" sz="1800" dirty="0"/>
            <a:t> jQuery</a:t>
          </a:r>
          <a:r>
            <a:rPr lang="zh-CN" sz="1800" dirty="0"/>
            <a:t>对象</a:t>
          </a:r>
          <a:r>
            <a:rPr lang="en-US" sz="1800" dirty="0"/>
            <a:t>[</a:t>
          </a:r>
          <a:r>
            <a:rPr lang="zh-CN" sz="1800" dirty="0"/>
            <a:t>索引值</a:t>
          </a:r>
          <a:r>
            <a:rPr lang="en-US" sz="1800" dirty="0"/>
            <a:t>]</a:t>
          </a:r>
          <a:br>
            <a:rPr lang="en-US" sz="1800" dirty="0"/>
          </a:br>
          <a:r>
            <a:rPr lang="en-US" sz="1800" dirty="0"/>
            <a:t>var domObject1 = $('div')[0]</a:t>
          </a:r>
          <a:endParaRPr lang="zh-CN" altLang="en-US" sz="1800" dirty="0"/>
        </a:p>
      </dgm:t>
    </dgm:pt>
    <dgm:pt modelId="{5CE05AE8-3DCE-41D8-B2B1-3FCAE7CFB6A3}" cxnId="{932B48A7-4F69-4EFF-A860-43E75385A099}" type="parTrans">
      <dgm:prSet/>
      <dgm:spPr/>
      <dgm:t>
        <a:bodyPr/>
        <a:lstStyle/>
        <a:p>
          <a:endParaRPr lang="zh-CN" altLang="en-US"/>
        </a:p>
      </dgm:t>
    </dgm:pt>
    <dgm:pt modelId="{BB5BBC36-B9DE-4344-B6F0-32D4712B94CA}" cxnId="{932B48A7-4F69-4EFF-A860-43E75385A099}" type="sibTrans">
      <dgm:prSet/>
      <dgm:spPr/>
      <dgm:t>
        <a:bodyPr/>
        <a:lstStyle/>
        <a:p>
          <a:endParaRPr lang="zh-CN" altLang="en-US"/>
        </a:p>
      </dgm:t>
    </dgm:pt>
    <dgm:pt modelId="{77A1BD98-53D1-49C4-911E-AB58FD7A7ED7}">
      <dgm:prSet phldrT="[文本]" custT="1"/>
      <dgm:spPr/>
      <dgm:t>
        <a:bodyPr/>
        <a:lstStyle/>
        <a:p>
          <a:r>
            <a:rPr lang="en-US" sz="1600" dirty="0"/>
            <a:t>jQuery</a:t>
          </a:r>
          <a:r>
            <a:rPr lang="zh-CN" sz="1600" dirty="0"/>
            <a:t>对象</a:t>
          </a:r>
          <a:r>
            <a:rPr lang="en-US" sz="1600" dirty="0"/>
            <a:t>.get(</a:t>
          </a:r>
          <a:r>
            <a:rPr lang="zh-CN" sz="1600" dirty="0"/>
            <a:t>索引值</a:t>
          </a:r>
          <a:r>
            <a:rPr lang="en-US" sz="1600" dirty="0"/>
            <a:t>)</a:t>
          </a:r>
          <a:br>
            <a:rPr lang="en-US" sz="1600" dirty="0"/>
          </a:br>
          <a:r>
            <a:rPr lang="en-US" sz="1600" dirty="0"/>
            <a:t>var domObject2 = $('div').get(0)</a:t>
          </a:r>
          <a:endParaRPr lang="zh-CN" altLang="en-US" sz="1600" dirty="0"/>
        </a:p>
      </dgm:t>
    </dgm:pt>
    <dgm:pt modelId="{03820E93-E953-48E9-BEB0-3A076150C080}" cxnId="{B88A27AB-A0D3-4B29-B546-EBB17D94F3C3}" type="parTrans">
      <dgm:prSet/>
      <dgm:spPr/>
      <dgm:t>
        <a:bodyPr/>
        <a:lstStyle/>
        <a:p>
          <a:endParaRPr lang="zh-CN" altLang="en-US"/>
        </a:p>
      </dgm:t>
    </dgm:pt>
    <dgm:pt modelId="{1AE65723-F6E4-4A55-89A6-16236869C97B}" cxnId="{B88A27AB-A0D3-4B29-B546-EBB17D94F3C3}" type="sibTrans">
      <dgm:prSet/>
      <dgm:spPr/>
      <dgm:t>
        <a:bodyPr/>
        <a:lstStyle/>
        <a:p>
          <a:endParaRPr lang="zh-CN" altLang="en-US"/>
        </a:p>
      </dgm:t>
    </dgm:pt>
    <dgm:pt modelId="{A22497AE-9422-48EC-96B4-EB381CDD809A}" type="pres">
      <dgm:prSet presAssocID="{B12667EF-17E3-4030-8285-5CA2060D43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4A0D32-8933-468C-873A-01F22960D0A5}" type="pres">
      <dgm:prSet presAssocID="{A2CF319A-134D-4003-9378-A7420C0671B7}" presName="arrow" presStyleLbl="node1" presStyleIdx="0" presStyleCnt="2" custScaleY="1000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9F0A49-0734-490C-9DE3-9803F1981BBB}" type="pres">
      <dgm:prSet presAssocID="{77A1BD98-53D1-49C4-911E-AB58FD7A7ED7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46BF4A-BA7F-4CDE-861E-AEFE0644E381}" type="presOf" srcId="{A2CF319A-134D-4003-9378-A7420C0671B7}" destId="{9E4A0D32-8933-468C-873A-01F22960D0A5}" srcOrd="0" destOrd="0" presId="urn:microsoft.com/office/officeart/2005/8/layout/arrow1"/>
    <dgm:cxn modelId="{D51F559D-0584-4E8F-98AB-8B62753F3CB7}" type="presOf" srcId="{B12667EF-17E3-4030-8285-5CA2060D43CD}" destId="{A22497AE-9422-48EC-96B4-EB381CDD809A}" srcOrd="0" destOrd="0" presId="urn:microsoft.com/office/officeart/2005/8/layout/arrow1"/>
    <dgm:cxn modelId="{932B48A7-4F69-4EFF-A860-43E75385A099}" srcId="{B12667EF-17E3-4030-8285-5CA2060D43CD}" destId="{A2CF319A-134D-4003-9378-A7420C0671B7}" srcOrd="0" destOrd="0" parTransId="{5CE05AE8-3DCE-41D8-B2B1-3FCAE7CFB6A3}" sibTransId="{BB5BBC36-B9DE-4344-B6F0-32D4712B94CA}"/>
    <dgm:cxn modelId="{B88A27AB-A0D3-4B29-B546-EBB17D94F3C3}" srcId="{B12667EF-17E3-4030-8285-5CA2060D43CD}" destId="{77A1BD98-53D1-49C4-911E-AB58FD7A7ED7}" srcOrd="1" destOrd="0" parTransId="{03820E93-E953-48E9-BEB0-3A076150C080}" sibTransId="{1AE65723-F6E4-4A55-89A6-16236869C97B}"/>
    <dgm:cxn modelId="{8EA2FAEA-828C-4592-B965-9B376D390C50}" type="presOf" srcId="{77A1BD98-53D1-49C4-911E-AB58FD7A7ED7}" destId="{179F0A49-0734-490C-9DE3-9803F1981BBB}" srcOrd="0" destOrd="0" presId="urn:microsoft.com/office/officeart/2005/8/layout/arrow1"/>
    <dgm:cxn modelId="{04FBA361-D0DD-44A9-8438-EF94D15D0764}" type="presParOf" srcId="{A22497AE-9422-48EC-96B4-EB381CDD809A}" destId="{9E4A0D32-8933-468C-873A-01F22960D0A5}" srcOrd="0" destOrd="0" presId="urn:microsoft.com/office/officeart/2005/8/layout/arrow1"/>
    <dgm:cxn modelId="{4AC0ACF7-FBEA-48F9-9174-2C2C552C45B0}" type="presParOf" srcId="{A22497AE-9422-48EC-96B4-EB381CDD809A}" destId="{179F0A49-0734-490C-9DE3-9803F1981BBB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A0D32-8933-468C-873A-01F22960D0A5}">
      <dsp:nvSpPr>
        <dsp:cNvPr id="0" name=""/>
        <dsp:cNvSpPr/>
      </dsp:nvSpPr>
      <dsp:spPr>
        <a:xfrm rot="16200000">
          <a:off x="1741" y="2581"/>
          <a:ext cx="4443607" cy="4444407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 jQuery</a:t>
          </a:r>
          <a:r>
            <a:rPr lang="zh-CN" sz="1800" kern="1200" dirty="0"/>
            <a:t>对象</a:t>
          </a:r>
          <a:r>
            <a:rPr lang="en-US" sz="1800" kern="1200" dirty="0"/>
            <a:t>[</a:t>
          </a:r>
          <a:r>
            <a:rPr lang="zh-CN" sz="1800" kern="1200" dirty="0"/>
            <a:t>索引值</a:t>
          </a:r>
          <a:r>
            <a:rPr lang="en-US" sz="1800" kern="1200" dirty="0"/>
            <a:t>]</a:t>
          </a:r>
          <a:br>
            <a:rPr lang="en-US" sz="1800" kern="1200" dirty="0"/>
          </a:br>
          <a:r>
            <a:rPr lang="en-US" sz="1800" kern="1200" dirty="0"/>
            <a:t>var domObject1 = $('div')[0]</a:t>
          </a:r>
          <a:endParaRPr lang="zh-CN" altLang="en-US" sz="1800" kern="1200" dirty="0"/>
        </a:p>
      </dsp:txBody>
      <dsp:txXfrm rot="5400000">
        <a:off x="778973" y="1113882"/>
        <a:ext cx="3666776" cy="2221803"/>
      </dsp:txXfrm>
    </dsp:sp>
    <dsp:sp modelId="{179F0A49-0734-490C-9DE3-9803F1981BBB}">
      <dsp:nvSpPr>
        <dsp:cNvPr id="0" name=""/>
        <dsp:cNvSpPr/>
      </dsp:nvSpPr>
      <dsp:spPr>
        <a:xfrm rot="5400000">
          <a:off x="6148957" y="2981"/>
          <a:ext cx="4443607" cy="4443607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jQuery</a:t>
          </a:r>
          <a:r>
            <a:rPr lang="zh-CN" sz="1600" kern="1200" dirty="0"/>
            <a:t>对象</a:t>
          </a:r>
          <a:r>
            <a:rPr lang="en-US" sz="1600" kern="1200" dirty="0"/>
            <a:t>.get(</a:t>
          </a:r>
          <a:r>
            <a:rPr lang="zh-CN" sz="1600" kern="1200" dirty="0"/>
            <a:t>索引值</a:t>
          </a:r>
          <a:r>
            <a:rPr lang="en-US" sz="1600" kern="1200" dirty="0"/>
            <a:t>)</a:t>
          </a:r>
          <a:br>
            <a:rPr lang="en-US" sz="1600" kern="1200" dirty="0"/>
          </a:br>
          <a:r>
            <a:rPr lang="en-US" sz="1600" kern="1200" dirty="0"/>
            <a:t>var domObject2 = $('div').get(0)</a:t>
          </a:r>
          <a:endParaRPr lang="zh-CN" altLang="en-US" sz="1600" kern="1200" dirty="0"/>
        </a:p>
      </dsp:txBody>
      <dsp:txXfrm rot="-5400000">
        <a:off x="6148958" y="1113883"/>
        <a:ext cx="3665976" cy="2221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0EEEF-2495-4208-A0CA-8BC9DB308F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纪律：</a:t>
            </a:r>
            <a:endParaRPr lang="en-US" altLang="zh-CN" dirty="0"/>
          </a:p>
          <a:p>
            <a:r>
              <a:rPr lang="zh-CN" altLang="en-US" dirty="0"/>
              <a:t>不懂就在提问环节问，不能玩手机、吃东西、睡觉、说话（只能跟我说话）</a:t>
            </a:r>
            <a:endParaRPr lang="en-US" altLang="zh-CN" dirty="0"/>
          </a:p>
          <a:p>
            <a:r>
              <a:rPr lang="zh-CN" altLang="en-US" dirty="0"/>
              <a:t>为什么要做新闻页面：</a:t>
            </a:r>
            <a:endParaRPr lang="en-US" altLang="zh-CN" dirty="0"/>
          </a:p>
          <a:p>
            <a:r>
              <a:rPr lang="zh-CN" altLang="en-US" dirty="0"/>
              <a:t>看的人多</a:t>
            </a:r>
            <a:r>
              <a:rPr lang="en-US" altLang="zh-CN" dirty="0"/>
              <a:t>-</a:t>
            </a:r>
            <a:r>
              <a:rPr lang="zh-CN" altLang="en-US" dirty="0"/>
              <a:t>新闻页面常见、简单易做又好看</a:t>
            </a:r>
            <a:r>
              <a:rPr lang="en-US" altLang="zh-CN" dirty="0"/>
              <a:t>-</a:t>
            </a:r>
            <a:r>
              <a:rPr lang="zh-CN" altLang="en-US" dirty="0"/>
              <a:t>适合入门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jquery.com/" TargetMode="Externa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microsoft.com/office/2007/relationships/media" Target="../media/media2.wmv"/><Relationship Id="rId5" Type="http://schemas.openxmlformats.org/officeDocument/2006/relationships/video" Target="../media/media2.wmv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microsoft.com/office/2007/relationships/media" Target="../media/media1.wmv"/><Relationship Id="rId5" Type="http://schemas.openxmlformats.org/officeDocument/2006/relationships/video" Target="../media/media1.wmv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1"/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528638" y="1809750"/>
            <a:ext cx="66151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精品展示案例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文本框 23"/>
          <p:cNvSpPr>
            <a:spLocks noChangeArrowheads="1"/>
          </p:cNvSpPr>
          <p:nvPr/>
        </p:nvSpPr>
        <p:spPr bwMode="auto">
          <a:xfrm>
            <a:off x="528638" y="3870325"/>
            <a:ext cx="5440362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授课人：戴勋发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1034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5" name="直角三角形 10"/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6" name="五边形 12"/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7" name="直角三角形 13"/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8" name="五边形 15"/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9" name="直角三角形 16"/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1040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254549" y="1771985"/>
            <a:ext cx="918610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的下载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</a:t>
            </a:r>
            <a:r>
              <a:rPr lang="zh-CN" altLang="zh-CN" dirty="0"/>
              <a:t>的官网地址： </a:t>
            </a:r>
            <a:r>
              <a:rPr lang="en-US" altLang="zh-CN" u="sng" dirty="0">
                <a:hlinkClick r:id="rId5"/>
              </a:rPr>
              <a:t>https://jquery.com/</a:t>
            </a:r>
            <a:endParaRPr lang="en-US" altLang="zh-CN" u="sng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u="sng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u="sng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u="sng" kern="0" dirty="0"/>
          </a:p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体验</a:t>
            </a:r>
            <a:r>
              <a:rPr lang="en-US" altLang="zh-CN" kern="0" dirty="0"/>
              <a:t>jQuery</a:t>
            </a:r>
            <a:endParaRPr lang="en-US" altLang="zh-CN" kern="0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引入</a:t>
            </a:r>
            <a:r>
              <a:rPr lang="en-US" altLang="zh-CN" kern="0" dirty="0"/>
              <a:t>jQuery</a:t>
            </a:r>
            <a:r>
              <a:rPr lang="zh-CN" altLang="en-US" kern="0" dirty="0"/>
              <a:t>文件。</a:t>
            </a:r>
            <a:endParaRPr lang="zh-CN" altLang="en-US" kern="0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在文档最末尾插入 </a:t>
            </a:r>
            <a:r>
              <a:rPr lang="en-US" altLang="zh-CN" kern="0" dirty="0"/>
              <a:t>script </a:t>
            </a:r>
            <a:r>
              <a:rPr lang="zh-CN" altLang="en-US" kern="0" dirty="0"/>
              <a:t>标签，书写体验代码。</a:t>
            </a:r>
            <a:endParaRPr lang="zh-CN" altLang="en-US" kern="0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$('div').hide() </a:t>
            </a:r>
            <a:r>
              <a:rPr lang="zh-CN" altLang="en-US" kern="0" dirty="0"/>
              <a:t>可以隐藏盒子。</a:t>
            </a:r>
            <a:endParaRPr lang="zh-CN" altLang="en-US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254549" y="1771985"/>
            <a:ext cx="918610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 jQuery</a:t>
            </a:r>
            <a:r>
              <a:rPr lang="zh-CN" altLang="en-US" kern="0" dirty="0"/>
              <a:t>的入口函数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2439338" y="2527871"/>
            <a:ext cx="7769308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// 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第一种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: 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简单易用。</a:t>
            </a:r>
            <a:b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</a:br>
            <a:r>
              <a:rPr lang="en-US" altLang="zh-CN" sz="28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$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</a:t>
            </a:r>
            <a:r>
              <a:rPr lang="en-US" altLang="zh-CN" sz="2800" kern="0" dirty="0">
                <a:solidFill>
                  <a:srgbClr val="770088"/>
                </a:solidFill>
                <a:latin typeface="var(--monospace)"/>
                <a:cs typeface="宋体" panose="02010600030101010101" pitchFamily="2" charset="-122"/>
              </a:rPr>
              <a:t>function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() {   </a:t>
            </a:r>
            <a:b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</a:b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   </a:t>
            </a:r>
            <a:r>
              <a:rPr lang="en-US" altLang="zh-CN" sz="2800" kern="0" dirty="0">
                <a:solidFill>
                  <a:srgbClr val="555555"/>
                </a:solidFill>
                <a:latin typeface="var(--monospace)"/>
                <a:cs typeface="宋体" panose="02010600030101010101" pitchFamily="2" charset="-122"/>
              </a:rPr>
              <a:t>...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 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// 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此处是页面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 DOM 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加载完成的入口</a:t>
            </a:r>
            <a:b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</a:b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}) ; 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439339" y="4701326"/>
            <a:ext cx="7248715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// </a:t>
            </a:r>
            <a:r>
              <a:rPr lang="zh-CN" altLang="en-US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第二种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: </a:t>
            </a:r>
            <a:r>
              <a:rPr lang="zh-CN" altLang="en-US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繁琐，但是也可以实现</a:t>
            </a:r>
            <a:endParaRPr lang="zh-CN" altLang="en-US" sz="2800" kern="0" dirty="0">
              <a:solidFill>
                <a:srgbClr val="AA5500"/>
              </a:solidFill>
              <a:latin typeface="var(--monospace)"/>
              <a:cs typeface="宋体" panose="02010600030101010101" pitchFamily="2" charset="-122"/>
            </a:endParaRPr>
          </a:p>
          <a:p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$(document).ready(</a:t>
            </a:r>
            <a:r>
              <a:rPr lang="en-US" altLang="zh-CN" sz="2800" kern="0" dirty="0">
                <a:solidFill>
                  <a:srgbClr val="770088"/>
                </a:solidFill>
                <a:latin typeface="var(--monospace)"/>
                <a:cs typeface="宋体" panose="02010600030101010101" pitchFamily="2" charset="-122"/>
              </a:rPr>
              <a:t>function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(){</a:t>
            </a:r>
            <a:endParaRPr lang="en-US" altLang="zh-CN" sz="2800" kern="0" dirty="0">
              <a:solidFill>
                <a:srgbClr val="AA5500"/>
              </a:solidFill>
              <a:latin typeface="var(--monospace)"/>
              <a:cs typeface="宋体" panose="02010600030101010101" pitchFamily="2" charset="-122"/>
            </a:endParaRPr>
          </a:p>
          <a:p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  ...  // </a:t>
            </a:r>
            <a:r>
              <a:rPr lang="zh-CN" altLang="en-US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此处是页面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DOM</a:t>
            </a:r>
            <a:r>
              <a:rPr lang="zh-CN" altLang="en-US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加载完成的入口</a:t>
            </a:r>
            <a:endParaRPr lang="zh-CN" altLang="en-US" sz="2800" kern="0" dirty="0">
              <a:solidFill>
                <a:srgbClr val="AA5500"/>
              </a:solidFill>
              <a:latin typeface="var(--monospace)"/>
              <a:cs typeface="宋体" panose="02010600030101010101" pitchFamily="2" charset="-122"/>
            </a:endParaRPr>
          </a:p>
          <a:p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});</a:t>
            </a:r>
            <a:endParaRPr lang="en-US" altLang="zh-CN" sz="2800" kern="0" dirty="0">
              <a:solidFill>
                <a:srgbClr val="AA5500"/>
              </a:solidFill>
              <a:latin typeface="var(--monospace)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254549" y="1771985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</a:t>
            </a:r>
            <a:r>
              <a:rPr lang="zh-CN" altLang="en-US" kern="0" dirty="0"/>
              <a:t>中的顶级对象</a:t>
            </a:r>
            <a:r>
              <a:rPr lang="en-US" altLang="zh-CN" kern="0" dirty="0"/>
              <a:t>$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$</a:t>
            </a:r>
            <a:r>
              <a:rPr lang="zh-CN" altLang="zh-CN" dirty="0"/>
              <a:t>是</a:t>
            </a:r>
            <a:r>
              <a:rPr lang="en-US" altLang="zh-CN" dirty="0"/>
              <a:t>jQuery</a:t>
            </a:r>
            <a:r>
              <a:rPr lang="zh-CN" altLang="zh-CN" dirty="0"/>
              <a:t>的顶级对象，相当于原生</a:t>
            </a:r>
            <a:r>
              <a:rPr lang="en-US" altLang="zh-CN" dirty="0"/>
              <a:t>JavaScript</a:t>
            </a:r>
            <a:r>
              <a:rPr lang="zh-CN" altLang="zh-CN" dirty="0"/>
              <a:t>中的</a:t>
            </a:r>
            <a:r>
              <a:rPr lang="en-US" altLang="zh-CN" dirty="0"/>
              <a:t> window</a:t>
            </a:r>
            <a:r>
              <a:rPr lang="zh-CN" altLang="zh-CN" dirty="0"/>
              <a:t>。</a:t>
            </a:r>
            <a:endParaRPr lang="en-US" altLang="zh-CN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 jQuery </a:t>
            </a:r>
            <a:r>
              <a:rPr lang="zh-CN" altLang="en-US" kern="0" dirty="0"/>
              <a:t>对象和 </a:t>
            </a:r>
            <a:r>
              <a:rPr lang="en-US" altLang="zh-CN" kern="0" dirty="0"/>
              <a:t>DOM </a:t>
            </a:r>
            <a:r>
              <a:rPr lang="zh-CN" altLang="en-US" kern="0" dirty="0"/>
              <a:t>对象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用原生 </a:t>
            </a:r>
            <a:r>
              <a:rPr lang="en-US" altLang="zh-CN" kern="0" dirty="0"/>
              <a:t>JS </a:t>
            </a:r>
            <a:r>
              <a:rPr lang="zh-CN" altLang="en-US" kern="0" dirty="0"/>
              <a:t>获取来的对象就是 </a:t>
            </a:r>
            <a:r>
              <a:rPr lang="en-US" altLang="zh-CN" kern="0" dirty="0"/>
              <a:t>DOM </a:t>
            </a:r>
            <a:r>
              <a:rPr lang="zh-CN" altLang="en-US" kern="0" dirty="0"/>
              <a:t>对象</a:t>
            </a:r>
            <a:endParaRPr lang="zh-CN" altLang="en-US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方法获取的元素就是 </a:t>
            </a:r>
            <a:r>
              <a:rPr lang="en-US" altLang="zh-CN" kern="0" dirty="0"/>
              <a:t>jQuery </a:t>
            </a:r>
            <a:r>
              <a:rPr lang="zh-CN" altLang="en-US" kern="0" dirty="0"/>
              <a:t>对象。</a:t>
            </a:r>
            <a:endParaRPr lang="zh-CN" altLang="en-US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对象本质是： 利用</a:t>
            </a:r>
            <a:r>
              <a:rPr lang="en-US" altLang="zh-CN" kern="0" dirty="0"/>
              <a:t>$</a:t>
            </a:r>
            <a:r>
              <a:rPr lang="zh-CN" altLang="en-US" kern="0" dirty="0"/>
              <a:t>对</a:t>
            </a:r>
            <a:r>
              <a:rPr lang="en-US" altLang="zh-CN" kern="0" dirty="0"/>
              <a:t>DOM </a:t>
            </a:r>
            <a:r>
              <a:rPr lang="zh-CN" altLang="en-US" kern="0" dirty="0"/>
              <a:t>对象包装后产生的对象（伪数组形式存储）。</a:t>
            </a:r>
            <a:endParaRPr lang="zh-CN" altLang="en-US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13" y="1842714"/>
            <a:ext cx="526732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内容占位符 2"/>
          <p:cNvSpPr txBox="1"/>
          <p:nvPr/>
        </p:nvSpPr>
        <p:spPr>
          <a:xfrm>
            <a:off x="1073762" y="1659744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</a:t>
            </a:r>
            <a:r>
              <a:rPr lang="zh-CN" altLang="en-US" kern="0" dirty="0"/>
              <a:t>中的顶级对象</a:t>
            </a:r>
            <a:r>
              <a:rPr lang="en-US" altLang="zh-CN" kern="0" dirty="0"/>
              <a:t>$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073762" y="1659744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 </a:t>
            </a:r>
            <a:r>
              <a:rPr lang="en-US" altLang="zh-CN" kern="0" dirty="0"/>
              <a:t>jQuery </a:t>
            </a:r>
            <a:r>
              <a:rPr lang="zh-CN" altLang="en-US" kern="0" dirty="0"/>
              <a:t>对象和 </a:t>
            </a:r>
            <a:r>
              <a:rPr lang="en-US" altLang="zh-CN" kern="0" dirty="0"/>
              <a:t>DOM </a:t>
            </a:r>
            <a:r>
              <a:rPr lang="zh-CN" altLang="en-US" kern="0" dirty="0"/>
              <a:t>对象转换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2873450" y="3604630"/>
            <a:ext cx="7386412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// 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获取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DOM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对象</a:t>
            </a:r>
            <a:b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</a:br>
            <a:r>
              <a:rPr lang="en-US" altLang="zh-CN" sz="2800" kern="0" dirty="0">
                <a:solidFill>
                  <a:srgbClr val="770088"/>
                </a:solidFill>
                <a:latin typeface="var(--monospace)"/>
                <a:cs typeface="宋体" panose="02010600030101010101" pitchFamily="2" charset="-122"/>
              </a:rPr>
              <a:t>var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rgbClr val="0000FF"/>
                </a:solidFill>
                <a:latin typeface="var(--monospace)"/>
                <a:cs typeface="宋体" panose="02010600030101010101" pitchFamily="2" charset="-122"/>
              </a:rPr>
              <a:t>box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rgbClr val="981A1A"/>
                </a:solidFill>
                <a:latin typeface="var(--monospace)"/>
                <a:cs typeface="宋体" panose="02010600030101010101" pitchFamily="2" charset="-122"/>
              </a:rPr>
              <a:t>=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document</a:t>
            </a:r>
            <a:r>
              <a:rPr lang="en-US" altLang="zh-CN" sz="2800" kern="0" dirty="0" err="1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.</a:t>
            </a:r>
            <a:r>
              <a:rPr lang="en-US" altLang="zh-CN" sz="2800" kern="0" dirty="0" err="1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getElementById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</a:t>
            </a:r>
            <a:r>
              <a:rPr lang="en-US" altLang="zh-CN" sz="28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'box’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); </a:t>
            </a:r>
            <a:endParaRPr lang="en-US" altLang="zh-CN" sz="2800" kern="0" dirty="0">
              <a:solidFill>
                <a:srgbClr val="333333"/>
              </a:solidFill>
              <a:latin typeface="var(--monospace)"/>
              <a:cs typeface="宋体" panose="02010600030101010101" pitchFamily="2" charset="-122"/>
            </a:endParaRPr>
          </a:p>
          <a:p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// 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把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DOM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对象转换为</a:t>
            </a:r>
            <a:r>
              <a:rPr lang="en-US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 jQuery </a:t>
            </a:r>
            <a:r>
              <a:rPr lang="zh-CN" altLang="zh-CN" sz="28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对象</a:t>
            </a:r>
            <a:b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</a:br>
            <a:r>
              <a:rPr lang="en-US" altLang="zh-CN" sz="2800" kern="0" dirty="0">
                <a:solidFill>
                  <a:srgbClr val="770088"/>
                </a:solidFill>
                <a:latin typeface="var(--monospace)"/>
                <a:cs typeface="宋体" panose="02010600030101010101" pitchFamily="2" charset="-122"/>
              </a:rPr>
              <a:t>var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2800" kern="0" dirty="0" err="1">
                <a:solidFill>
                  <a:srgbClr val="0000FF"/>
                </a:solidFill>
                <a:latin typeface="var(--monospace)"/>
                <a:cs typeface="宋体" panose="02010600030101010101" pitchFamily="2" charset="-122"/>
              </a:rPr>
              <a:t>jQueryObject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rgbClr val="981A1A"/>
                </a:solidFill>
                <a:latin typeface="var(--monospace)"/>
                <a:cs typeface="宋体" panose="02010600030101010101" pitchFamily="2" charset="-122"/>
              </a:rPr>
              <a:t>=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$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</a:t>
            </a:r>
            <a:r>
              <a:rPr lang="en-US" altLang="zh-CN" sz="28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box</a:t>
            </a:r>
            <a:r>
              <a:rPr lang="en-US" altLang="zh-CN" sz="28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); 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521415" y="2614203"/>
            <a:ext cx="5149167" cy="584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E0645A"/>
                </a:solidFill>
                <a:latin typeface="var(--monospace)"/>
                <a:cs typeface="宋体" panose="02010600030101010101" pitchFamily="2" charset="-122"/>
              </a:rPr>
              <a:t> DOM</a:t>
            </a:r>
            <a:r>
              <a:rPr lang="zh-CN" altLang="zh-CN" sz="3200" kern="0" dirty="0">
                <a:solidFill>
                  <a:srgbClr val="E0645A"/>
                </a:solidFill>
                <a:latin typeface="var(--monospace)"/>
                <a:cs typeface="宋体" panose="02010600030101010101" pitchFamily="2" charset="-122"/>
              </a:rPr>
              <a:t>对象转换成</a:t>
            </a:r>
            <a:r>
              <a:rPr lang="en-US" altLang="zh-CN" sz="3200" kern="0" dirty="0">
                <a:solidFill>
                  <a:srgbClr val="E0645A"/>
                </a:solidFill>
                <a:latin typeface="var(--monospace)"/>
                <a:cs typeface="宋体" panose="02010600030101010101" pitchFamily="2" charset="-122"/>
              </a:rPr>
              <a:t>jQuery</a:t>
            </a:r>
            <a:r>
              <a:rPr lang="zh-CN" altLang="zh-CN" sz="3200" kern="0" dirty="0">
                <a:solidFill>
                  <a:srgbClr val="E0645A"/>
                </a:solidFill>
                <a:latin typeface="var(--monospace)"/>
                <a:cs typeface="宋体" panose="02010600030101010101" pitchFamily="2" charset="-122"/>
              </a:rPr>
              <a:t>对象</a:t>
            </a:r>
            <a:endParaRPr lang="zh-CN" altLang="en-US" sz="3200" dirty="0">
              <a:solidFill>
                <a:srgbClr val="E0645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798847" y="2231431"/>
          <a:ext cx="10594306" cy="4449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6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073762" y="1659744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 </a:t>
            </a:r>
            <a:r>
              <a:rPr lang="en-US" altLang="zh-CN" kern="0" dirty="0"/>
              <a:t>jQuery </a:t>
            </a:r>
            <a:r>
              <a:rPr lang="zh-CN" altLang="en-US" kern="0" dirty="0"/>
              <a:t>对象和 </a:t>
            </a:r>
            <a:r>
              <a:rPr lang="en-US" altLang="zh-CN" kern="0" dirty="0"/>
              <a:t>DOM </a:t>
            </a:r>
            <a:r>
              <a:rPr lang="zh-CN" altLang="en-US" kern="0" dirty="0"/>
              <a:t>对象转换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zh-CN" altLang="en-US" kern="0" dirty="0"/>
          </a:p>
        </p:txBody>
      </p:sp>
      <p:sp>
        <p:nvSpPr>
          <p:cNvPr id="3" name="矩形 2"/>
          <p:cNvSpPr/>
          <p:nvPr/>
        </p:nvSpPr>
        <p:spPr>
          <a:xfrm>
            <a:off x="3585743" y="2231431"/>
            <a:ext cx="5335115" cy="584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E0645A"/>
                </a:solidFill>
                <a:latin typeface="var(--monospace)"/>
                <a:cs typeface="宋体" panose="02010600030101010101" pitchFamily="2" charset="-122"/>
              </a:rPr>
              <a:t>jQuery </a:t>
            </a:r>
            <a:r>
              <a:rPr lang="zh-CN" altLang="en-US" sz="3200" kern="0" dirty="0">
                <a:solidFill>
                  <a:srgbClr val="E0645A"/>
                </a:solidFill>
                <a:latin typeface="var(--monospace)"/>
                <a:cs typeface="宋体" panose="02010600030101010101" pitchFamily="2" charset="-122"/>
              </a:rPr>
              <a:t>对象转换为 </a:t>
            </a:r>
            <a:r>
              <a:rPr lang="en-US" altLang="zh-CN" sz="3200" kern="0" dirty="0">
                <a:solidFill>
                  <a:srgbClr val="E0645A"/>
                </a:solidFill>
                <a:latin typeface="var(--monospace)"/>
                <a:cs typeface="宋体" panose="02010600030101010101" pitchFamily="2" charset="-122"/>
              </a:rPr>
              <a:t>DOM </a:t>
            </a:r>
            <a:r>
              <a:rPr lang="zh-CN" altLang="en-US" sz="3200" kern="0" dirty="0">
                <a:solidFill>
                  <a:srgbClr val="E0645A"/>
                </a:solidFill>
                <a:latin typeface="var(--monospace)"/>
                <a:cs typeface="宋体" panose="02010600030101010101" pitchFamily="2" charset="-122"/>
              </a:rPr>
              <a:t>对象</a:t>
            </a:r>
            <a:endParaRPr lang="zh-CN" altLang="en-US" sz="3200" dirty="0">
              <a:solidFill>
                <a:srgbClr val="E0645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073762" y="1659744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 jQuery </a:t>
            </a:r>
            <a:r>
              <a:rPr lang="zh-CN" altLang="en-US" kern="0" dirty="0"/>
              <a:t>选择器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基础选择器</a:t>
            </a:r>
            <a:endParaRPr lang="en-US" altLang="zh-CN" kern="0" dirty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$("</a:t>
            </a:r>
            <a:r>
              <a:rPr lang="zh-CN" altLang="zh-CN" dirty="0"/>
              <a:t>选择器</a:t>
            </a:r>
            <a:r>
              <a:rPr lang="en-US" altLang="zh-CN" dirty="0"/>
              <a:t>")</a:t>
            </a:r>
            <a:endParaRPr lang="zh-CN" altLang="en-US" kern="0" dirty="0"/>
          </a:p>
        </p:txBody>
      </p:sp>
      <p:pic>
        <p:nvPicPr>
          <p:cNvPr id="18" name="图片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" y="3030419"/>
            <a:ext cx="10274260" cy="353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073762" y="1659744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 jQuery </a:t>
            </a:r>
            <a:r>
              <a:rPr lang="zh-CN" altLang="en-US" kern="0" dirty="0"/>
              <a:t>选择器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层级选择器</a:t>
            </a:r>
            <a:endParaRPr lang="en-US" altLang="zh-CN" kern="0" dirty="0"/>
          </a:p>
        </p:txBody>
      </p:sp>
      <p:pic>
        <p:nvPicPr>
          <p:cNvPr id="19" name="图片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2" y="3429000"/>
            <a:ext cx="11382916" cy="187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073762" y="1659744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 jQuery </a:t>
            </a:r>
            <a:r>
              <a:rPr lang="zh-CN" altLang="en-US" kern="0" dirty="0"/>
              <a:t>选择器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筛选选择器</a:t>
            </a:r>
            <a:endParaRPr lang="en-US" altLang="zh-CN" kern="0" dirty="0"/>
          </a:p>
        </p:txBody>
      </p:sp>
      <p:pic>
        <p:nvPicPr>
          <p:cNvPr id="18" name="图片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8" y="2941564"/>
            <a:ext cx="11125024" cy="333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073762" y="1659744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 jQuery </a:t>
            </a:r>
            <a:r>
              <a:rPr lang="zh-CN" altLang="en-US" kern="0" dirty="0"/>
              <a:t>选择器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筛选选择器</a:t>
            </a:r>
            <a:endParaRPr lang="en-US" altLang="zh-CN" kern="0" dirty="0"/>
          </a:p>
        </p:txBody>
      </p:sp>
      <p:pic>
        <p:nvPicPr>
          <p:cNvPr id="19" name="图片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18" y="2539430"/>
            <a:ext cx="8877980" cy="417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52" y="1555798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52" y="2718271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483060" y="1480574"/>
            <a:ext cx="544671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8" name="文本框 61"/>
          <p:cNvSpPr>
            <a:spLocks noChangeArrowheads="1"/>
          </p:cNvSpPr>
          <p:nvPr/>
        </p:nvSpPr>
        <p:spPr bwMode="auto">
          <a:xfrm>
            <a:off x="6483064" y="2644316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项目展示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文本框 61"/>
          <p:cNvSpPr>
            <a:spLocks noChangeArrowheads="1"/>
          </p:cNvSpPr>
          <p:nvPr/>
        </p:nvSpPr>
        <p:spPr bwMode="auto">
          <a:xfrm>
            <a:off x="6483064" y="3720475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知识点讲解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6" name="Picture 10" descr="E:\Design Area\CSO\Processing\presentation\bizpro\asd\images\01_Main-Background_Light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48" y="4867689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7" name="文本框 61"/>
          <p:cNvSpPr>
            <a:spLocks noChangeArrowheads="1"/>
          </p:cNvSpPr>
          <p:nvPr/>
        </p:nvSpPr>
        <p:spPr bwMode="auto">
          <a:xfrm>
            <a:off x="6483060" y="4796634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总结及作用布置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8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3783688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760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新浪下拉菜单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新浪下拉菜单</a:t>
            </a:r>
            <a:endParaRPr lang="en-US" altLang="zh-CN" kern="0" dirty="0"/>
          </a:p>
        </p:txBody>
      </p:sp>
      <p:pic>
        <p:nvPicPr>
          <p:cNvPr id="16" name="效果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07871" y="2390391"/>
            <a:ext cx="5976257" cy="380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406926" y="1748072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设置样式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$('div').</a:t>
            </a:r>
            <a:r>
              <a:rPr lang="en-US" altLang="zh-CN" dirty="0" err="1"/>
              <a:t>css</a:t>
            </a:r>
            <a:r>
              <a:rPr lang="en-US" altLang="zh-CN" dirty="0"/>
              <a:t>('</a:t>
            </a:r>
            <a:r>
              <a:rPr lang="zh-CN" altLang="zh-CN" dirty="0"/>
              <a:t>属性</a:t>
            </a:r>
            <a:r>
              <a:rPr lang="en-US" altLang="zh-CN" dirty="0"/>
              <a:t>', '</a:t>
            </a:r>
            <a:r>
              <a:rPr lang="zh-CN" altLang="zh-CN" dirty="0"/>
              <a:t>值</a:t>
            </a:r>
            <a:r>
              <a:rPr lang="en-US" altLang="zh-CN" dirty="0"/>
              <a:t>’)  </a:t>
            </a:r>
            <a:endParaRPr lang="en-US" altLang="zh-CN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 </a:t>
            </a:r>
            <a:r>
              <a:rPr lang="zh-CN" altLang="zh-CN" dirty="0"/>
              <a:t>里面的排他思想</a:t>
            </a:r>
            <a:endParaRPr lang="zh-CN" altLang="zh-CN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当前元素设置样式，其余的兄弟元素清除样式。</a:t>
            </a:r>
            <a:endParaRPr lang="en-US" altLang="zh-CN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$(this).</a:t>
            </a:r>
            <a:r>
              <a:rPr lang="en-US" altLang="zh-CN" dirty="0" err="1"/>
              <a:t>css</a:t>
            </a:r>
            <a:r>
              <a:rPr lang="en-US" altLang="zh-CN" dirty="0"/>
              <a:t>(“</a:t>
            </a:r>
            <a:r>
              <a:rPr lang="en-US" altLang="zh-CN" dirty="0" err="1"/>
              <a:t>color”,”red</a:t>
            </a:r>
            <a:r>
              <a:rPr lang="en-US" altLang="zh-CN" dirty="0"/>
              <a:t>”);</a:t>
            </a:r>
            <a:br>
              <a:rPr lang="en-US" altLang="zh-CN" dirty="0"/>
            </a:br>
            <a:r>
              <a:rPr lang="en-US" altLang="zh-CN" dirty="0"/>
              <a:t>$(this).siblings(). </a:t>
            </a:r>
            <a:r>
              <a:rPr lang="en-US" altLang="zh-CN" dirty="0" err="1"/>
              <a:t>css</a:t>
            </a:r>
            <a:r>
              <a:rPr lang="en-US" altLang="zh-CN" dirty="0"/>
              <a:t>(“color”,””);</a:t>
            </a:r>
            <a:endParaRPr lang="zh-CN" altLang="zh-CN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406925" y="1748072"/>
            <a:ext cx="10001303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隐式迭代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遍历内部</a:t>
            </a:r>
            <a:r>
              <a:rPr lang="en-US" altLang="zh-CN" dirty="0"/>
              <a:t> DOM </a:t>
            </a:r>
            <a:r>
              <a:rPr lang="zh-CN" altLang="zh-CN" dirty="0"/>
              <a:t>元素（伪数组形式存储）的过程就叫做隐式迭代。</a:t>
            </a:r>
            <a:endParaRPr lang="en-US" altLang="zh-CN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/>
          </a:p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链式编程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$(this).</a:t>
            </a:r>
            <a:r>
              <a:rPr lang="en-US" altLang="zh-CN" dirty="0" err="1"/>
              <a:t>css</a:t>
            </a:r>
            <a:r>
              <a:rPr lang="en-US" altLang="zh-CN" dirty="0"/>
              <a:t>('color', 'red').sibling().</a:t>
            </a:r>
            <a:r>
              <a:rPr lang="en-US" altLang="zh-CN" dirty="0" err="1"/>
              <a:t>css</a:t>
            </a:r>
            <a:r>
              <a:rPr lang="en-US" altLang="zh-CN" dirty="0"/>
              <a:t>('color', '');</a:t>
            </a:r>
            <a:endParaRPr lang="en-US" altLang="zh-CN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90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作业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0615" y="1552047"/>
            <a:ext cx="7892203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2400" kern="0" dirty="0"/>
              <a:t>根据所学内容，完成项目</a:t>
            </a:r>
            <a:endParaRPr lang="zh-CN" altLang="en-US" sz="240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90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圆角矩形 13"/>
          <p:cNvSpPr/>
          <p:nvPr/>
        </p:nvSpPr>
        <p:spPr>
          <a:xfrm>
            <a:off x="1094844" y="3110391"/>
            <a:ext cx="8848745" cy="2601092"/>
          </a:xfrm>
          <a:prstGeom prst="roundRect">
            <a:avLst>
              <a:gd name="adj" fmla="val 6410"/>
            </a:avLst>
          </a:prstGeom>
          <a:solidFill>
            <a:srgbClr val="E0645A"/>
          </a:soli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52609" y="1750779"/>
            <a:ext cx="5974068" cy="1113751"/>
            <a:chOff x="9087077" y="1527388"/>
            <a:chExt cx="2303707" cy="2303706"/>
          </a:xfrm>
        </p:grpSpPr>
        <p:sp>
          <p:nvSpPr>
            <p:cNvPr id="17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rgbClr val="E2E2E2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34"/>
            <p:cNvSpPr/>
            <p:nvPr/>
          </p:nvSpPr>
          <p:spPr>
            <a:xfrm>
              <a:off x="9166557" y="1710379"/>
              <a:ext cx="2144746" cy="193772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82309" y="1984488"/>
            <a:ext cx="5431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小结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World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32325" y="3225812"/>
            <a:ext cx="8510000" cy="223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000">
              <a:lnSpc>
                <a:spcPct val="150000"/>
              </a:lnSpc>
              <a:buClr>
                <a:srgbClr val="F4C96A"/>
              </a:buClr>
              <a:defRPr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复习知识点及重难点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的基本使用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基本和层级选择器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筛选方法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1">
            <a:blip r:embed="rId1"/>
            <a:srcRect/>
            <a:stretch>
              <a:fillRect b="-818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1" name="文本框 22"/>
          <p:cNvSpPr>
            <a:spLocks noChangeArrowheads="1"/>
          </p:cNvSpPr>
          <p:nvPr/>
        </p:nvSpPr>
        <p:spPr bwMode="auto">
          <a:xfrm>
            <a:off x="390525" y="1936750"/>
            <a:ext cx="6613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END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3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4" name="Group 6"/>
          <p:cNvGrpSpPr/>
          <p:nvPr/>
        </p:nvGrpSpPr>
        <p:grpSpPr bwMode="auto">
          <a:xfrm>
            <a:off x="7065963" y="1198563"/>
            <a:ext cx="4892675" cy="3451225"/>
            <a:chOff x="0" y="0"/>
            <a:chExt cx="8420" cy="6208"/>
          </a:xfrm>
        </p:grpSpPr>
        <p:sp>
          <p:nvSpPr>
            <p:cNvPr id="19465" name="五边形 9"/>
            <p:cNvSpPr>
              <a:spLocks noChangeArrowheads="1"/>
            </p:cNvSpPr>
            <p:nvPr/>
          </p:nvSpPr>
          <p:spPr bwMode="auto">
            <a:xfrm rot="5400000">
              <a:off x="-1989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6" name="五边形 12"/>
            <p:cNvSpPr>
              <a:spLocks noChangeArrowheads="1"/>
            </p:cNvSpPr>
            <p:nvPr/>
          </p:nvSpPr>
          <p:spPr bwMode="auto">
            <a:xfrm rot="5400000">
              <a:off x="834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7" name="五边形 15"/>
            <p:cNvSpPr>
              <a:spLocks noChangeArrowheads="1"/>
            </p:cNvSpPr>
            <p:nvPr/>
          </p:nvSpPr>
          <p:spPr bwMode="auto">
            <a:xfrm rot="5400000">
              <a:off x="3656" y="1986"/>
              <a:ext cx="6208" cy="2233"/>
            </a:xfrm>
            <a:prstGeom prst="homePlate">
              <a:avLst>
                <a:gd name="adj" fmla="val 6950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9468" name="Group 10"/>
            <p:cNvGrpSpPr/>
            <p:nvPr/>
          </p:nvGrpSpPr>
          <p:grpSpPr bwMode="auto">
            <a:xfrm>
              <a:off x="100" y="0"/>
              <a:ext cx="8320" cy="3687"/>
              <a:chOff x="0" y="0"/>
              <a:chExt cx="8320" cy="3687"/>
            </a:xfrm>
          </p:grpSpPr>
          <p:sp>
            <p:nvSpPr>
              <p:cNvPr id="19469" name="直角三角形 10"/>
              <p:cNvSpPr>
                <a:spLocks noChangeArrowheads="1"/>
              </p:cNvSpPr>
              <p:nvPr/>
            </p:nvSpPr>
            <p:spPr bwMode="auto">
              <a:xfrm>
                <a:off x="2130" y="0"/>
                <a:ext cx="543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0" name="直角三角形 13"/>
              <p:cNvSpPr>
                <a:spLocks noChangeArrowheads="1"/>
              </p:cNvSpPr>
              <p:nvPr/>
            </p:nvSpPr>
            <p:spPr bwMode="auto">
              <a:xfrm>
                <a:off x="4953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1" name="直角三角形 16"/>
              <p:cNvSpPr>
                <a:spLocks noChangeArrowheads="1"/>
              </p:cNvSpPr>
              <p:nvPr/>
            </p:nvSpPr>
            <p:spPr bwMode="auto">
              <a:xfrm>
                <a:off x="7778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47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25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94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JQ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内容占位符 2"/>
          <p:cNvSpPr txBox="1"/>
          <p:nvPr/>
        </p:nvSpPr>
        <p:spPr>
          <a:xfrm>
            <a:off x="1110615" y="1537978"/>
            <a:ext cx="918610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JavaScript </a:t>
            </a:r>
            <a:r>
              <a:rPr lang="zh-CN" altLang="en-US" dirty="0"/>
              <a:t>库</a:t>
            </a:r>
            <a:endParaRPr lang="en-US" altLang="zh-CN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即</a:t>
            </a:r>
            <a:r>
              <a:rPr lang="en-US" altLang="zh-CN" dirty="0"/>
              <a:t> library</a:t>
            </a:r>
            <a:r>
              <a:rPr lang="zh-CN" altLang="zh-CN" dirty="0"/>
              <a:t>，是一个封装好的特定的集合（方法和函数）。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94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JQ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内容占位符 2"/>
          <p:cNvSpPr txBox="1"/>
          <p:nvPr/>
        </p:nvSpPr>
        <p:spPr>
          <a:xfrm>
            <a:off x="724620" y="1537978"/>
            <a:ext cx="1146738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</a:t>
            </a:r>
            <a:r>
              <a:rPr lang="zh-CN" altLang="en-US" dirty="0"/>
              <a:t>的概念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 </a:t>
            </a:r>
            <a:r>
              <a:rPr lang="zh-CN" altLang="en-US" dirty="0"/>
              <a:t>是一个快速、简洁的 </a:t>
            </a:r>
            <a:r>
              <a:rPr lang="en-US" altLang="zh-CN" b="1" dirty="0">
                <a:solidFill>
                  <a:srgbClr val="E0645A"/>
                </a:solidFill>
              </a:rPr>
              <a:t>JavaScript </a:t>
            </a:r>
            <a:r>
              <a:rPr lang="zh-CN" altLang="en-US" b="1" dirty="0">
                <a:solidFill>
                  <a:srgbClr val="E0645A"/>
                </a:solidFill>
              </a:rPr>
              <a:t>库</a:t>
            </a:r>
            <a:endParaRPr lang="en-US" altLang="zh-CN" b="1" dirty="0">
              <a:solidFill>
                <a:srgbClr val="E0645A"/>
              </a:solidFill>
            </a:endParaRPr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其设计的宗旨是“</a:t>
            </a:r>
            <a:r>
              <a:rPr lang="en-US" altLang="zh-CN" dirty="0"/>
              <a:t>write Less</a:t>
            </a:r>
            <a:r>
              <a:rPr lang="zh-CN" altLang="en-US" dirty="0"/>
              <a:t>，</a:t>
            </a:r>
            <a:r>
              <a:rPr lang="en-US" altLang="zh-CN" dirty="0"/>
              <a:t>Do More”</a:t>
            </a:r>
            <a:r>
              <a:rPr lang="zh-CN" altLang="en-US" dirty="0"/>
              <a:t>，即倡导写更少的代码，做更多的事情。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 </a:t>
            </a:r>
            <a:r>
              <a:rPr lang="zh-CN" altLang="zh-CN" dirty="0"/>
              <a:t>封装了</a:t>
            </a:r>
            <a:r>
              <a:rPr lang="en-US" altLang="zh-CN" dirty="0"/>
              <a:t> JavaScript </a:t>
            </a:r>
            <a:r>
              <a:rPr lang="zh-CN" altLang="zh-CN" dirty="0"/>
              <a:t>常用的功能代码，优化了</a:t>
            </a:r>
            <a:r>
              <a:rPr lang="en-US" altLang="zh-CN" dirty="0"/>
              <a:t> DOM </a:t>
            </a:r>
            <a:r>
              <a:rPr lang="zh-CN" altLang="zh-CN" dirty="0"/>
              <a:t>操作、事件处理、动画设计和</a:t>
            </a:r>
            <a:r>
              <a:rPr lang="en-US" altLang="zh-CN" dirty="0"/>
              <a:t> Ajax </a:t>
            </a:r>
            <a:r>
              <a:rPr lang="zh-CN" altLang="zh-CN" dirty="0"/>
              <a:t>交互。</a:t>
            </a:r>
            <a:endParaRPr lang="zh-CN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2140461" y="5674625"/>
            <a:ext cx="8635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zh-CN" altLang="zh-CN" sz="2800" b="1" kern="0" dirty="0">
                <a:solidFill>
                  <a:srgbClr val="E0645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学习</a:t>
            </a:r>
            <a:r>
              <a:rPr lang="en-US" altLang="zh-CN" sz="2800" b="1" kern="0" dirty="0">
                <a:solidFill>
                  <a:srgbClr val="E0645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jQuery</a:t>
            </a:r>
            <a:r>
              <a:rPr lang="zh-CN" altLang="zh-CN" sz="2800" b="1" kern="0" dirty="0">
                <a:solidFill>
                  <a:srgbClr val="E0645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本质：</a:t>
            </a:r>
            <a:r>
              <a:rPr lang="zh-CN" altLang="zh-CN" sz="2800" b="1" kern="0" dirty="0">
                <a:solidFill>
                  <a:srgbClr val="E0645A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800" b="1" kern="0" dirty="0">
                <a:solidFill>
                  <a:srgbClr val="E0645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就是学习调用这些函数（方法）。</a:t>
            </a:r>
            <a:endParaRPr lang="zh-CN" altLang="zh-CN" sz="2000" b="1" kern="100" dirty="0">
              <a:solidFill>
                <a:srgbClr val="E0645A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94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JQ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" y="2027479"/>
            <a:ext cx="10452494" cy="42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94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JQ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内容占位符 2"/>
          <p:cNvSpPr txBox="1"/>
          <p:nvPr/>
        </p:nvSpPr>
        <p:spPr>
          <a:xfrm>
            <a:off x="362310" y="1472025"/>
            <a:ext cx="1146738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</a:t>
            </a:r>
            <a:r>
              <a:rPr lang="zh-CN" altLang="en-US" dirty="0"/>
              <a:t>的优点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1.	</a:t>
            </a:r>
            <a:r>
              <a:rPr lang="zh-CN" altLang="en-US" dirty="0"/>
              <a:t>轻量级。核心文件才几十</a:t>
            </a:r>
            <a:r>
              <a:rPr lang="en-US" altLang="zh-CN" dirty="0"/>
              <a:t>kb</a:t>
            </a:r>
            <a:r>
              <a:rPr lang="zh-CN" altLang="en-US" dirty="0"/>
              <a:t>，不会影响页面加载速度。</a:t>
            </a:r>
            <a:endParaRPr lang="zh-CN" altLang="en-US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2.	</a:t>
            </a:r>
            <a:r>
              <a:rPr lang="zh-CN" altLang="en-US" dirty="0"/>
              <a:t>跨浏览器兼容，基本兼容了现在主流的浏览器。</a:t>
            </a:r>
            <a:endParaRPr lang="zh-CN" altLang="en-US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3.	</a:t>
            </a:r>
            <a:r>
              <a:rPr lang="zh-CN" altLang="en-US" dirty="0"/>
              <a:t>链式编程、隐式迭代。</a:t>
            </a:r>
            <a:endParaRPr lang="zh-CN" altLang="en-US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4.	</a:t>
            </a:r>
            <a:r>
              <a:rPr lang="zh-CN" altLang="en-US" dirty="0"/>
              <a:t>对事件、样式、动画支持，大大简化了</a:t>
            </a:r>
            <a:r>
              <a:rPr lang="en-US" altLang="zh-CN" dirty="0"/>
              <a:t>DOM</a:t>
            </a:r>
            <a:r>
              <a:rPr lang="zh-CN" altLang="en-US" dirty="0"/>
              <a:t>操作。</a:t>
            </a:r>
            <a:endParaRPr lang="zh-CN" altLang="en-US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5.	</a:t>
            </a:r>
            <a:r>
              <a:rPr lang="zh-CN" altLang="en-US" dirty="0"/>
              <a:t>支持插件扩展开发。有着丰富的第三方的插件，例如：树形菜单、日期控件、轮播图等。</a:t>
            </a:r>
            <a:endParaRPr lang="zh-CN" altLang="en-US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6.	</a:t>
            </a:r>
            <a:r>
              <a:rPr lang="zh-CN" altLang="en-US" dirty="0"/>
              <a:t>免费、开源。</a:t>
            </a:r>
            <a:endParaRPr lang="zh-CN" altLang="en-US" dirty="0"/>
          </a:p>
          <a:p>
            <a:pPr marL="914400" lvl="1" indent="-457200" algn="l">
              <a:lnSpc>
                <a:spcPct val="150000"/>
              </a:lnSpc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3522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项目展示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效果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028950" y="1898803"/>
            <a:ext cx="61341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71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圆角矩形 13"/>
          <p:cNvSpPr/>
          <p:nvPr/>
        </p:nvSpPr>
        <p:spPr>
          <a:xfrm>
            <a:off x="1247214" y="2024270"/>
            <a:ext cx="8961432" cy="3645010"/>
          </a:xfrm>
          <a:prstGeom prst="roundRect">
            <a:avLst>
              <a:gd name="adj" fmla="val 6410"/>
            </a:avLst>
          </a:prstGeom>
          <a:solidFill>
            <a:srgbClr val="E0645A"/>
          </a:soli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36508" y="2263851"/>
            <a:ext cx="7851547" cy="2951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000">
              <a:lnSpc>
                <a:spcPct val="150000"/>
              </a:lnSpc>
              <a:buClr>
                <a:srgbClr val="F4C96A"/>
              </a:buClr>
              <a:defRPr/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本项目中学习了以下知识点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的基本使用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基本和层级选择器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筛选方法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项目重难点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56017" y="4261661"/>
            <a:ext cx="7558462" cy="898761"/>
            <a:chOff x="9087077" y="1527388"/>
            <a:chExt cx="2303707" cy="2303706"/>
          </a:xfrm>
        </p:grpSpPr>
        <p:sp>
          <p:nvSpPr>
            <p:cNvPr id="82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34"/>
            <p:cNvSpPr/>
            <p:nvPr/>
          </p:nvSpPr>
          <p:spPr>
            <a:xfrm>
              <a:off x="9126817" y="1710378"/>
              <a:ext cx="2224226" cy="1937724"/>
            </a:xfrm>
            <a:prstGeom prst="roundRect">
              <a:avLst/>
            </a:prstGeom>
            <a:solidFill>
              <a:schemeClr val="accent2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84916" y="2851577"/>
            <a:ext cx="7558462" cy="898761"/>
            <a:chOff x="9087077" y="1527388"/>
            <a:chExt cx="2303707" cy="2303706"/>
          </a:xfrm>
        </p:grpSpPr>
        <p:sp>
          <p:nvSpPr>
            <p:cNvPr id="85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34"/>
            <p:cNvSpPr/>
            <p:nvPr/>
          </p:nvSpPr>
          <p:spPr>
            <a:xfrm>
              <a:off x="9126817" y="1710378"/>
              <a:ext cx="2224226" cy="193772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86"/>
          <p:cNvSpPr txBox="1"/>
          <p:nvPr/>
        </p:nvSpPr>
        <p:spPr bwMode="auto">
          <a:xfrm>
            <a:off x="4174862" y="3015626"/>
            <a:ext cx="5805530" cy="535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SzPct val="85000"/>
            </a:pPr>
            <a:r>
              <a:rPr lang="en-US" altLang="zh-CN" sz="2665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665" dirty="0">
                <a:solidFill>
                  <a:schemeClr val="bg1"/>
                </a:solidFill>
                <a:cs typeface="+mn-ea"/>
                <a:sym typeface="+mn-lt"/>
              </a:rPr>
              <a:t>基本和层级选择器</a:t>
            </a:r>
            <a:endParaRPr lang="zh-CN" altLang="en-US" sz="26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 bwMode="auto">
          <a:xfrm>
            <a:off x="4174862" y="4411736"/>
            <a:ext cx="6760072" cy="542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SzPct val="85000"/>
            </a:pPr>
            <a:r>
              <a:rPr lang="en-US" altLang="zh-CN" sz="2665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665" dirty="0">
                <a:solidFill>
                  <a:schemeClr val="bg1"/>
                </a:solidFill>
                <a:cs typeface="+mn-ea"/>
                <a:sym typeface="+mn-lt"/>
              </a:rPr>
              <a:t>筛选方法</a:t>
            </a:r>
            <a:endParaRPr lang="zh-CN" altLang="en-US" sz="26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731472" y="3317974"/>
            <a:ext cx="10245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2731471" y="4726464"/>
            <a:ext cx="100800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1078586" y="2851577"/>
            <a:ext cx="1682019" cy="901951"/>
            <a:chOff x="1237875" y="1802467"/>
            <a:chExt cx="1682019" cy="901951"/>
          </a:xfrm>
        </p:grpSpPr>
        <p:grpSp>
          <p:nvGrpSpPr>
            <p:cNvPr id="92" name="组合 91"/>
            <p:cNvGrpSpPr/>
            <p:nvPr/>
          </p:nvGrpSpPr>
          <p:grpSpPr>
            <a:xfrm>
              <a:off x="1237875" y="1802467"/>
              <a:ext cx="1682019" cy="901951"/>
              <a:chOff x="9087077" y="1527388"/>
              <a:chExt cx="2303707" cy="2303706"/>
            </a:xfrm>
          </p:grpSpPr>
          <p:sp>
            <p:nvSpPr>
              <p:cNvPr id="94" name="椭圆 33"/>
              <p:cNvSpPr/>
              <p:nvPr/>
            </p:nvSpPr>
            <p:spPr>
              <a:xfrm>
                <a:off x="9087077" y="1527388"/>
                <a:ext cx="2303707" cy="230370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椭圆 34"/>
              <p:cNvSpPr/>
              <p:nvPr/>
            </p:nvSpPr>
            <p:spPr>
              <a:xfrm>
                <a:off x="9166557" y="1710379"/>
                <a:ext cx="2144746" cy="1937724"/>
              </a:xfrm>
              <a:prstGeom prst="roundRect">
                <a:avLst/>
              </a:prstGeom>
              <a:solidFill>
                <a:schemeClr val="accent1"/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3" name="文本框 92"/>
            <p:cNvSpPr txBox="1"/>
            <p:nvPr/>
          </p:nvSpPr>
          <p:spPr bwMode="auto">
            <a:xfrm>
              <a:off x="1427602" y="1981606"/>
              <a:ext cx="1302564" cy="543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935" dirty="0">
                  <a:solidFill>
                    <a:schemeClr val="bg1"/>
                  </a:solidFill>
                  <a:cs typeface="+mn-ea"/>
                  <a:sym typeface="+mn-lt"/>
                </a:rPr>
                <a:t>重点</a:t>
              </a:r>
              <a:endParaRPr lang="zh-CN" altLang="en-US" sz="29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78586" y="4231958"/>
            <a:ext cx="1682019" cy="901951"/>
            <a:chOff x="1237875" y="3182848"/>
            <a:chExt cx="1682019" cy="901951"/>
          </a:xfrm>
        </p:grpSpPr>
        <p:grpSp>
          <p:nvGrpSpPr>
            <p:cNvPr id="97" name="组合 96"/>
            <p:cNvGrpSpPr/>
            <p:nvPr/>
          </p:nvGrpSpPr>
          <p:grpSpPr>
            <a:xfrm>
              <a:off x="1237875" y="3182848"/>
              <a:ext cx="1682019" cy="901951"/>
              <a:chOff x="9087077" y="1527388"/>
              <a:chExt cx="2303707" cy="2303706"/>
            </a:xfrm>
          </p:grpSpPr>
          <p:sp>
            <p:nvSpPr>
              <p:cNvPr id="99" name="椭圆 33"/>
              <p:cNvSpPr/>
              <p:nvPr/>
            </p:nvSpPr>
            <p:spPr>
              <a:xfrm>
                <a:off x="9087077" y="1527388"/>
                <a:ext cx="2303707" cy="230370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34"/>
              <p:cNvSpPr/>
              <p:nvPr/>
            </p:nvSpPr>
            <p:spPr>
              <a:xfrm>
                <a:off x="9166557" y="1710379"/>
                <a:ext cx="2144746" cy="1937724"/>
              </a:xfrm>
              <a:prstGeom prst="roundRect">
                <a:avLst/>
              </a:prstGeom>
              <a:solidFill>
                <a:schemeClr val="accent2"/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 bwMode="auto">
            <a:xfrm>
              <a:off x="1428554" y="3390095"/>
              <a:ext cx="1300660" cy="543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935" dirty="0">
                  <a:solidFill>
                    <a:schemeClr val="bg1"/>
                  </a:solidFill>
                  <a:cs typeface="+mn-ea"/>
                  <a:sym typeface="+mn-lt"/>
                </a:rPr>
                <a:t>难点</a:t>
              </a:r>
              <a:endParaRPr lang="zh-CN" altLang="en-US" sz="29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0645A"/>
      </a:accent1>
      <a:accent2>
        <a:srgbClr val="F4C96A"/>
      </a:accent2>
      <a:accent3>
        <a:srgbClr val="FFFFFF"/>
      </a:accent3>
      <a:accent4>
        <a:srgbClr val="000000"/>
      </a:accent4>
      <a:accent5>
        <a:srgbClr val="EDB8B5"/>
      </a:accent5>
      <a:accent6>
        <a:srgbClr val="DDB65F"/>
      </a:accent6>
      <a:hlink>
        <a:srgbClr val="5F5F5F"/>
      </a:hlink>
      <a:folHlink>
        <a:srgbClr val="919191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演示</Application>
  <PresentationFormat>宽屏</PresentationFormat>
  <Paragraphs>182</Paragraphs>
  <Slides>25</Slides>
  <Notes>25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Helvetica</vt:lpstr>
      <vt:lpstr>Times New Roman</vt:lpstr>
      <vt:lpstr>等线</vt:lpstr>
      <vt:lpstr>Arial Unicode MS</vt:lpstr>
      <vt:lpstr>var(--monospace)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https:/cyppt.taobao.com</cp:keywords>
  <dc:description>https://cyppt.taobao.com</dc:description>
  <dc:subject>丫丫精饰</dc:subject>
  <cp:category>https://cyppt.taobao.com</cp:category>
  <cp:lastModifiedBy></cp:lastModifiedBy>
  <cp:revision>577</cp:revision>
  <dcterms:created xsi:type="dcterms:W3CDTF">2020-07-08T01:08:00Z</dcterms:created>
  <dcterms:modified xsi:type="dcterms:W3CDTF">2021-02-19T08:51:03Z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