
<file path=[Content_Types].xml><?xml version="1.0" encoding="utf-8"?>
<Types xmlns="http://schemas.openxmlformats.org/package/2006/content-types">
  <Default Extension="png" ContentType="image/png"/>
  <Default Extension="wmv" ContentType="video/x-ms-wm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3" r:id="rId6"/>
    <p:sldId id="317" r:id="rId7"/>
    <p:sldId id="306" r:id="rId8"/>
    <p:sldId id="384" r:id="rId9"/>
    <p:sldId id="417" r:id="rId10"/>
    <p:sldId id="418" r:id="rId11"/>
    <p:sldId id="416" r:id="rId12"/>
    <p:sldId id="429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30" r:id="rId22"/>
    <p:sldId id="431" r:id="rId23"/>
    <p:sldId id="427" r:id="rId24"/>
    <p:sldId id="428" r:id="rId25"/>
    <p:sldId id="321" r:id="rId26"/>
    <p:sldId id="318" r:id="rId27"/>
    <p:sldId id="278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A1111"/>
    <a:srgbClr val="E0645A"/>
    <a:srgbClr val="770088"/>
    <a:srgbClr val="7AC799"/>
    <a:srgbClr val="F4C96A"/>
    <a:srgbClr val="44546A"/>
    <a:srgbClr val="65C4CA"/>
    <a:srgbClr val="60B5CC"/>
    <a:srgbClr val="279689"/>
    <a:srgbClr val="A4B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5317" autoAdjust="0"/>
  </p:normalViewPr>
  <p:slideViewPr>
    <p:cSldViewPr snapToGrid="0" snapToObjects="1">
      <p:cViewPr varScale="1">
        <p:scale>
          <a:sx n="90" d="100"/>
          <a:sy n="90" d="100"/>
        </p:scale>
        <p:origin x="552" y="96"/>
      </p:cViewPr>
      <p:guideLst>
        <p:guide orient="horz" pos="22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0EEEF-2495-4208-A0CA-8BC9DB308F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纪律：</a:t>
            </a:r>
            <a:endParaRPr lang="en-US" altLang="zh-CN" dirty="0"/>
          </a:p>
          <a:p>
            <a:r>
              <a:rPr lang="zh-CN" altLang="en-US" dirty="0"/>
              <a:t>不懂就在提问环节问，不能玩手机、吃东西、睡觉、说话（只能跟我说话）</a:t>
            </a:r>
            <a:endParaRPr lang="en-US" altLang="zh-CN" dirty="0"/>
          </a:p>
          <a:p>
            <a:r>
              <a:rPr lang="zh-CN" altLang="en-US" dirty="0"/>
              <a:t>为什么要做新闻页面：</a:t>
            </a:r>
            <a:endParaRPr lang="en-US" altLang="zh-CN" dirty="0"/>
          </a:p>
          <a:p>
            <a:r>
              <a:rPr lang="zh-CN" altLang="en-US" dirty="0"/>
              <a:t>看的人多</a:t>
            </a:r>
            <a:r>
              <a:rPr lang="en-US" altLang="zh-CN" dirty="0"/>
              <a:t>-</a:t>
            </a:r>
            <a:r>
              <a:rPr lang="zh-CN" altLang="en-US" dirty="0"/>
              <a:t>新闻页面常见、简单易做又好看</a:t>
            </a:r>
            <a:r>
              <a:rPr lang="en-US" altLang="zh-CN" dirty="0"/>
              <a:t>-</a:t>
            </a:r>
            <a:r>
              <a:rPr lang="zh-CN" altLang="en-US" dirty="0"/>
              <a:t>适合入门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5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3.png"/><Relationship Id="rId6" Type="http://schemas.microsoft.com/office/2007/relationships/media" Target="../media/media3.wmv"/><Relationship Id="rId5" Type="http://schemas.openxmlformats.org/officeDocument/2006/relationships/video" Target="../media/media3.wmv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4.png"/><Relationship Id="rId6" Type="http://schemas.microsoft.com/office/2007/relationships/media" Target="../media/media4.wmv"/><Relationship Id="rId5" Type="http://schemas.openxmlformats.org/officeDocument/2006/relationships/video" Target="../media/media4.wmv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microsoft.com/office/2007/relationships/media" Target="../media/media1.wmv"/><Relationship Id="rId5" Type="http://schemas.openxmlformats.org/officeDocument/2006/relationships/video" Target="../media/media1.wmv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6" Type="http://schemas.microsoft.com/office/2007/relationships/media" Target="../media/media2.wmv"/><Relationship Id="rId5" Type="http://schemas.openxmlformats.org/officeDocument/2006/relationships/video" Target="../media/media2.wmv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"/>
          <p:cNvSpPr>
            <a:spLocks noChangeArrowheads="1"/>
          </p:cNvSpPr>
          <p:nvPr/>
        </p:nvSpPr>
        <p:spPr bwMode="auto">
          <a:xfrm>
            <a:off x="0" y="1544638"/>
            <a:ext cx="12192000" cy="3770312"/>
          </a:xfrm>
          <a:prstGeom prst="rect">
            <a:avLst/>
          </a:prstGeom>
          <a:blipFill dpi="0" rotWithShape="0">
            <a:blip r:embed="rId1"/>
            <a:srcRect/>
            <a:stretch>
              <a:fillRect b="-8189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9" name="文本框 22"/>
          <p:cNvSpPr>
            <a:spLocks noChangeArrowheads="1"/>
          </p:cNvSpPr>
          <p:nvPr/>
        </p:nvSpPr>
        <p:spPr bwMode="auto">
          <a:xfrm>
            <a:off x="528638" y="1809750"/>
            <a:ext cx="66151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京东购物车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0" name="文本框 23"/>
          <p:cNvSpPr>
            <a:spLocks noChangeArrowheads="1"/>
          </p:cNvSpPr>
          <p:nvPr/>
        </p:nvSpPr>
        <p:spPr bwMode="auto">
          <a:xfrm>
            <a:off x="528638" y="3870325"/>
            <a:ext cx="5440362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授课人：戴勋发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1" name="直接连接符 25"/>
          <p:cNvSpPr>
            <a:spLocks noChangeShapeType="1"/>
          </p:cNvSpPr>
          <p:nvPr/>
        </p:nvSpPr>
        <p:spPr bwMode="auto">
          <a:xfrm>
            <a:off x="528638" y="3743325"/>
            <a:ext cx="59023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2" name="Group 6"/>
          <p:cNvGrpSpPr/>
          <p:nvPr/>
        </p:nvGrpSpPr>
        <p:grpSpPr bwMode="auto">
          <a:xfrm>
            <a:off x="7762875" y="1222375"/>
            <a:ext cx="4351338" cy="3194050"/>
            <a:chOff x="0" y="0"/>
            <a:chExt cx="8460" cy="6208"/>
          </a:xfrm>
        </p:grpSpPr>
        <p:sp>
          <p:nvSpPr>
            <p:cNvPr id="1034" name="五边形 9"/>
            <p:cNvSpPr>
              <a:spLocks noChangeArrowheads="1"/>
            </p:cNvSpPr>
            <p:nvPr/>
          </p:nvSpPr>
          <p:spPr bwMode="auto">
            <a:xfrm rot="5400000">
              <a:off x="-1970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5" name="直角三角形 10"/>
            <p:cNvSpPr>
              <a:spLocks noChangeArrowheads="1"/>
            </p:cNvSpPr>
            <p:nvPr/>
          </p:nvSpPr>
          <p:spPr bwMode="auto">
            <a:xfrm>
              <a:off x="2263" y="3"/>
              <a:ext cx="552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6" name="五边形 12"/>
            <p:cNvSpPr>
              <a:spLocks noChangeArrowheads="1"/>
            </p:cNvSpPr>
            <p:nvPr/>
          </p:nvSpPr>
          <p:spPr bwMode="auto">
            <a:xfrm rot="5400000">
              <a:off x="853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7" name="直角三角形 13"/>
            <p:cNvSpPr>
              <a:spLocks noChangeArrowheads="1"/>
            </p:cNvSpPr>
            <p:nvPr/>
          </p:nvSpPr>
          <p:spPr bwMode="auto">
            <a:xfrm>
              <a:off x="5085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8" name="五边形 15"/>
            <p:cNvSpPr>
              <a:spLocks noChangeArrowheads="1"/>
            </p:cNvSpPr>
            <p:nvPr/>
          </p:nvSpPr>
          <p:spPr bwMode="auto">
            <a:xfrm rot="5400000">
              <a:off x="3676" y="1967"/>
              <a:ext cx="6208" cy="2271"/>
            </a:xfrm>
            <a:prstGeom prst="homePlate">
              <a:avLst>
                <a:gd name="adj" fmla="val 6834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9" name="直角三角形 16"/>
            <p:cNvSpPr>
              <a:spLocks noChangeArrowheads="1"/>
            </p:cNvSpPr>
            <p:nvPr/>
          </p:nvSpPr>
          <p:spPr bwMode="auto">
            <a:xfrm>
              <a:off x="7910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pic>
          <p:nvPicPr>
            <p:cNvPr id="1040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628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0381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练习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1-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购物车案例模块</a:t>
              </a:r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全选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117408" y="1631316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zh-CN" dirty="0"/>
              <a:t>思路</a:t>
            </a:r>
            <a:endParaRPr lang="en-US" altLang="zh-CN" kern="0" dirty="0"/>
          </a:p>
        </p:txBody>
      </p:sp>
      <p:sp>
        <p:nvSpPr>
          <p:cNvPr id="3" name="矩形 2"/>
          <p:cNvSpPr/>
          <p:nvPr/>
        </p:nvSpPr>
        <p:spPr>
          <a:xfrm>
            <a:off x="1159414" y="2476581"/>
            <a:ext cx="9873171" cy="3323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1.</a:t>
            </a:r>
            <a:r>
              <a:rPr lang="zh-CN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全选思路：里面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个小的复选框按钮（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j-checkbox</a:t>
            </a:r>
            <a:r>
              <a:rPr lang="zh-CN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）选中状态（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checked</a:t>
            </a:r>
            <a:r>
              <a:rPr lang="zh-CN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）跟着全选按钮（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checkall</a:t>
            </a:r>
            <a:r>
              <a:rPr lang="zh-CN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）走。</a:t>
            </a:r>
            <a:r>
              <a:rPr lang="zh-CN" altLang="zh-CN" sz="2000" kern="0" dirty="0">
                <a:solidFill>
                  <a:schemeClr val="tx1"/>
                </a:solidFill>
                <a:latin typeface="等线" panose="02010600030101010101" pitchFamily="2" charset="-122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endParaRPr lang="zh-CN" altLang="zh-CN" sz="16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2.</a:t>
            </a:r>
            <a:r>
              <a:rPr lang="zh-CN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因为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checked </a:t>
            </a:r>
            <a:r>
              <a:rPr lang="zh-CN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是复选框的固有属性，此时我们需要利用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prop()</a:t>
            </a:r>
            <a:r>
              <a:rPr lang="zh-CN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方法获取和设置该属性。</a:t>
            </a:r>
            <a:r>
              <a:rPr lang="zh-CN" altLang="zh-CN" sz="2000" kern="0" dirty="0">
                <a:solidFill>
                  <a:schemeClr val="tx1"/>
                </a:solidFill>
                <a:latin typeface="等线" panose="02010600030101010101" pitchFamily="2" charset="-122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endParaRPr lang="zh-CN" altLang="zh-CN" sz="16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3.</a:t>
            </a:r>
            <a:r>
              <a:rPr lang="zh-CN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把全选按钮状态赋值给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小复选框就可以了。</a:t>
            </a:r>
            <a:r>
              <a:rPr lang="zh-CN" altLang="zh-CN" sz="2000" kern="0" dirty="0">
                <a:solidFill>
                  <a:schemeClr val="tx1"/>
                </a:solidFill>
                <a:latin typeface="等线" panose="02010600030101010101" pitchFamily="2" charset="-122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endParaRPr lang="zh-CN" altLang="zh-CN" sz="16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4.</a:t>
            </a:r>
            <a:r>
              <a:rPr lang="zh-CN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当我们每次点击小的复选框按钮，就来判断：</a:t>
            </a:r>
            <a:r>
              <a:rPr lang="zh-CN" altLang="zh-CN" sz="2000" kern="0" dirty="0">
                <a:solidFill>
                  <a:schemeClr val="tx1"/>
                </a:solidFill>
                <a:latin typeface="等线" panose="02010600030101010101" pitchFamily="2" charset="-122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endParaRPr lang="zh-CN" altLang="zh-CN" sz="16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5.</a:t>
            </a:r>
            <a:r>
              <a:rPr lang="zh-CN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如果小复选框被选中的个数等于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3 </a:t>
            </a:r>
            <a:r>
              <a:rPr lang="zh-CN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就应该把全选按钮选上，否则全选按钮不选。</a:t>
            </a:r>
            <a:r>
              <a:rPr lang="zh-CN" altLang="zh-CN" sz="2000" kern="0" dirty="0">
                <a:solidFill>
                  <a:schemeClr val="tx1"/>
                </a:solidFill>
                <a:latin typeface="等线" panose="02010600030101010101" pitchFamily="2" charset="-122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endParaRPr lang="zh-CN" altLang="zh-CN" sz="16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6.checked </a:t>
            </a:r>
            <a:r>
              <a:rPr lang="zh-CN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选择器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:checked </a:t>
            </a:r>
            <a:r>
              <a:rPr lang="zh-CN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查找被选中的表单元素。</a:t>
            </a:r>
            <a:endParaRPr lang="zh-CN" altLang="zh-CN" sz="16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738475" y="1461727"/>
            <a:ext cx="11081385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 smtClean="0"/>
              <a:t>jQuery</a:t>
            </a:r>
            <a:r>
              <a:rPr lang="zh-CN" altLang="en-US" kern="0" dirty="0"/>
              <a:t>文本属性值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zh-CN" sz="2000" dirty="0"/>
              <a:t>常见操作有三种：</a:t>
            </a:r>
            <a:r>
              <a:rPr lang="en-US" altLang="zh-CN" sz="2000" dirty="0"/>
              <a:t>html() / text() / val() ; </a:t>
            </a:r>
            <a:r>
              <a:rPr lang="zh-CN" altLang="zh-CN" sz="2000" dirty="0"/>
              <a:t>分别对应</a:t>
            </a:r>
            <a:r>
              <a:rPr lang="en-US" altLang="zh-CN" sz="2000" dirty="0"/>
              <a:t>JS</a:t>
            </a:r>
            <a:r>
              <a:rPr lang="zh-CN" altLang="zh-CN" sz="2000" dirty="0"/>
              <a:t>中的</a:t>
            </a:r>
            <a:r>
              <a:rPr lang="en-US" altLang="zh-CN" sz="2000" dirty="0"/>
              <a:t> innerHTML </a:t>
            </a:r>
            <a:r>
              <a:rPr lang="zh-CN" altLang="zh-CN" sz="2000" dirty="0"/>
              <a:t>、</a:t>
            </a:r>
            <a:r>
              <a:rPr lang="en-US" altLang="zh-CN" sz="2000" dirty="0"/>
              <a:t>innerText </a:t>
            </a:r>
            <a:r>
              <a:rPr lang="zh-CN" altLang="zh-CN" sz="2000" dirty="0"/>
              <a:t>和</a:t>
            </a:r>
            <a:r>
              <a:rPr lang="en-US" altLang="zh-CN" sz="2000" dirty="0"/>
              <a:t> value </a:t>
            </a:r>
            <a:r>
              <a:rPr lang="zh-CN" altLang="zh-CN" sz="2000" dirty="0"/>
              <a:t>属性</a:t>
            </a:r>
            <a:endParaRPr lang="zh-CN" altLang="en-US" sz="2000" kern="0" dirty="0"/>
          </a:p>
        </p:txBody>
      </p:sp>
      <p:pic>
        <p:nvPicPr>
          <p:cNvPr id="18" name="图片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16" y="2341163"/>
            <a:ext cx="6867805" cy="4400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562" y="225"/>
              <a:ext cx="13612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练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习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2-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购物车案例模块</a:t>
              </a:r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增减商品数量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117408" y="1631316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zh-CN" dirty="0"/>
              <a:t>思路</a:t>
            </a:r>
            <a:endParaRPr lang="en-US" altLang="zh-CN" kern="0" dirty="0"/>
          </a:p>
        </p:txBody>
      </p:sp>
      <p:sp>
        <p:nvSpPr>
          <p:cNvPr id="3" name="矩形 2"/>
          <p:cNvSpPr/>
          <p:nvPr/>
        </p:nvSpPr>
        <p:spPr>
          <a:xfrm>
            <a:off x="1159414" y="2476581"/>
            <a:ext cx="9873171" cy="3323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核心思路：首先声明一个变量，当我们点击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+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号（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increment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），就让这个值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++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，然后赋值给文本框。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2.</a:t>
            </a:r>
            <a:r>
              <a:rPr lang="zh-CN" altLang="en-US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注意</a:t>
            </a:r>
            <a:r>
              <a:rPr lang="en-US" altLang="zh-CN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： 只能增加本商品的数量， 就是当前</a:t>
            </a:r>
            <a:r>
              <a:rPr lang="en-US" altLang="zh-CN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+</a:t>
            </a:r>
            <a:r>
              <a:rPr lang="zh-CN" altLang="en-US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号的兄弟文本框（</a:t>
            </a:r>
            <a:r>
              <a:rPr lang="en-US" altLang="zh-CN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itxt</a:t>
            </a:r>
            <a:r>
              <a:rPr lang="zh-CN" altLang="en-US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）的值。 </a:t>
            </a:r>
            <a:endParaRPr lang="en-US" altLang="zh-CN" sz="2000" kern="0" dirty="0" smtClean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修改表单的值是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val() 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方法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注意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： 这个变量初始值应该是这个文本框的值，在这个值的基础上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++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。要获取表单的值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5.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减号（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decrement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）思路同理，但是如果文本框的值是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，就不能再减了。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562" y="225"/>
              <a:ext cx="13612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练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习</a:t>
              </a:r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购物车案例模块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修改商品小计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117408" y="1631316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zh-CN" dirty="0"/>
              <a:t>思路</a:t>
            </a:r>
            <a:endParaRPr lang="en-US" altLang="zh-CN" kern="0" dirty="0"/>
          </a:p>
        </p:txBody>
      </p:sp>
      <p:sp>
        <p:nvSpPr>
          <p:cNvPr id="3" name="矩形 2"/>
          <p:cNvSpPr/>
          <p:nvPr/>
        </p:nvSpPr>
        <p:spPr>
          <a:xfrm>
            <a:off x="829807" y="2384198"/>
            <a:ext cx="10355646" cy="3785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核心思路：每次点击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+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号或者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号，根据文本框的值 乘以 当前商品的价格 就是 商品的小计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2.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注意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： 只能增加本商品的小计， 就是当前商品的小计模块（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p-sum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）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3.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修改普通元素的内容是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text() 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方法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注意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： 当前商品的价格，要把￥符号去掉再相乘 截取字符串 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substr(1) </a:t>
            </a:r>
            <a:endParaRPr lang="en-US" altLang="zh-CN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5.parents(‘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选择器’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可以返回指定祖先元素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6.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最后计算的结果如果想要保留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位小数 通过 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toFixed(2) 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方法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7.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用户也可以直接修改表单里面的值，同样要计算小计。 用表单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change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事件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8.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用最新的表单内的值 乘以 单价即可 但是还是当前商品小计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738475" y="1461727"/>
            <a:ext cx="11081385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 smtClean="0"/>
              <a:t>jQuery</a:t>
            </a:r>
            <a:r>
              <a:rPr lang="zh-CN" altLang="en-US" kern="0" dirty="0"/>
              <a:t>元素操作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遍历元</a:t>
            </a:r>
            <a:r>
              <a:rPr lang="zh-CN" altLang="en-US" sz="2000" dirty="0" smtClean="0"/>
              <a:t>素</a:t>
            </a:r>
            <a:endParaRPr lang="en-US" altLang="zh-CN" sz="2000" dirty="0" smtClean="0"/>
          </a:p>
          <a:p>
            <a:pPr marL="1371600" lvl="2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jQuery </a:t>
            </a:r>
            <a:r>
              <a:rPr lang="zh-CN" altLang="zh-CN" dirty="0"/>
              <a:t>隐式迭代是对同一类元素做了同样的操作。 如果想要给同一类元素做不同操作，就需要用到遍历。</a:t>
            </a:r>
            <a:endParaRPr lang="zh-CN" altLang="en-US" sz="1600" kern="0" dirty="0"/>
          </a:p>
        </p:txBody>
      </p:sp>
      <p:pic>
        <p:nvPicPr>
          <p:cNvPr id="17" name="图片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999" y="2944869"/>
            <a:ext cx="8952002" cy="255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2485390" y="5782275"/>
            <a:ext cx="6096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注意：此方法用于遍历</a:t>
            </a:r>
            <a:r>
              <a:rPr lang="en-US" altLang="zh-CN" kern="0" dirty="0">
                <a:solidFill>
                  <a:srgbClr val="333333"/>
                </a:solidFill>
                <a:latin typeface="Helvetica" panose="020B0604020202020204" pitchFamily="34" charset="0"/>
              </a:rPr>
              <a:t> jQuery </a:t>
            </a: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对象中的每一项，回调函数中元素为</a:t>
            </a:r>
            <a:r>
              <a:rPr lang="en-US" altLang="zh-CN" kern="0" dirty="0">
                <a:solidFill>
                  <a:srgbClr val="333333"/>
                </a:solidFill>
                <a:latin typeface="Helvetica" panose="020B0604020202020204" pitchFamily="34" charset="0"/>
              </a:rPr>
              <a:t> DOM </a:t>
            </a: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对象，想要使用</a:t>
            </a:r>
            <a:r>
              <a:rPr lang="en-US" altLang="zh-CN" kern="0" dirty="0">
                <a:solidFill>
                  <a:srgbClr val="333333"/>
                </a:solidFill>
                <a:latin typeface="Helvetica" panose="020B0604020202020204" pitchFamily="34" charset="0"/>
              </a:rPr>
              <a:t> jQuery </a:t>
            </a: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方法需要转换。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738475" y="1461727"/>
            <a:ext cx="11081385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 smtClean="0"/>
              <a:t>jQuery</a:t>
            </a:r>
            <a:r>
              <a:rPr lang="zh-CN" altLang="en-US" kern="0" dirty="0"/>
              <a:t>元素操作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遍历元</a:t>
            </a:r>
            <a:r>
              <a:rPr lang="zh-CN" altLang="en-US" sz="2000" dirty="0" smtClean="0"/>
              <a:t>素</a:t>
            </a:r>
            <a:endParaRPr lang="en-US" altLang="zh-CN" sz="2000" dirty="0" smtClean="0"/>
          </a:p>
        </p:txBody>
      </p:sp>
      <p:pic>
        <p:nvPicPr>
          <p:cNvPr id="18" name="图片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56" y="2494692"/>
            <a:ext cx="9622421" cy="22793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3048000" y="5249896"/>
            <a:ext cx="6096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注意：此方法用于遍历</a:t>
            </a:r>
            <a:r>
              <a:rPr lang="en-US" altLang="zh-CN" kern="0" dirty="0">
                <a:solidFill>
                  <a:srgbClr val="333333"/>
                </a:solidFill>
                <a:latin typeface="Helvetica" panose="020B0604020202020204" pitchFamily="34" charset="0"/>
              </a:rPr>
              <a:t> jQuery </a:t>
            </a: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对象中的每一项，回调函数中元素为</a:t>
            </a:r>
            <a:r>
              <a:rPr lang="en-US" altLang="zh-CN" kern="0" dirty="0">
                <a:solidFill>
                  <a:srgbClr val="333333"/>
                </a:solidFill>
                <a:latin typeface="Helvetica" panose="020B0604020202020204" pitchFamily="34" charset="0"/>
              </a:rPr>
              <a:t> DOM </a:t>
            </a: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对象，想要使用</a:t>
            </a:r>
            <a:r>
              <a:rPr lang="en-US" altLang="zh-CN" kern="0" dirty="0">
                <a:solidFill>
                  <a:srgbClr val="333333"/>
                </a:solidFill>
                <a:latin typeface="Helvetica" panose="020B0604020202020204" pitchFamily="34" charset="0"/>
              </a:rPr>
              <a:t> jQuery </a:t>
            </a: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方法需要转换。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730" y="225"/>
              <a:ext cx="1442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练习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4-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购物车案例模块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计算总计和总额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117408" y="1631316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zh-CN" dirty="0"/>
              <a:t>思路</a:t>
            </a:r>
            <a:endParaRPr lang="en-US" altLang="zh-CN" kern="0" dirty="0"/>
          </a:p>
        </p:txBody>
      </p:sp>
      <p:sp>
        <p:nvSpPr>
          <p:cNvPr id="3" name="矩形 2"/>
          <p:cNvSpPr/>
          <p:nvPr/>
        </p:nvSpPr>
        <p:spPr>
          <a:xfrm>
            <a:off x="829807" y="2384198"/>
            <a:ext cx="10355646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①核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心思路∶把所有文本框里面的值相加就是总计数量。总额同</a:t>
            </a:r>
            <a:r>
              <a:rPr lang="zh-CN" altLang="en-US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理。</a:t>
            </a:r>
            <a:endParaRPr lang="en-US" altLang="zh-CN" sz="2000" kern="0" dirty="0" smtClean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②文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本框里面的值不相同，如果想要相加需要用到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each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遍历。声明一个变量，相加即</a:t>
            </a:r>
            <a:r>
              <a:rPr lang="zh-CN" altLang="en-US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可</a:t>
            </a:r>
            <a:endParaRPr lang="en-US" altLang="zh-CN" sz="2000" kern="0" dirty="0" smtClean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③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点击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+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号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号，会改变总计和总额，如果用户修改了文本框里面的值同样会改变总计和总</a:t>
            </a:r>
            <a:r>
              <a:rPr lang="zh-CN" altLang="en-US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额</a:t>
            </a:r>
            <a:endParaRPr lang="en-US" altLang="zh-CN" sz="2000" kern="0" dirty="0" smtClean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④</a:t>
            </a:r>
            <a:r>
              <a:rPr lang="zh-CN" altLang="en-US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因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此可以封装一个函数求总计和总额的，以上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个操作调用这个函数即可</a:t>
            </a:r>
            <a:r>
              <a:rPr lang="zh-CN" altLang="en-US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。</a:t>
            </a:r>
            <a:endParaRPr lang="en-US" altLang="zh-CN" sz="2000" kern="0" dirty="0" smtClean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⑤</a:t>
            </a:r>
            <a:r>
              <a:rPr lang="zh-CN" altLang="en-US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注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意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1∶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总计是文本框里面的值相加用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val()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总额是普通元素的内容用</a:t>
            </a:r>
            <a:r>
              <a:rPr lang="en-US" altLang="zh-CN" sz="2000" ker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text</a:t>
            </a:r>
            <a:r>
              <a:rPr lang="en-US" altLang="zh-CN" sz="2000" kern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()</a:t>
            </a:r>
            <a:endParaRPr lang="en-US" altLang="zh-CN" sz="2000" kern="0" smtClean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⑥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要注意普通元素里面的内容要去掉￥并且转换为数字型才能相加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738475" y="1461727"/>
            <a:ext cx="11081385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 smtClean="0"/>
              <a:t>jQuery</a:t>
            </a:r>
            <a:r>
              <a:rPr lang="zh-CN" altLang="en-US" kern="0" dirty="0"/>
              <a:t>元素操作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创</a:t>
            </a:r>
            <a:r>
              <a:rPr lang="zh-CN" altLang="en-US" sz="2000" dirty="0" smtClean="0"/>
              <a:t>建、添加元</a:t>
            </a:r>
            <a:r>
              <a:rPr lang="zh-CN" altLang="en-US" sz="2000" dirty="0"/>
              <a:t>素</a:t>
            </a:r>
            <a:endParaRPr lang="en-US" altLang="zh-CN" sz="2000" dirty="0" smtClean="0"/>
          </a:p>
        </p:txBody>
      </p:sp>
      <p:pic>
        <p:nvPicPr>
          <p:cNvPr id="19" name="图片 18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422"/>
          <a:stretch>
            <a:fillRect/>
          </a:stretch>
        </p:blipFill>
        <p:spPr bwMode="auto">
          <a:xfrm>
            <a:off x="1279380" y="2369930"/>
            <a:ext cx="3792350" cy="1393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04"/>
          <a:stretch>
            <a:fillRect/>
          </a:stretch>
        </p:blipFill>
        <p:spPr bwMode="auto">
          <a:xfrm>
            <a:off x="1279380" y="4082902"/>
            <a:ext cx="3792350" cy="252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1"/>
          <a:stretch>
            <a:fillRect/>
          </a:stretch>
        </p:blipFill>
        <p:spPr bwMode="auto">
          <a:xfrm>
            <a:off x="5937125" y="2369929"/>
            <a:ext cx="3995796" cy="21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738475" y="1461727"/>
            <a:ext cx="11081385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 smtClean="0"/>
              <a:t>jQuery</a:t>
            </a:r>
            <a:r>
              <a:rPr lang="zh-CN" altLang="en-US" kern="0" dirty="0"/>
              <a:t>元素操作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删除</a:t>
            </a:r>
            <a:r>
              <a:rPr lang="zh-CN" altLang="en-US" sz="2000" dirty="0" smtClean="0"/>
              <a:t>元</a:t>
            </a:r>
            <a:r>
              <a:rPr lang="zh-CN" altLang="en-US" sz="2000" dirty="0"/>
              <a:t>素</a:t>
            </a:r>
            <a:endParaRPr lang="en-US" altLang="zh-CN" sz="2000" dirty="0" smtClean="0"/>
          </a:p>
        </p:txBody>
      </p:sp>
      <p:pic>
        <p:nvPicPr>
          <p:cNvPr id="23" name="图片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53" y="2401252"/>
            <a:ext cx="7296894" cy="269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562" y="225"/>
              <a:ext cx="5988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练习</a:t>
              </a:r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2-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移动水果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效果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049869" y="1986279"/>
            <a:ext cx="8092261" cy="4372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7"/>
          <p:cNvGrpSpPr/>
          <p:nvPr/>
        </p:nvGrpSpPr>
        <p:grpSpPr bwMode="auto">
          <a:xfrm>
            <a:off x="962025" y="1735138"/>
            <a:ext cx="3698875" cy="3640137"/>
            <a:chOff x="0" y="0"/>
            <a:chExt cx="4846320" cy="4437330"/>
          </a:xfrm>
        </p:grpSpPr>
        <p:sp>
          <p:nvSpPr>
            <p:cNvPr id="2060" name="Freeform 5"/>
            <p:cNvSpPr>
              <a:spLocks noChangeArrowheads="1"/>
            </p:cNvSpPr>
            <p:nvPr/>
          </p:nvSpPr>
          <p:spPr bwMode="auto">
            <a:xfrm>
              <a:off x="400195" y="2192278"/>
              <a:ext cx="4446125" cy="738822"/>
            </a:xfrm>
            <a:custGeom>
              <a:avLst/>
              <a:gdLst>
                <a:gd name="T0" fmla="*/ 4297834 w 1709"/>
                <a:gd name="T1" fmla="*/ 738822 h 284"/>
                <a:gd name="T2" fmla="*/ 148291 w 1709"/>
                <a:gd name="T3" fmla="*/ 738822 h 284"/>
                <a:gd name="T4" fmla="*/ 0 w 1709"/>
                <a:gd name="T5" fmla="*/ 590537 h 284"/>
                <a:gd name="T6" fmla="*/ 0 w 1709"/>
                <a:gd name="T7" fmla="*/ 145683 h 284"/>
                <a:gd name="T8" fmla="*/ 148291 w 1709"/>
                <a:gd name="T9" fmla="*/ 0 h 284"/>
                <a:gd name="T10" fmla="*/ 4297834 w 1709"/>
                <a:gd name="T11" fmla="*/ 0 h 284"/>
                <a:gd name="T12" fmla="*/ 4446125 w 1709"/>
                <a:gd name="T13" fmla="*/ 145683 h 284"/>
                <a:gd name="T14" fmla="*/ 4446125 w 1709"/>
                <a:gd name="T15" fmla="*/ 590537 h 284"/>
                <a:gd name="T16" fmla="*/ 4297834 w 1709"/>
                <a:gd name="T17" fmla="*/ 738822 h 2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09"/>
                <a:gd name="T28" fmla="*/ 0 h 284"/>
                <a:gd name="T29" fmla="*/ 1709 w 1709"/>
                <a:gd name="T30" fmla="*/ 284 h 2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09" h="284">
                  <a:moveTo>
                    <a:pt x="1652" y="284"/>
                  </a:moveTo>
                  <a:cubicBezTo>
                    <a:pt x="57" y="284"/>
                    <a:pt x="57" y="284"/>
                    <a:pt x="57" y="284"/>
                  </a:cubicBezTo>
                  <a:cubicBezTo>
                    <a:pt x="26" y="284"/>
                    <a:pt x="0" y="258"/>
                    <a:pt x="0" y="22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652" y="0"/>
                    <a:pt x="1652" y="0"/>
                    <a:pt x="1652" y="0"/>
                  </a:cubicBezTo>
                  <a:cubicBezTo>
                    <a:pt x="1683" y="0"/>
                    <a:pt x="1709" y="25"/>
                    <a:pt x="1709" y="56"/>
                  </a:cubicBezTo>
                  <a:cubicBezTo>
                    <a:pt x="1709" y="227"/>
                    <a:pt x="1709" y="227"/>
                    <a:pt x="1709" y="227"/>
                  </a:cubicBezTo>
                  <a:cubicBezTo>
                    <a:pt x="1709" y="258"/>
                    <a:pt x="1683" y="284"/>
                    <a:pt x="1652" y="284"/>
                  </a:cubicBez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Rectangle 6"/>
            <p:cNvSpPr>
              <a:spLocks noChangeArrowheads="1"/>
            </p:cNvSpPr>
            <p:nvPr/>
          </p:nvSpPr>
          <p:spPr bwMode="auto">
            <a:xfrm>
              <a:off x="400195" y="2561689"/>
              <a:ext cx="4446125" cy="369411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2" name="Freeform 7"/>
            <p:cNvSpPr>
              <a:spLocks noChangeArrowheads="1"/>
            </p:cNvSpPr>
            <p:nvPr/>
          </p:nvSpPr>
          <p:spPr bwMode="auto">
            <a:xfrm>
              <a:off x="931224" y="2237355"/>
              <a:ext cx="531029" cy="626679"/>
            </a:xfrm>
            <a:custGeom>
              <a:avLst/>
              <a:gdLst>
                <a:gd name="T0" fmla="*/ 484174 w 204"/>
                <a:gd name="T1" fmla="*/ 626679 h 241"/>
                <a:gd name="T2" fmla="*/ 46856 w 204"/>
                <a:gd name="T3" fmla="*/ 626679 h 241"/>
                <a:gd name="T4" fmla="*/ 0 w 204"/>
                <a:gd name="T5" fmla="*/ 579873 h 241"/>
                <a:gd name="T6" fmla="*/ 0 w 204"/>
                <a:gd name="T7" fmla="*/ 44206 h 241"/>
                <a:gd name="T8" fmla="*/ 46856 w 204"/>
                <a:gd name="T9" fmla="*/ 0 h 241"/>
                <a:gd name="T10" fmla="*/ 484174 w 204"/>
                <a:gd name="T11" fmla="*/ 0 h 241"/>
                <a:gd name="T12" fmla="*/ 531029 w 204"/>
                <a:gd name="T13" fmla="*/ 44206 h 241"/>
                <a:gd name="T14" fmla="*/ 531029 w 204"/>
                <a:gd name="T15" fmla="*/ 579873 h 241"/>
                <a:gd name="T16" fmla="*/ 484174 w 204"/>
                <a:gd name="T17" fmla="*/ 626679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4"/>
                <a:gd name="T28" fmla="*/ 0 h 241"/>
                <a:gd name="T29" fmla="*/ 204 w 204"/>
                <a:gd name="T30" fmla="*/ 241 h 2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4" h="241">
                  <a:moveTo>
                    <a:pt x="186" y="241"/>
                  </a:moveTo>
                  <a:cubicBezTo>
                    <a:pt x="18" y="241"/>
                    <a:pt x="18" y="241"/>
                    <a:pt x="18" y="241"/>
                  </a:cubicBezTo>
                  <a:cubicBezTo>
                    <a:pt x="8" y="241"/>
                    <a:pt x="0" y="233"/>
                    <a:pt x="0" y="2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6" y="0"/>
                    <a:pt x="204" y="8"/>
                    <a:pt x="204" y="17"/>
                  </a:cubicBezTo>
                  <a:cubicBezTo>
                    <a:pt x="204" y="223"/>
                    <a:pt x="204" y="223"/>
                    <a:pt x="204" y="223"/>
                  </a:cubicBezTo>
                  <a:cubicBezTo>
                    <a:pt x="204" y="233"/>
                    <a:pt x="196" y="241"/>
                    <a:pt x="186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8"/>
            <p:cNvSpPr>
              <a:spLocks noChangeArrowheads="1"/>
            </p:cNvSpPr>
            <p:nvPr/>
          </p:nvSpPr>
          <p:spPr bwMode="auto">
            <a:xfrm>
              <a:off x="0" y="2931100"/>
              <a:ext cx="4682504" cy="1134619"/>
            </a:xfrm>
            <a:custGeom>
              <a:avLst/>
              <a:gdLst>
                <a:gd name="T0" fmla="*/ 4461386 w 1800"/>
                <a:gd name="T1" fmla="*/ 1038333 h 436"/>
                <a:gd name="T2" fmla="*/ 4461386 w 1800"/>
                <a:gd name="T3" fmla="*/ 96286 h 436"/>
                <a:gd name="T4" fmla="*/ 4682504 w 1800"/>
                <a:gd name="T5" fmla="*/ 96286 h 436"/>
                <a:gd name="T6" fmla="*/ 4682504 w 1800"/>
                <a:gd name="T7" fmla="*/ 0 h 436"/>
                <a:gd name="T8" fmla="*/ 179496 w 1800"/>
                <a:gd name="T9" fmla="*/ 0 h 436"/>
                <a:gd name="T10" fmla="*/ 0 w 1800"/>
                <a:gd name="T11" fmla="*/ 176959 h 436"/>
                <a:gd name="T12" fmla="*/ 0 w 1800"/>
                <a:gd name="T13" fmla="*/ 957660 h 436"/>
                <a:gd name="T14" fmla="*/ 179496 w 1800"/>
                <a:gd name="T15" fmla="*/ 1134619 h 436"/>
                <a:gd name="T16" fmla="*/ 4682504 w 1800"/>
                <a:gd name="T17" fmla="*/ 1134619 h 436"/>
                <a:gd name="T18" fmla="*/ 4682504 w 1800"/>
                <a:gd name="T19" fmla="*/ 1038333 h 436"/>
                <a:gd name="T20" fmla="*/ 4461386 w 1800"/>
                <a:gd name="T21" fmla="*/ 1038333 h 4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00"/>
                <a:gd name="T34" fmla="*/ 0 h 436"/>
                <a:gd name="T35" fmla="*/ 1800 w 1800"/>
                <a:gd name="T36" fmla="*/ 436 h 4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00" h="436">
                  <a:moveTo>
                    <a:pt x="1715" y="399"/>
                  </a:moveTo>
                  <a:cubicBezTo>
                    <a:pt x="1715" y="37"/>
                    <a:pt x="1715" y="37"/>
                    <a:pt x="1715" y="37"/>
                  </a:cubicBezTo>
                  <a:cubicBezTo>
                    <a:pt x="1800" y="37"/>
                    <a:pt x="1800" y="37"/>
                    <a:pt x="1800" y="37"/>
                  </a:cubicBezTo>
                  <a:cubicBezTo>
                    <a:pt x="1800" y="0"/>
                    <a:pt x="1800" y="0"/>
                    <a:pt x="180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405"/>
                    <a:pt x="31" y="436"/>
                    <a:pt x="69" y="436"/>
                  </a:cubicBezTo>
                  <a:cubicBezTo>
                    <a:pt x="1800" y="436"/>
                    <a:pt x="1800" y="436"/>
                    <a:pt x="1800" y="436"/>
                  </a:cubicBezTo>
                  <a:cubicBezTo>
                    <a:pt x="1800" y="399"/>
                    <a:pt x="1800" y="399"/>
                    <a:pt x="1800" y="399"/>
                  </a:cubicBezTo>
                  <a:lnTo>
                    <a:pt x="1715" y="3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9"/>
            <p:cNvSpPr>
              <a:spLocks noChangeArrowheads="1"/>
            </p:cNvSpPr>
            <p:nvPr/>
          </p:nvSpPr>
          <p:spPr bwMode="auto">
            <a:xfrm>
              <a:off x="119839" y="3027851"/>
              <a:ext cx="4446125" cy="941118"/>
            </a:xfrm>
            <a:custGeom>
              <a:avLst/>
              <a:gdLst>
                <a:gd name="T0" fmla="*/ 4446125 w 1709"/>
                <a:gd name="T1" fmla="*/ 0 h 362"/>
                <a:gd name="T2" fmla="*/ 166502 w 1709"/>
                <a:gd name="T3" fmla="*/ 0 h 362"/>
                <a:gd name="T4" fmla="*/ 0 w 1709"/>
                <a:gd name="T5" fmla="*/ 145587 h 362"/>
                <a:gd name="T6" fmla="*/ 0 w 1709"/>
                <a:gd name="T7" fmla="*/ 792931 h 362"/>
                <a:gd name="T8" fmla="*/ 166502 w 1709"/>
                <a:gd name="T9" fmla="*/ 941118 h 362"/>
                <a:gd name="T10" fmla="*/ 4446125 w 1709"/>
                <a:gd name="T11" fmla="*/ 941118 h 362"/>
                <a:gd name="T12" fmla="*/ 4446125 w 1709"/>
                <a:gd name="T13" fmla="*/ 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09"/>
                <a:gd name="T22" fmla="*/ 0 h 362"/>
                <a:gd name="T23" fmla="*/ 1709 w 170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09" h="362">
                  <a:moveTo>
                    <a:pt x="1709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5"/>
                    <a:pt x="0" y="56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36"/>
                    <a:pt x="29" y="362"/>
                    <a:pt x="64" y="362"/>
                  </a:cubicBezTo>
                  <a:cubicBezTo>
                    <a:pt x="1709" y="362"/>
                    <a:pt x="1709" y="362"/>
                    <a:pt x="1709" y="362"/>
                  </a:cubicBez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Rectangle 10"/>
            <p:cNvSpPr>
              <a:spLocks noChangeArrowheads="1"/>
            </p:cNvSpPr>
            <p:nvPr/>
          </p:nvSpPr>
          <p:spPr bwMode="auto">
            <a:xfrm>
              <a:off x="283655" y="3082822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6" name="Rectangle 11"/>
            <p:cNvSpPr>
              <a:spLocks noChangeArrowheads="1"/>
            </p:cNvSpPr>
            <p:nvPr/>
          </p:nvSpPr>
          <p:spPr bwMode="auto">
            <a:xfrm>
              <a:off x="283655" y="3155385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7" name="Rectangle 12"/>
            <p:cNvSpPr>
              <a:spLocks noChangeArrowheads="1"/>
            </p:cNvSpPr>
            <p:nvPr/>
          </p:nvSpPr>
          <p:spPr bwMode="auto">
            <a:xfrm>
              <a:off x="283655" y="3227948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8" name="Rectangle 13"/>
            <p:cNvSpPr>
              <a:spLocks noChangeArrowheads="1"/>
            </p:cNvSpPr>
            <p:nvPr/>
          </p:nvSpPr>
          <p:spPr bwMode="auto">
            <a:xfrm>
              <a:off x="283655" y="3303810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9" name="Rectangle 14"/>
            <p:cNvSpPr>
              <a:spLocks noChangeArrowheads="1"/>
            </p:cNvSpPr>
            <p:nvPr/>
          </p:nvSpPr>
          <p:spPr bwMode="auto">
            <a:xfrm>
              <a:off x="283655" y="3376373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0" name="Rectangle 15"/>
            <p:cNvSpPr>
              <a:spLocks noChangeArrowheads="1"/>
            </p:cNvSpPr>
            <p:nvPr/>
          </p:nvSpPr>
          <p:spPr bwMode="auto">
            <a:xfrm>
              <a:off x="283655" y="3448935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1" name="Rectangle 16"/>
            <p:cNvSpPr>
              <a:spLocks noChangeArrowheads="1"/>
            </p:cNvSpPr>
            <p:nvPr/>
          </p:nvSpPr>
          <p:spPr bwMode="auto">
            <a:xfrm>
              <a:off x="283655" y="3524796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2" name="Rectangle 17"/>
            <p:cNvSpPr>
              <a:spLocks noChangeArrowheads="1"/>
            </p:cNvSpPr>
            <p:nvPr/>
          </p:nvSpPr>
          <p:spPr bwMode="auto">
            <a:xfrm>
              <a:off x="283655" y="3597359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3" name="Rectangle 18"/>
            <p:cNvSpPr>
              <a:spLocks noChangeArrowheads="1"/>
            </p:cNvSpPr>
            <p:nvPr/>
          </p:nvSpPr>
          <p:spPr bwMode="auto">
            <a:xfrm>
              <a:off x="283655" y="3669922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4" name="Rectangle 19"/>
            <p:cNvSpPr>
              <a:spLocks noChangeArrowheads="1"/>
            </p:cNvSpPr>
            <p:nvPr/>
          </p:nvSpPr>
          <p:spPr bwMode="auto">
            <a:xfrm>
              <a:off x="283655" y="3745784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5" name="Rectangle 20"/>
            <p:cNvSpPr>
              <a:spLocks noChangeArrowheads="1"/>
            </p:cNvSpPr>
            <p:nvPr/>
          </p:nvSpPr>
          <p:spPr bwMode="auto">
            <a:xfrm>
              <a:off x="283655" y="3818346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6" name="Rectangle 21"/>
            <p:cNvSpPr>
              <a:spLocks noChangeArrowheads="1"/>
            </p:cNvSpPr>
            <p:nvPr/>
          </p:nvSpPr>
          <p:spPr bwMode="auto">
            <a:xfrm>
              <a:off x="283655" y="3890909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7" name="Freeform 22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964207"/>
            </a:xfrm>
            <a:custGeom>
              <a:avLst/>
              <a:gdLst>
                <a:gd name="T0" fmla="*/ 0 w 622"/>
                <a:gd name="T1" fmla="*/ 0 h 877"/>
                <a:gd name="T2" fmla="*/ 683850 w 622"/>
                <a:gd name="T3" fmla="*/ 0 h 877"/>
                <a:gd name="T4" fmla="*/ 683850 w 622"/>
                <a:gd name="T5" fmla="*/ 964207 h 877"/>
                <a:gd name="T6" fmla="*/ 343024 w 622"/>
                <a:gd name="T7" fmla="*/ 714635 h 877"/>
                <a:gd name="T8" fmla="*/ 0 w 622"/>
                <a:gd name="T9" fmla="*/ 964207 h 877"/>
                <a:gd name="T10" fmla="*/ 0 w 622"/>
                <a:gd name="T11" fmla="*/ 0 h 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877"/>
                <a:gd name="T20" fmla="*/ 622 w 622"/>
                <a:gd name="T21" fmla="*/ 877 h 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877">
                  <a:moveTo>
                    <a:pt x="0" y="0"/>
                  </a:moveTo>
                  <a:lnTo>
                    <a:pt x="622" y="0"/>
                  </a:lnTo>
                  <a:lnTo>
                    <a:pt x="622" y="877"/>
                  </a:lnTo>
                  <a:lnTo>
                    <a:pt x="312" y="650"/>
                  </a:lnTo>
                  <a:lnTo>
                    <a:pt x="0" y="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Rectangle 23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196800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9" name="Freeform 24"/>
            <p:cNvSpPr>
              <a:spLocks noChangeArrowheads="1"/>
            </p:cNvSpPr>
            <p:nvPr/>
          </p:nvSpPr>
          <p:spPr bwMode="auto">
            <a:xfrm>
              <a:off x="967505" y="2723307"/>
              <a:ext cx="458466" cy="101148"/>
            </a:xfrm>
            <a:custGeom>
              <a:avLst/>
              <a:gdLst>
                <a:gd name="T0" fmla="*/ 408973 w 176"/>
                <a:gd name="T1" fmla="*/ 0 h 39"/>
                <a:gd name="T2" fmla="*/ 49493 w 176"/>
                <a:gd name="T3" fmla="*/ 0 h 39"/>
                <a:gd name="T4" fmla="*/ 0 w 176"/>
                <a:gd name="T5" fmla="*/ 49277 h 39"/>
                <a:gd name="T6" fmla="*/ 0 w 176"/>
                <a:gd name="T7" fmla="*/ 51871 h 39"/>
                <a:gd name="T8" fmla="*/ 49493 w 176"/>
                <a:gd name="T9" fmla="*/ 101148 h 39"/>
                <a:gd name="T10" fmla="*/ 408973 w 176"/>
                <a:gd name="T11" fmla="*/ 101148 h 39"/>
                <a:gd name="T12" fmla="*/ 458466 w 176"/>
                <a:gd name="T13" fmla="*/ 51871 h 39"/>
                <a:gd name="T14" fmla="*/ 458466 w 176"/>
                <a:gd name="T15" fmla="*/ 49277 h 39"/>
                <a:gd name="T16" fmla="*/ 408973 w 176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39"/>
                <a:gd name="T29" fmla="*/ 176 w 176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39">
                  <a:moveTo>
                    <a:pt x="15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68" y="39"/>
                    <a:pt x="176" y="30"/>
                    <a:pt x="176" y="20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6" y="8"/>
                    <a:pt x="168" y="0"/>
                    <a:pt x="15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5"/>
            <p:cNvSpPr>
              <a:spLocks noChangeArrowheads="1"/>
            </p:cNvSpPr>
            <p:nvPr/>
          </p:nvSpPr>
          <p:spPr bwMode="auto">
            <a:xfrm>
              <a:off x="967505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6"/>
            <p:cNvSpPr>
              <a:spLocks noChangeArrowheads="1"/>
            </p:cNvSpPr>
            <p:nvPr/>
          </p:nvSpPr>
          <p:spPr bwMode="auto">
            <a:xfrm>
              <a:off x="105326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7"/>
            <p:cNvSpPr>
              <a:spLocks noChangeArrowheads="1"/>
            </p:cNvSpPr>
            <p:nvPr/>
          </p:nvSpPr>
          <p:spPr bwMode="auto">
            <a:xfrm>
              <a:off x="1146714" y="2291228"/>
              <a:ext cx="34083" cy="397996"/>
            </a:xfrm>
            <a:custGeom>
              <a:avLst/>
              <a:gdLst>
                <a:gd name="T0" fmla="*/ 18352 w 13"/>
                <a:gd name="T1" fmla="*/ 397996 h 153"/>
                <a:gd name="T2" fmla="*/ 18352 w 13"/>
                <a:gd name="T3" fmla="*/ 397996 h 153"/>
                <a:gd name="T4" fmla="*/ 0 w 13"/>
                <a:gd name="T5" fmla="*/ 379787 h 153"/>
                <a:gd name="T6" fmla="*/ 0 w 13"/>
                <a:gd name="T7" fmla="*/ 18209 h 153"/>
                <a:gd name="T8" fmla="*/ 18352 w 13"/>
                <a:gd name="T9" fmla="*/ 0 h 153"/>
                <a:gd name="T10" fmla="*/ 18352 w 13"/>
                <a:gd name="T11" fmla="*/ 0 h 153"/>
                <a:gd name="T12" fmla="*/ 34083 w 13"/>
                <a:gd name="T13" fmla="*/ 18209 h 153"/>
                <a:gd name="T14" fmla="*/ 34083 w 13"/>
                <a:gd name="T15" fmla="*/ 379787 h 153"/>
                <a:gd name="T16" fmla="*/ 18352 w 13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53"/>
                <a:gd name="T29" fmla="*/ 13 w 13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3" y="3"/>
                    <a:pt x="13" y="7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8"/>
            <p:cNvSpPr>
              <a:spLocks noChangeArrowheads="1"/>
            </p:cNvSpPr>
            <p:nvPr/>
          </p:nvSpPr>
          <p:spPr bwMode="auto">
            <a:xfrm>
              <a:off x="136550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9"/>
            <p:cNvSpPr>
              <a:spLocks noChangeArrowheads="1"/>
            </p:cNvSpPr>
            <p:nvPr/>
          </p:nvSpPr>
          <p:spPr bwMode="auto">
            <a:xfrm>
              <a:off x="626679" y="0"/>
              <a:ext cx="1550207" cy="2192278"/>
            </a:xfrm>
            <a:custGeom>
              <a:avLst/>
              <a:gdLst>
                <a:gd name="T0" fmla="*/ 1550207 w 1410"/>
                <a:gd name="T1" fmla="*/ 2192278 h 1994"/>
                <a:gd name="T2" fmla="*/ 0 w 1410"/>
                <a:gd name="T3" fmla="*/ 2192278 h 1994"/>
                <a:gd name="T4" fmla="*/ 0 w 1410"/>
                <a:gd name="T5" fmla="*/ 0 h 1994"/>
                <a:gd name="T6" fmla="*/ 1550207 w 1410"/>
                <a:gd name="T7" fmla="*/ 228683 h 1994"/>
                <a:gd name="T8" fmla="*/ 1550207 w 1410"/>
                <a:gd name="T9" fmla="*/ 2192278 h 1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0"/>
                <a:gd name="T16" fmla="*/ 0 h 1994"/>
                <a:gd name="T17" fmla="*/ 1410 w 1410"/>
                <a:gd name="T18" fmla="*/ 1994 h 1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0" h="1994">
                  <a:moveTo>
                    <a:pt x="1410" y="1994"/>
                  </a:moveTo>
                  <a:lnTo>
                    <a:pt x="0" y="1994"/>
                  </a:lnTo>
                  <a:lnTo>
                    <a:pt x="0" y="0"/>
                  </a:lnTo>
                  <a:lnTo>
                    <a:pt x="1410" y="208"/>
                  </a:lnTo>
                  <a:lnTo>
                    <a:pt x="1410" y="1994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30"/>
            <p:cNvSpPr>
              <a:spLocks noChangeArrowheads="1"/>
            </p:cNvSpPr>
            <p:nvPr/>
          </p:nvSpPr>
          <p:spPr bwMode="auto">
            <a:xfrm>
              <a:off x="790496" y="93453"/>
              <a:ext cx="1386391" cy="2098826"/>
            </a:xfrm>
            <a:custGeom>
              <a:avLst/>
              <a:gdLst>
                <a:gd name="T0" fmla="*/ 0 w 1261"/>
                <a:gd name="T1" fmla="*/ 0 h 1909"/>
                <a:gd name="T2" fmla="*/ 1386391 w 1261"/>
                <a:gd name="T3" fmla="*/ 218788 h 1909"/>
                <a:gd name="T4" fmla="*/ 1386391 w 1261"/>
                <a:gd name="T5" fmla="*/ 2098826 h 1909"/>
                <a:gd name="T6" fmla="*/ 0 w 1261"/>
                <a:gd name="T7" fmla="*/ 2098826 h 1909"/>
                <a:gd name="T8" fmla="*/ 0 w 1261"/>
                <a:gd name="T9" fmla="*/ 0 h 19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1"/>
                <a:gd name="T16" fmla="*/ 0 h 1909"/>
                <a:gd name="T17" fmla="*/ 1261 w 1261"/>
                <a:gd name="T18" fmla="*/ 1909 h 19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1" h="1909">
                  <a:moveTo>
                    <a:pt x="0" y="0"/>
                  </a:moveTo>
                  <a:lnTo>
                    <a:pt x="1261" y="199"/>
                  </a:lnTo>
                  <a:lnTo>
                    <a:pt x="1261" y="1909"/>
                  </a:lnTo>
                  <a:lnTo>
                    <a:pt x="0" y="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Rectangle 31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7" name="Rectangle 32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8" name="Rectangle 33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9" name="Rectangle 34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0" name="Rectangle 35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prstGeom prst="rect">
              <a:avLst/>
            </a:prstGeom>
            <a:solidFill>
              <a:srgbClr val="CF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1" name="Freeform 36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custGeom>
              <a:avLst/>
              <a:gdLst>
                <a:gd name="T0" fmla="*/ 101148 w 92"/>
                <a:gd name="T1" fmla="*/ 0 h 1909"/>
                <a:gd name="T2" fmla="*/ 0 w 92"/>
                <a:gd name="T3" fmla="*/ 0 h 1909"/>
                <a:gd name="T4" fmla="*/ 0 w 92"/>
                <a:gd name="T5" fmla="*/ 2098826 h 1909"/>
                <a:gd name="T6" fmla="*/ 101148 w 92"/>
                <a:gd name="T7" fmla="*/ 2098826 h 19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1909"/>
                <a:gd name="T14" fmla="*/ 92 w 92"/>
                <a:gd name="T15" fmla="*/ 1909 h 19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1909">
                  <a:moveTo>
                    <a:pt x="92" y="0"/>
                  </a:moveTo>
                  <a:lnTo>
                    <a:pt x="0" y="0"/>
                  </a:lnTo>
                  <a:lnTo>
                    <a:pt x="0" y="1909"/>
                  </a:lnTo>
                  <a:lnTo>
                    <a:pt x="92" y="19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Rectangle 37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solidFill>
              <a:srgbClr val="EC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3" name="Rectangle 38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4" name="Freeform 39"/>
            <p:cNvSpPr>
              <a:spLocks noChangeArrowheads="1"/>
            </p:cNvSpPr>
            <p:nvPr/>
          </p:nvSpPr>
          <p:spPr bwMode="auto">
            <a:xfrm>
              <a:off x="2320913" y="42328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40"/>
            <p:cNvSpPr>
              <a:spLocks noChangeArrowheads="1"/>
            </p:cNvSpPr>
            <p:nvPr/>
          </p:nvSpPr>
          <p:spPr bwMode="auto">
            <a:xfrm>
              <a:off x="2320913" y="512338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41"/>
            <p:cNvSpPr>
              <a:spLocks noChangeArrowheads="1"/>
            </p:cNvSpPr>
            <p:nvPr/>
          </p:nvSpPr>
          <p:spPr bwMode="auto">
            <a:xfrm>
              <a:off x="2320913" y="761910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6039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42"/>
            <p:cNvSpPr>
              <a:spLocks noChangeArrowheads="1"/>
            </p:cNvSpPr>
            <p:nvPr/>
          </p:nvSpPr>
          <p:spPr bwMode="auto">
            <a:xfrm>
              <a:off x="2320913" y="91033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3"/>
            <p:cNvSpPr>
              <a:spLocks noChangeArrowheads="1"/>
            </p:cNvSpPr>
            <p:nvPr/>
          </p:nvSpPr>
          <p:spPr bwMode="auto">
            <a:xfrm>
              <a:off x="2286830" y="1308330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4"/>
            <p:cNvSpPr>
              <a:spLocks noChangeArrowheads="1"/>
            </p:cNvSpPr>
            <p:nvPr/>
          </p:nvSpPr>
          <p:spPr bwMode="auto">
            <a:xfrm>
              <a:off x="2286830" y="142487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5"/>
            <p:cNvSpPr>
              <a:spLocks noChangeArrowheads="1"/>
            </p:cNvSpPr>
            <p:nvPr/>
          </p:nvSpPr>
          <p:spPr bwMode="auto">
            <a:xfrm>
              <a:off x="2286830" y="154251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6039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6039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10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6"/>
            <p:cNvSpPr>
              <a:spLocks noChangeArrowheads="1"/>
            </p:cNvSpPr>
            <p:nvPr/>
          </p:nvSpPr>
          <p:spPr bwMode="auto">
            <a:xfrm>
              <a:off x="2286830" y="1666747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7"/>
            <p:cNvSpPr>
              <a:spLocks noChangeArrowheads="1"/>
            </p:cNvSpPr>
            <p:nvPr/>
          </p:nvSpPr>
          <p:spPr bwMode="auto">
            <a:xfrm>
              <a:off x="918031" y="1576593"/>
              <a:ext cx="1161006" cy="131932"/>
            </a:xfrm>
            <a:custGeom>
              <a:avLst/>
              <a:gdLst>
                <a:gd name="T0" fmla="*/ 1137578 w 446"/>
                <a:gd name="T1" fmla="*/ 0 h 51"/>
                <a:gd name="T2" fmla="*/ 23428 w 446"/>
                <a:gd name="T3" fmla="*/ 77607 h 51"/>
                <a:gd name="T4" fmla="*/ 0 w 446"/>
                <a:gd name="T5" fmla="*/ 106063 h 51"/>
                <a:gd name="T6" fmla="*/ 23428 w 446"/>
                <a:gd name="T7" fmla="*/ 129345 h 51"/>
                <a:gd name="T8" fmla="*/ 1137578 w 446"/>
                <a:gd name="T9" fmla="*/ 46564 h 51"/>
                <a:gd name="T10" fmla="*/ 1161006 w 446"/>
                <a:gd name="T11" fmla="*/ 20695 h 51"/>
                <a:gd name="T12" fmla="*/ 1137578 w 446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0"/>
                  </a:moveTo>
                  <a:cubicBezTo>
                    <a:pt x="294" y="10"/>
                    <a:pt x="152" y="20"/>
                    <a:pt x="9" y="30"/>
                  </a:cubicBezTo>
                  <a:cubicBezTo>
                    <a:pt x="4" y="31"/>
                    <a:pt x="0" y="36"/>
                    <a:pt x="0" y="41"/>
                  </a:cubicBezTo>
                  <a:cubicBezTo>
                    <a:pt x="0" y="47"/>
                    <a:pt x="4" y="51"/>
                    <a:pt x="9" y="50"/>
                  </a:cubicBezTo>
                  <a:cubicBezTo>
                    <a:pt x="152" y="40"/>
                    <a:pt x="294" y="29"/>
                    <a:pt x="437" y="18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8"/>
            <p:cNvSpPr>
              <a:spLocks noChangeArrowheads="1"/>
            </p:cNvSpPr>
            <p:nvPr/>
          </p:nvSpPr>
          <p:spPr bwMode="auto">
            <a:xfrm>
              <a:off x="918031" y="1493036"/>
              <a:ext cx="1161006" cy="122038"/>
            </a:xfrm>
            <a:custGeom>
              <a:avLst/>
              <a:gdLst>
                <a:gd name="T0" fmla="*/ 1137578 w 446"/>
                <a:gd name="T1" fmla="*/ 2597 h 47"/>
                <a:gd name="T2" fmla="*/ 23428 w 446"/>
                <a:gd name="T3" fmla="*/ 67510 h 47"/>
                <a:gd name="T4" fmla="*/ 0 w 446"/>
                <a:gd name="T5" fmla="*/ 96072 h 47"/>
                <a:gd name="T6" fmla="*/ 23428 w 446"/>
                <a:gd name="T7" fmla="*/ 119441 h 47"/>
                <a:gd name="T8" fmla="*/ 1137578 w 446"/>
                <a:gd name="T9" fmla="*/ 46738 h 47"/>
                <a:gd name="T10" fmla="*/ 1161006 w 446"/>
                <a:gd name="T11" fmla="*/ 23369 h 47"/>
                <a:gd name="T12" fmla="*/ 1137578 w 446"/>
                <a:gd name="T13" fmla="*/ 2597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7"/>
                <a:gd name="T23" fmla="*/ 446 w 446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7">
                  <a:moveTo>
                    <a:pt x="437" y="1"/>
                  </a:moveTo>
                  <a:cubicBezTo>
                    <a:pt x="294" y="9"/>
                    <a:pt x="152" y="18"/>
                    <a:pt x="9" y="26"/>
                  </a:cubicBezTo>
                  <a:cubicBezTo>
                    <a:pt x="4" y="26"/>
                    <a:pt x="0" y="31"/>
                    <a:pt x="0" y="37"/>
                  </a:cubicBezTo>
                  <a:cubicBezTo>
                    <a:pt x="0" y="42"/>
                    <a:pt x="4" y="47"/>
                    <a:pt x="9" y="46"/>
                  </a:cubicBezTo>
                  <a:cubicBezTo>
                    <a:pt x="152" y="37"/>
                    <a:pt x="294" y="28"/>
                    <a:pt x="437" y="18"/>
                  </a:cubicBezTo>
                  <a:cubicBezTo>
                    <a:pt x="442" y="18"/>
                    <a:pt x="446" y="14"/>
                    <a:pt x="446" y="9"/>
                  </a:cubicBezTo>
                  <a:cubicBezTo>
                    <a:pt x="446" y="4"/>
                    <a:pt x="442" y="0"/>
                    <a:pt x="437" y="1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49"/>
            <p:cNvSpPr>
              <a:spLocks noChangeArrowheads="1"/>
            </p:cNvSpPr>
            <p:nvPr/>
          </p:nvSpPr>
          <p:spPr bwMode="auto">
            <a:xfrm>
              <a:off x="918031" y="1261055"/>
              <a:ext cx="1161006" cy="85756"/>
            </a:xfrm>
            <a:custGeom>
              <a:avLst/>
              <a:gdLst>
                <a:gd name="T0" fmla="*/ 1137578 w 446"/>
                <a:gd name="T1" fmla="*/ 0 h 33"/>
                <a:gd name="T2" fmla="*/ 23428 w 446"/>
                <a:gd name="T3" fmla="*/ 33783 h 33"/>
                <a:gd name="T4" fmla="*/ 0 w 446"/>
                <a:gd name="T5" fmla="*/ 59769 h 33"/>
                <a:gd name="T6" fmla="*/ 23428 w 446"/>
                <a:gd name="T7" fmla="*/ 85756 h 33"/>
                <a:gd name="T8" fmla="*/ 1137578 w 446"/>
                <a:gd name="T9" fmla="*/ 44177 h 33"/>
                <a:gd name="T10" fmla="*/ 1161006 w 446"/>
                <a:gd name="T11" fmla="*/ 20789 h 33"/>
                <a:gd name="T12" fmla="*/ 1137578 w 446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3"/>
                <a:gd name="T23" fmla="*/ 446 w 446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3">
                  <a:moveTo>
                    <a:pt x="437" y="0"/>
                  </a:moveTo>
                  <a:cubicBezTo>
                    <a:pt x="294" y="4"/>
                    <a:pt x="152" y="8"/>
                    <a:pt x="9" y="13"/>
                  </a:cubicBezTo>
                  <a:cubicBezTo>
                    <a:pt x="4" y="13"/>
                    <a:pt x="0" y="17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cubicBezTo>
                    <a:pt x="152" y="28"/>
                    <a:pt x="294" y="22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3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0"/>
            <p:cNvSpPr>
              <a:spLocks noChangeArrowheads="1"/>
            </p:cNvSpPr>
            <p:nvPr/>
          </p:nvSpPr>
          <p:spPr bwMode="auto">
            <a:xfrm>
              <a:off x="918031" y="1123625"/>
              <a:ext cx="1161006" cy="67066"/>
            </a:xfrm>
            <a:custGeom>
              <a:avLst/>
              <a:gdLst>
                <a:gd name="T0" fmla="*/ 1137578 w 446"/>
                <a:gd name="T1" fmla="*/ 0 h 26"/>
                <a:gd name="T2" fmla="*/ 23428 w 446"/>
                <a:gd name="T3" fmla="*/ 12897 h 26"/>
                <a:gd name="T4" fmla="*/ 0 w 446"/>
                <a:gd name="T5" fmla="*/ 41271 h 26"/>
                <a:gd name="T6" fmla="*/ 23428 w 446"/>
                <a:gd name="T7" fmla="*/ 64487 h 26"/>
                <a:gd name="T8" fmla="*/ 1137578 w 446"/>
                <a:gd name="T9" fmla="*/ 43851 h 26"/>
                <a:gd name="T10" fmla="*/ 1161006 w 446"/>
                <a:gd name="T11" fmla="*/ 20636 h 26"/>
                <a:gd name="T12" fmla="*/ 1137578 w 446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26"/>
                <a:gd name="T23" fmla="*/ 446 w 446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26">
                  <a:moveTo>
                    <a:pt x="437" y="0"/>
                  </a:moveTo>
                  <a:cubicBezTo>
                    <a:pt x="294" y="2"/>
                    <a:pt x="152" y="3"/>
                    <a:pt x="9" y="5"/>
                  </a:cubicBezTo>
                  <a:cubicBezTo>
                    <a:pt x="4" y="5"/>
                    <a:pt x="0" y="10"/>
                    <a:pt x="0" y="16"/>
                  </a:cubicBezTo>
                  <a:cubicBezTo>
                    <a:pt x="0" y="21"/>
                    <a:pt x="4" y="26"/>
                    <a:pt x="9" y="25"/>
                  </a:cubicBezTo>
                  <a:cubicBezTo>
                    <a:pt x="152" y="23"/>
                    <a:pt x="294" y="20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1"/>
            <p:cNvSpPr>
              <a:spLocks noChangeArrowheads="1"/>
            </p:cNvSpPr>
            <p:nvPr/>
          </p:nvSpPr>
          <p:spPr bwMode="auto">
            <a:xfrm>
              <a:off x="889445" y="712435"/>
              <a:ext cx="1159907" cy="83557"/>
            </a:xfrm>
            <a:custGeom>
              <a:avLst/>
              <a:gdLst>
                <a:gd name="T0" fmla="*/ 1136501 w 446"/>
                <a:gd name="T1" fmla="*/ 39167 h 32"/>
                <a:gd name="T2" fmla="*/ 26007 w 446"/>
                <a:gd name="T3" fmla="*/ 0 h 32"/>
                <a:gd name="T4" fmla="*/ 0 w 446"/>
                <a:gd name="T5" fmla="*/ 26112 h 32"/>
                <a:gd name="T6" fmla="*/ 26007 w 446"/>
                <a:gd name="T7" fmla="*/ 52223 h 32"/>
                <a:gd name="T8" fmla="*/ 1136501 w 446"/>
                <a:gd name="T9" fmla="*/ 83557 h 32"/>
                <a:gd name="T10" fmla="*/ 1159907 w 446"/>
                <a:gd name="T11" fmla="*/ 62668 h 32"/>
                <a:gd name="T12" fmla="*/ 1136501 w 446"/>
                <a:gd name="T13" fmla="*/ 3916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2"/>
                <a:gd name="T23" fmla="*/ 446 w 44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2">
                  <a:moveTo>
                    <a:pt x="437" y="15"/>
                  </a:moveTo>
                  <a:cubicBezTo>
                    <a:pt x="294" y="10"/>
                    <a:pt x="152" y="5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2" y="24"/>
                    <a:pt x="294" y="28"/>
                    <a:pt x="437" y="32"/>
                  </a:cubicBezTo>
                  <a:cubicBezTo>
                    <a:pt x="442" y="32"/>
                    <a:pt x="446" y="29"/>
                    <a:pt x="446" y="24"/>
                  </a:cubicBezTo>
                  <a:cubicBezTo>
                    <a:pt x="446" y="19"/>
                    <a:pt x="442" y="15"/>
                    <a:pt x="437" y="1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52"/>
            <p:cNvSpPr>
              <a:spLocks noChangeArrowheads="1"/>
            </p:cNvSpPr>
            <p:nvPr/>
          </p:nvSpPr>
          <p:spPr bwMode="auto">
            <a:xfrm>
              <a:off x="889445" y="587100"/>
              <a:ext cx="1159907" cy="98949"/>
            </a:xfrm>
            <a:custGeom>
              <a:avLst/>
              <a:gdLst>
                <a:gd name="T0" fmla="*/ 1136501 w 446"/>
                <a:gd name="T1" fmla="*/ 52078 h 38"/>
                <a:gd name="T2" fmla="*/ 26007 w 446"/>
                <a:gd name="T3" fmla="*/ 0 h 38"/>
                <a:gd name="T4" fmla="*/ 0 w 446"/>
                <a:gd name="T5" fmla="*/ 23435 h 38"/>
                <a:gd name="T6" fmla="*/ 26007 w 446"/>
                <a:gd name="T7" fmla="*/ 52078 h 38"/>
                <a:gd name="T8" fmla="*/ 1136501 w 446"/>
                <a:gd name="T9" fmla="*/ 98949 h 38"/>
                <a:gd name="T10" fmla="*/ 1159907 w 446"/>
                <a:gd name="T11" fmla="*/ 75514 h 38"/>
                <a:gd name="T12" fmla="*/ 1136501 w 446"/>
                <a:gd name="T13" fmla="*/ 52078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8"/>
                <a:gd name="T23" fmla="*/ 446 w 44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8">
                  <a:moveTo>
                    <a:pt x="437" y="20"/>
                  </a:moveTo>
                  <a:cubicBezTo>
                    <a:pt x="294" y="13"/>
                    <a:pt x="152" y="7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26"/>
                    <a:pt x="294" y="32"/>
                    <a:pt x="437" y="38"/>
                  </a:cubicBezTo>
                  <a:cubicBezTo>
                    <a:pt x="442" y="38"/>
                    <a:pt x="446" y="34"/>
                    <a:pt x="446" y="29"/>
                  </a:cubicBezTo>
                  <a:cubicBezTo>
                    <a:pt x="446" y="25"/>
                    <a:pt x="442" y="20"/>
                    <a:pt x="437" y="2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53"/>
            <p:cNvSpPr>
              <a:spLocks noChangeArrowheads="1"/>
            </p:cNvSpPr>
            <p:nvPr/>
          </p:nvSpPr>
          <p:spPr bwMode="auto">
            <a:xfrm>
              <a:off x="889445" y="459565"/>
              <a:ext cx="1159907" cy="117640"/>
            </a:xfrm>
            <a:custGeom>
              <a:avLst/>
              <a:gdLst>
                <a:gd name="T0" fmla="*/ 1136501 w 446"/>
                <a:gd name="T1" fmla="*/ 70584 h 45"/>
                <a:gd name="T2" fmla="*/ 26007 w 446"/>
                <a:gd name="T3" fmla="*/ 0 h 45"/>
                <a:gd name="T4" fmla="*/ 0 w 446"/>
                <a:gd name="T5" fmla="*/ 26142 h 45"/>
                <a:gd name="T6" fmla="*/ 26007 w 446"/>
                <a:gd name="T7" fmla="*/ 54899 h 45"/>
                <a:gd name="T8" fmla="*/ 1136501 w 446"/>
                <a:gd name="T9" fmla="*/ 115026 h 45"/>
                <a:gd name="T10" fmla="*/ 1159907 w 446"/>
                <a:gd name="T11" fmla="*/ 94112 h 45"/>
                <a:gd name="T12" fmla="*/ 1136501 w 446"/>
                <a:gd name="T13" fmla="*/ 70584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5"/>
                <a:gd name="T23" fmla="*/ 446 w 446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5">
                  <a:moveTo>
                    <a:pt x="437" y="27"/>
                  </a:moveTo>
                  <a:cubicBezTo>
                    <a:pt x="294" y="18"/>
                    <a:pt x="152" y="9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1"/>
                  </a:cubicBezTo>
                  <a:cubicBezTo>
                    <a:pt x="152" y="29"/>
                    <a:pt x="294" y="36"/>
                    <a:pt x="437" y="44"/>
                  </a:cubicBezTo>
                  <a:cubicBezTo>
                    <a:pt x="442" y="45"/>
                    <a:pt x="446" y="41"/>
                    <a:pt x="446" y="36"/>
                  </a:cubicBezTo>
                  <a:cubicBezTo>
                    <a:pt x="446" y="31"/>
                    <a:pt x="442" y="27"/>
                    <a:pt x="437" y="27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54"/>
            <p:cNvSpPr>
              <a:spLocks noChangeArrowheads="1"/>
            </p:cNvSpPr>
            <p:nvPr/>
          </p:nvSpPr>
          <p:spPr bwMode="auto">
            <a:xfrm>
              <a:off x="889445" y="329831"/>
              <a:ext cx="1159907" cy="133032"/>
            </a:xfrm>
            <a:custGeom>
              <a:avLst/>
              <a:gdLst>
                <a:gd name="T0" fmla="*/ 1136501 w 446"/>
                <a:gd name="T1" fmla="*/ 86080 h 51"/>
                <a:gd name="T2" fmla="*/ 26007 w 446"/>
                <a:gd name="T3" fmla="*/ 0 h 51"/>
                <a:gd name="T4" fmla="*/ 0 w 446"/>
                <a:gd name="T5" fmla="*/ 23476 h 51"/>
                <a:gd name="T6" fmla="*/ 26007 w 446"/>
                <a:gd name="T7" fmla="*/ 52169 h 51"/>
                <a:gd name="T8" fmla="*/ 1136501 w 446"/>
                <a:gd name="T9" fmla="*/ 130424 h 51"/>
                <a:gd name="T10" fmla="*/ 1159907 w 446"/>
                <a:gd name="T11" fmla="*/ 109556 h 51"/>
                <a:gd name="T12" fmla="*/ 1136501 w 446"/>
                <a:gd name="T13" fmla="*/ 8608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33"/>
                  </a:moveTo>
                  <a:cubicBezTo>
                    <a:pt x="294" y="22"/>
                    <a:pt x="152" y="11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30"/>
                    <a:pt x="294" y="40"/>
                    <a:pt x="437" y="50"/>
                  </a:cubicBezTo>
                  <a:cubicBezTo>
                    <a:pt x="442" y="51"/>
                    <a:pt x="446" y="47"/>
                    <a:pt x="446" y="42"/>
                  </a:cubicBezTo>
                  <a:cubicBezTo>
                    <a:pt x="446" y="37"/>
                    <a:pt x="442" y="33"/>
                    <a:pt x="437" y="3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55"/>
            <p:cNvSpPr>
              <a:spLocks noChangeArrowheads="1"/>
            </p:cNvSpPr>
            <p:nvPr/>
          </p:nvSpPr>
          <p:spPr bwMode="auto">
            <a:xfrm>
              <a:off x="2187880" y="312240"/>
              <a:ext cx="98949" cy="1175299"/>
            </a:xfrm>
            <a:custGeom>
              <a:avLst/>
              <a:gdLst>
                <a:gd name="T0" fmla="*/ 0 w 90"/>
                <a:gd name="T1" fmla="*/ 0 h 1069"/>
                <a:gd name="T2" fmla="*/ 0 w 90"/>
                <a:gd name="T3" fmla="*/ 1175299 h 1069"/>
                <a:gd name="T4" fmla="*/ 49475 w 90"/>
                <a:gd name="T5" fmla="*/ 1136819 h 1069"/>
                <a:gd name="T6" fmla="*/ 98949 w 90"/>
                <a:gd name="T7" fmla="*/ 1175299 h 1069"/>
                <a:gd name="T8" fmla="*/ 98949 w 90"/>
                <a:gd name="T9" fmla="*/ 0 h 1069"/>
                <a:gd name="T10" fmla="*/ 0 w 90"/>
                <a:gd name="T11" fmla="*/ 0 h 10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1069"/>
                <a:gd name="T20" fmla="*/ 90 w 90"/>
                <a:gd name="T21" fmla="*/ 1069 h 10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1069">
                  <a:moveTo>
                    <a:pt x="0" y="0"/>
                  </a:moveTo>
                  <a:lnTo>
                    <a:pt x="0" y="1069"/>
                  </a:lnTo>
                  <a:lnTo>
                    <a:pt x="45" y="1034"/>
                  </a:lnTo>
                  <a:lnTo>
                    <a:pt x="90" y="1069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文本框 56"/>
            <p:cNvSpPr>
              <a:spLocks noChangeArrowheads="1"/>
            </p:cNvSpPr>
            <p:nvPr/>
          </p:nvSpPr>
          <p:spPr bwMode="auto">
            <a:xfrm>
              <a:off x="967505" y="3097115"/>
              <a:ext cx="387881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CONTENTS</a:t>
              </a:r>
              <a:endParaRPr lang="en-US" altLang="zh-CN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176" name="Picture 6" descr="E:\Design Area\CSO\Processing\presentation\bizpro\asd\images\01_Main-Background_Light_0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52" y="1555798"/>
            <a:ext cx="527050" cy="527050"/>
          </a:xfrm>
          <a:prstGeom prst="rect">
            <a:avLst/>
          </a:prstGeom>
          <a:blipFill dpi="0" rotWithShape="1">
            <a:blip r:embed="rId2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77" name="Picture 7" descr="E:\Design Area\CSO\Processing\presentation\bizpro\asd\images\01_Main-Background_Light_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52" y="2718271"/>
            <a:ext cx="527050" cy="527050"/>
          </a:xfrm>
          <a:prstGeom prst="rect">
            <a:avLst/>
          </a:prstGeom>
          <a:blipFill dpi="0" rotWithShape="1">
            <a:blip r:embed="rId2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056" name="文本框 59"/>
          <p:cNvSpPr>
            <a:spLocks noChangeArrowheads="1"/>
          </p:cNvSpPr>
          <p:nvPr/>
        </p:nvSpPr>
        <p:spPr bwMode="auto">
          <a:xfrm>
            <a:off x="6483060" y="1480574"/>
            <a:ext cx="5446713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8" name="文本框 61"/>
          <p:cNvSpPr>
            <a:spLocks noChangeArrowheads="1"/>
          </p:cNvSpPr>
          <p:nvPr/>
        </p:nvSpPr>
        <p:spPr bwMode="auto">
          <a:xfrm>
            <a:off x="6483064" y="2644316"/>
            <a:ext cx="54467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项目展示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文本框 61"/>
          <p:cNvSpPr>
            <a:spLocks noChangeArrowheads="1"/>
          </p:cNvSpPr>
          <p:nvPr/>
        </p:nvSpPr>
        <p:spPr bwMode="auto">
          <a:xfrm>
            <a:off x="6483064" y="3720475"/>
            <a:ext cx="54467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知识点讲解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6" name="Picture 10" descr="E:\Design Area\CSO\Processing\presentation\bizpro\asd\images\01_Main-Background_Light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48" y="4867689"/>
            <a:ext cx="527050" cy="527050"/>
          </a:xfrm>
          <a:prstGeom prst="rect">
            <a:avLst/>
          </a:prstGeom>
          <a:blipFill dpi="0" rotWithShape="1">
            <a:blip r:embed="rId2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7" name="文本框 61"/>
          <p:cNvSpPr>
            <a:spLocks noChangeArrowheads="1"/>
          </p:cNvSpPr>
          <p:nvPr/>
        </p:nvSpPr>
        <p:spPr bwMode="auto">
          <a:xfrm>
            <a:off x="6483060" y="4796634"/>
            <a:ext cx="54467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总结及作用布置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8" name="Picture 6" descr="E:\Design Area\CSO\Processing\presentation\bizpro\asd\images\01_Main-Background_Light_0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3783688"/>
            <a:ext cx="527050" cy="527050"/>
          </a:xfrm>
          <a:prstGeom prst="rect">
            <a:avLst/>
          </a:prstGeom>
          <a:blipFill dpi="0" rotWithShape="1">
            <a:blip r:embed="rId2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562" y="225"/>
              <a:ext cx="5988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练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习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3-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动态输入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效果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008121" y="1691640"/>
            <a:ext cx="79248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562" y="225"/>
              <a:ext cx="13612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练习</a:t>
              </a:r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购物车案例模块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删除商品模块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117408" y="1631316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zh-CN" dirty="0"/>
              <a:t>思路</a:t>
            </a:r>
            <a:endParaRPr lang="en-US" altLang="zh-CN" kern="0" dirty="0"/>
          </a:p>
        </p:txBody>
      </p:sp>
      <p:sp>
        <p:nvSpPr>
          <p:cNvPr id="3" name="矩形 2"/>
          <p:cNvSpPr/>
          <p:nvPr/>
        </p:nvSpPr>
        <p:spPr>
          <a:xfrm>
            <a:off x="854382" y="2384198"/>
            <a:ext cx="10483235" cy="3785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核心思路：把商品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remove() 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删除元素即可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2.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有三个地方需要删除：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	1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zh-CN" altLang="en-US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商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品后面的删除按钮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	2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删除选中的商品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	3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清理购物车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3.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商品后面的删除按钮： 一定是删除当前的商品，所以从 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$(this) 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出发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删除选中的商品： 先判断小的复选框按钮是否选中状态，如果是选中，则删除对应的商品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5.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清理购物车： 则是把所有的商品全部删掉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22" y="225"/>
              <a:ext cx="15228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练习</a:t>
              </a:r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购物车案例模块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选中商品添加背景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117408" y="1631316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zh-CN" dirty="0"/>
              <a:t>思路</a:t>
            </a:r>
            <a:endParaRPr lang="en-US" altLang="zh-CN" kern="0" dirty="0"/>
          </a:p>
        </p:txBody>
      </p:sp>
      <p:sp>
        <p:nvSpPr>
          <p:cNvPr id="3" name="矩形 2"/>
          <p:cNvSpPr/>
          <p:nvPr/>
        </p:nvSpPr>
        <p:spPr>
          <a:xfrm>
            <a:off x="854382" y="2384198"/>
            <a:ext cx="10483235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核心思路：选中的商品添加背景，不选中移除背景即可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2.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全选按钮点击：如果全选是选中的，则所有的商品添加背景，否则移除背景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3.</a:t>
            </a:r>
            <a:r>
              <a:rPr lang="zh-CN" altLang="en-US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小的复选框点击： 如果是选中状态，则当前商品添加背景，否则移除背景 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4.</a:t>
            </a:r>
            <a:r>
              <a:rPr lang="zh-CN" altLang="en-US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这个背景，可以通过类名（</a:t>
            </a:r>
            <a:r>
              <a:rPr lang="en-US" altLang="zh-CN" sz="2000" kern="0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check-cart-item</a:t>
            </a:r>
            <a:r>
              <a:rPr lang="zh-CN" altLang="en-US" sz="2000" kern="0" dirty="0" smtClean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）修改，添加类和删除类</a:t>
            </a:r>
            <a:endParaRPr lang="zh-CN" altLang="en-US" sz="2000" kern="0" dirty="0"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906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作业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644367" y="1552047"/>
            <a:ext cx="7892203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sz="2400" kern="0" dirty="0"/>
              <a:t>复</a:t>
            </a:r>
            <a:r>
              <a:rPr lang="zh-CN" altLang="en-US" sz="2400" kern="0" dirty="0" smtClean="0"/>
              <a:t>习项目及</a:t>
            </a:r>
            <a:r>
              <a:rPr lang="en-US" altLang="zh-CN" sz="2400" kern="0" dirty="0" smtClean="0"/>
              <a:t>3</a:t>
            </a:r>
            <a:r>
              <a:rPr lang="zh-CN" altLang="en-US" sz="2400" kern="0" dirty="0" smtClean="0"/>
              <a:t>个练习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906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小结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圆角矩形 13"/>
          <p:cNvSpPr/>
          <p:nvPr/>
        </p:nvSpPr>
        <p:spPr>
          <a:xfrm>
            <a:off x="1094844" y="3110391"/>
            <a:ext cx="8848745" cy="2601092"/>
          </a:xfrm>
          <a:prstGeom prst="roundRect">
            <a:avLst>
              <a:gd name="adj" fmla="val 6410"/>
            </a:avLst>
          </a:prstGeom>
          <a:solidFill>
            <a:srgbClr val="E0645A"/>
          </a:soli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52609" y="1750779"/>
            <a:ext cx="5974068" cy="1113751"/>
            <a:chOff x="9087077" y="1527388"/>
            <a:chExt cx="2303707" cy="2303706"/>
          </a:xfrm>
        </p:grpSpPr>
        <p:sp>
          <p:nvSpPr>
            <p:cNvPr id="17" name="椭圆 33"/>
            <p:cNvSpPr/>
            <p:nvPr/>
          </p:nvSpPr>
          <p:spPr>
            <a:xfrm>
              <a:off x="9087077" y="1527388"/>
              <a:ext cx="2303707" cy="2303706"/>
            </a:xfrm>
            <a:prstGeom prst="roundRect">
              <a:avLst/>
            </a:prstGeom>
            <a:gradFill>
              <a:gsLst>
                <a:gs pos="0">
                  <a:sysClr val="window" lastClr="FFFFFF"/>
                </a:gs>
                <a:gs pos="100000">
                  <a:srgbClr val="E2E2E2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34"/>
            <p:cNvSpPr/>
            <p:nvPr/>
          </p:nvSpPr>
          <p:spPr>
            <a:xfrm>
              <a:off x="9166557" y="1710379"/>
              <a:ext cx="2144746" cy="1937724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382309" y="1984488"/>
            <a:ext cx="5431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小结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Hello World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32325" y="3225812"/>
            <a:ext cx="82433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000">
              <a:lnSpc>
                <a:spcPct val="150000"/>
              </a:lnSpc>
              <a:buClr>
                <a:srgbClr val="F4C96A"/>
              </a:buClr>
              <a:defRPr/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复习知识点及重难点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属性操作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文本属性值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元素操作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7"/>
          <p:cNvSpPr>
            <a:spLocks noChangeArrowheads="1"/>
          </p:cNvSpPr>
          <p:nvPr/>
        </p:nvSpPr>
        <p:spPr bwMode="auto">
          <a:xfrm>
            <a:off x="0" y="1544638"/>
            <a:ext cx="12192000" cy="3770312"/>
          </a:xfrm>
          <a:prstGeom prst="rect">
            <a:avLst/>
          </a:prstGeom>
          <a:blipFill dpi="0" rotWithShape="1">
            <a:blip r:embed="rId1"/>
            <a:srcRect/>
            <a:stretch>
              <a:fillRect b="-8189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61" name="文本框 22"/>
          <p:cNvSpPr>
            <a:spLocks noChangeArrowheads="1"/>
          </p:cNvSpPr>
          <p:nvPr/>
        </p:nvSpPr>
        <p:spPr bwMode="auto">
          <a:xfrm>
            <a:off x="390525" y="1936750"/>
            <a:ext cx="66135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END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63" name="直接连接符 25"/>
          <p:cNvSpPr>
            <a:spLocks noChangeShapeType="1"/>
          </p:cNvSpPr>
          <p:nvPr/>
        </p:nvSpPr>
        <p:spPr bwMode="auto">
          <a:xfrm>
            <a:off x="528638" y="3743325"/>
            <a:ext cx="59023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64" name="Group 6"/>
          <p:cNvGrpSpPr/>
          <p:nvPr/>
        </p:nvGrpSpPr>
        <p:grpSpPr bwMode="auto">
          <a:xfrm>
            <a:off x="7065963" y="1198563"/>
            <a:ext cx="4892675" cy="3451225"/>
            <a:chOff x="0" y="0"/>
            <a:chExt cx="8420" cy="6208"/>
          </a:xfrm>
        </p:grpSpPr>
        <p:sp>
          <p:nvSpPr>
            <p:cNvPr id="19465" name="五边形 9"/>
            <p:cNvSpPr>
              <a:spLocks noChangeArrowheads="1"/>
            </p:cNvSpPr>
            <p:nvPr/>
          </p:nvSpPr>
          <p:spPr bwMode="auto">
            <a:xfrm rot="5400000">
              <a:off x="-1989" y="1989"/>
              <a:ext cx="6208" cy="2230"/>
            </a:xfrm>
            <a:prstGeom prst="homePlate">
              <a:avLst>
                <a:gd name="adj" fmla="val 69596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66" name="五边形 12"/>
            <p:cNvSpPr>
              <a:spLocks noChangeArrowheads="1"/>
            </p:cNvSpPr>
            <p:nvPr/>
          </p:nvSpPr>
          <p:spPr bwMode="auto">
            <a:xfrm rot="5400000">
              <a:off x="834" y="1989"/>
              <a:ext cx="6208" cy="2230"/>
            </a:xfrm>
            <a:prstGeom prst="homePlate">
              <a:avLst>
                <a:gd name="adj" fmla="val 69596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67" name="五边形 15"/>
            <p:cNvSpPr>
              <a:spLocks noChangeArrowheads="1"/>
            </p:cNvSpPr>
            <p:nvPr/>
          </p:nvSpPr>
          <p:spPr bwMode="auto">
            <a:xfrm rot="5400000">
              <a:off x="3656" y="1986"/>
              <a:ext cx="6208" cy="2233"/>
            </a:xfrm>
            <a:prstGeom prst="homePlate">
              <a:avLst>
                <a:gd name="adj" fmla="val 69503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9468" name="Group 10"/>
            <p:cNvGrpSpPr/>
            <p:nvPr/>
          </p:nvGrpSpPr>
          <p:grpSpPr bwMode="auto">
            <a:xfrm>
              <a:off x="100" y="0"/>
              <a:ext cx="8320" cy="3687"/>
              <a:chOff x="0" y="0"/>
              <a:chExt cx="8320" cy="3687"/>
            </a:xfrm>
          </p:grpSpPr>
          <p:sp>
            <p:nvSpPr>
              <p:cNvPr id="19469" name="直角三角形 10"/>
              <p:cNvSpPr>
                <a:spLocks noChangeArrowheads="1"/>
              </p:cNvSpPr>
              <p:nvPr/>
            </p:nvSpPr>
            <p:spPr bwMode="auto">
              <a:xfrm>
                <a:off x="2130" y="0"/>
                <a:ext cx="543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9470" name="直角三角形 13"/>
              <p:cNvSpPr>
                <a:spLocks noChangeArrowheads="1"/>
              </p:cNvSpPr>
              <p:nvPr/>
            </p:nvSpPr>
            <p:spPr bwMode="auto">
              <a:xfrm>
                <a:off x="4953" y="0"/>
                <a:ext cx="542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9471" name="直角三角形 16"/>
              <p:cNvSpPr>
                <a:spLocks noChangeArrowheads="1"/>
              </p:cNvSpPr>
              <p:nvPr/>
            </p:nvSpPr>
            <p:spPr bwMode="auto">
              <a:xfrm>
                <a:off x="7778" y="0"/>
                <a:ext cx="542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9472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25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3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" y="1659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4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7" y="1659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3522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项目展示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效果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214451" y="1754370"/>
            <a:ext cx="7763097" cy="4727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2714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圆角矩形 13"/>
          <p:cNvSpPr/>
          <p:nvPr/>
        </p:nvSpPr>
        <p:spPr>
          <a:xfrm>
            <a:off x="1247214" y="2024270"/>
            <a:ext cx="8961432" cy="3645010"/>
          </a:xfrm>
          <a:prstGeom prst="roundRect">
            <a:avLst>
              <a:gd name="adj" fmla="val 6410"/>
            </a:avLst>
          </a:prstGeom>
          <a:solidFill>
            <a:srgbClr val="E0645A"/>
          </a:soli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61699" y="2323281"/>
            <a:ext cx="785154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000">
              <a:lnSpc>
                <a:spcPct val="150000"/>
              </a:lnSpc>
              <a:buClr>
                <a:srgbClr val="F4C96A"/>
              </a:buClr>
              <a:defRPr/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本项目中学习了以下知识点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属性操作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文本属性</a:t>
            </a: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值</a:t>
            </a:r>
            <a:endParaRPr lang="en-US" altLang="zh-CN" sz="32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元素操作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项目重难点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56017" y="4261661"/>
            <a:ext cx="7558462" cy="898761"/>
            <a:chOff x="9087077" y="1527388"/>
            <a:chExt cx="2303707" cy="2303706"/>
          </a:xfrm>
        </p:grpSpPr>
        <p:sp>
          <p:nvSpPr>
            <p:cNvPr id="82" name="椭圆 33"/>
            <p:cNvSpPr/>
            <p:nvPr/>
          </p:nvSpPr>
          <p:spPr>
            <a:xfrm>
              <a:off x="9087077" y="1527388"/>
              <a:ext cx="2303707" cy="2303706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34"/>
            <p:cNvSpPr/>
            <p:nvPr/>
          </p:nvSpPr>
          <p:spPr>
            <a:xfrm>
              <a:off x="9126817" y="1710378"/>
              <a:ext cx="2224226" cy="1937724"/>
            </a:xfrm>
            <a:prstGeom prst="roundRect">
              <a:avLst/>
            </a:prstGeom>
            <a:solidFill>
              <a:schemeClr val="accent2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784916" y="2851577"/>
            <a:ext cx="7558462" cy="898761"/>
            <a:chOff x="9087077" y="1527388"/>
            <a:chExt cx="2303707" cy="2303706"/>
          </a:xfrm>
        </p:grpSpPr>
        <p:sp>
          <p:nvSpPr>
            <p:cNvPr id="85" name="椭圆 33"/>
            <p:cNvSpPr/>
            <p:nvPr/>
          </p:nvSpPr>
          <p:spPr>
            <a:xfrm>
              <a:off x="9087077" y="1527388"/>
              <a:ext cx="2303707" cy="2303706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34"/>
            <p:cNvSpPr/>
            <p:nvPr/>
          </p:nvSpPr>
          <p:spPr>
            <a:xfrm>
              <a:off x="9126817" y="1710378"/>
              <a:ext cx="2224226" cy="1937724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86"/>
          <p:cNvSpPr txBox="1"/>
          <p:nvPr/>
        </p:nvSpPr>
        <p:spPr bwMode="auto">
          <a:xfrm>
            <a:off x="4174862" y="3015626"/>
            <a:ext cx="5805530" cy="624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CC0000"/>
              </a:buClr>
              <a:buSzPct val="85000"/>
            </a:pPr>
            <a:r>
              <a:rPr lang="en-US" altLang="zh-CN" sz="2665" dirty="0" smtClean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元素操作</a:t>
            </a:r>
            <a:endParaRPr lang="zh-CN" altLang="en-US" sz="26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8" name="文本框 87"/>
          <p:cNvSpPr txBox="1"/>
          <p:nvPr/>
        </p:nvSpPr>
        <p:spPr bwMode="auto">
          <a:xfrm>
            <a:off x="4174862" y="4411736"/>
            <a:ext cx="6760072" cy="624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CC0000"/>
              </a:buClr>
              <a:buSzPct val="85000"/>
            </a:pPr>
            <a:r>
              <a:rPr lang="en-US" altLang="zh-CN" sz="2665" dirty="0" smtClean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属性操作</a:t>
            </a:r>
            <a:endParaRPr lang="zh-CN" altLang="en-US" sz="26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2731472" y="3317974"/>
            <a:ext cx="10245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2731471" y="4726464"/>
            <a:ext cx="100800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1078586" y="2851577"/>
            <a:ext cx="1682019" cy="901951"/>
            <a:chOff x="1237875" y="1802467"/>
            <a:chExt cx="1682019" cy="901951"/>
          </a:xfrm>
        </p:grpSpPr>
        <p:grpSp>
          <p:nvGrpSpPr>
            <p:cNvPr id="92" name="组合 91"/>
            <p:cNvGrpSpPr/>
            <p:nvPr/>
          </p:nvGrpSpPr>
          <p:grpSpPr>
            <a:xfrm>
              <a:off x="1237875" y="1802467"/>
              <a:ext cx="1682019" cy="901951"/>
              <a:chOff x="9087077" y="1527388"/>
              <a:chExt cx="2303707" cy="2303706"/>
            </a:xfrm>
          </p:grpSpPr>
          <p:sp>
            <p:nvSpPr>
              <p:cNvPr id="94" name="椭圆 33"/>
              <p:cNvSpPr/>
              <p:nvPr/>
            </p:nvSpPr>
            <p:spPr>
              <a:xfrm>
                <a:off x="9087077" y="1527388"/>
                <a:ext cx="2303707" cy="2303706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zh-CN" altLang="en-US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椭圆 34"/>
              <p:cNvSpPr/>
              <p:nvPr/>
            </p:nvSpPr>
            <p:spPr>
              <a:xfrm>
                <a:off x="9166557" y="1710379"/>
                <a:ext cx="2144746" cy="1937724"/>
              </a:xfrm>
              <a:prstGeom prst="roundRect">
                <a:avLst/>
              </a:prstGeom>
              <a:solidFill>
                <a:schemeClr val="accent1"/>
              </a:solidFill>
              <a:ln w="25400" cap="flat" cmpd="sng" algn="ctr"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88900" dist="381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3" name="文本框 92"/>
            <p:cNvSpPr txBox="1"/>
            <p:nvPr/>
          </p:nvSpPr>
          <p:spPr bwMode="auto">
            <a:xfrm>
              <a:off x="1427602" y="1981606"/>
              <a:ext cx="1302564" cy="543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935" dirty="0">
                  <a:solidFill>
                    <a:schemeClr val="bg1"/>
                  </a:solidFill>
                  <a:cs typeface="+mn-ea"/>
                  <a:sym typeface="+mn-lt"/>
                </a:rPr>
                <a:t>重点</a:t>
              </a:r>
              <a:endParaRPr lang="zh-CN" altLang="en-US" sz="293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078586" y="4231958"/>
            <a:ext cx="1682019" cy="901951"/>
            <a:chOff x="1237875" y="3182848"/>
            <a:chExt cx="1682019" cy="901951"/>
          </a:xfrm>
        </p:grpSpPr>
        <p:grpSp>
          <p:nvGrpSpPr>
            <p:cNvPr id="97" name="组合 96"/>
            <p:cNvGrpSpPr/>
            <p:nvPr/>
          </p:nvGrpSpPr>
          <p:grpSpPr>
            <a:xfrm>
              <a:off x="1237875" y="3182848"/>
              <a:ext cx="1682019" cy="901951"/>
              <a:chOff x="9087077" y="1527388"/>
              <a:chExt cx="2303707" cy="2303706"/>
            </a:xfrm>
          </p:grpSpPr>
          <p:sp>
            <p:nvSpPr>
              <p:cNvPr id="99" name="椭圆 33"/>
              <p:cNvSpPr/>
              <p:nvPr/>
            </p:nvSpPr>
            <p:spPr>
              <a:xfrm>
                <a:off x="9087077" y="1527388"/>
                <a:ext cx="2303707" cy="2303706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zh-CN" altLang="en-US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椭圆 34"/>
              <p:cNvSpPr/>
              <p:nvPr/>
            </p:nvSpPr>
            <p:spPr>
              <a:xfrm>
                <a:off x="9166557" y="1710379"/>
                <a:ext cx="2144746" cy="1937724"/>
              </a:xfrm>
              <a:prstGeom prst="roundRect">
                <a:avLst/>
              </a:prstGeom>
              <a:solidFill>
                <a:schemeClr val="accent2"/>
              </a:solidFill>
              <a:ln w="25400" cap="flat" cmpd="sng" algn="ctr"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88900" dist="381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 bwMode="auto">
            <a:xfrm>
              <a:off x="1428554" y="3390095"/>
              <a:ext cx="1300660" cy="543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935" dirty="0">
                  <a:solidFill>
                    <a:schemeClr val="bg1"/>
                  </a:solidFill>
                  <a:cs typeface="+mn-ea"/>
                  <a:sym typeface="+mn-lt"/>
                </a:rPr>
                <a:t>难点</a:t>
              </a:r>
              <a:endParaRPr lang="zh-CN" altLang="en-US" sz="293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1269063" y="1601864"/>
            <a:ext cx="9186100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 smtClean="0"/>
              <a:t>jQuery</a:t>
            </a:r>
            <a:r>
              <a:rPr lang="zh-CN" altLang="en-US" kern="0" dirty="0"/>
              <a:t>属性操作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元素固有属性值 </a:t>
            </a:r>
            <a:r>
              <a:rPr lang="en-US" altLang="zh-CN" dirty="0"/>
              <a:t>prop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zh-CN" dirty="0"/>
              <a:t>就是元素本身自带的属性，比如 </a:t>
            </a:r>
            <a:r>
              <a:rPr lang="en-US" altLang="zh-CN" dirty="0"/>
              <a:t>&lt;a&gt; </a:t>
            </a:r>
            <a:r>
              <a:rPr lang="zh-CN" altLang="zh-CN" dirty="0"/>
              <a:t>元素里面的</a:t>
            </a:r>
            <a:r>
              <a:rPr lang="en-US" altLang="zh-CN" dirty="0"/>
              <a:t> href</a:t>
            </a:r>
            <a:endParaRPr lang="zh-CN" altLang="en-US" kern="0" dirty="0"/>
          </a:p>
        </p:txBody>
      </p:sp>
      <p:pic>
        <p:nvPicPr>
          <p:cNvPr id="19" name="图片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04" y="3040689"/>
            <a:ext cx="9015817" cy="26902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485390" y="6007249"/>
            <a:ext cx="6096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注意：</a:t>
            </a:r>
            <a:r>
              <a:rPr lang="en-US" altLang="zh-CN" kern="0" dirty="0">
                <a:solidFill>
                  <a:srgbClr val="333333"/>
                </a:solidFill>
                <a:latin typeface="Helvetica" panose="020B0604020202020204" pitchFamily="34" charset="0"/>
              </a:rPr>
              <a:t>prop() </a:t>
            </a: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除了普通属性操作，更适合操作表单属性：</a:t>
            </a:r>
            <a:r>
              <a:rPr lang="en-US" altLang="zh-CN" kern="0" dirty="0">
                <a:solidFill>
                  <a:srgbClr val="333333"/>
                </a:solidFill>
                <a:latin typeface="Helvetica" panose="020B0604020202020204" pitchFamily="34" charset="0"/>
              </a:rPr>
              <a:t>disabled / checked / selected </a:t>
            </a: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1269063" y="1601864"/>
            <a:ext cx="9186100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 smtClean="0"/>
              <a:t>jQuery</a:t>
            </a:r>
            <a:r>
              <a:rPr lang="zh-CN" altLang="en-US" kern="0" dirty="0"/>
              <a:t>属性操作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元素自定义属性值 </a:t>
            </a:r>
            <a:r>
              <a:rPr lang="en-US" altLang="zh-CN" dirty="0"/>
              <a:t>attr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zh-CN" dirty="0"/>
              <a:t>用户自己给元素添加的属性</a:t>
            </a:r>
            <a:endParaRPr lang="zh-CN" altLang="en-US" kern="0" dirty="0"/>
          </a:p>
        </p:txBody>
      </p:sp>
      <p:pic>
        <p:nvPicPr>
          <p:cNvPr id="18" name="图片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85" y="2962949"/>
            <a:ext cx="8154576" cy="30521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974650" y="6310785"/>
            <a:ext cx="100300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注意：</a:t>
            </a:r>
            <a:r>
              <a:rPr lang="en-US" altLang="zh-CN" kern="0" dirty="0">
                <a:solidFill>
                  <a:srgbClr val="333333"/>
                </a:solidFill>
                <a:latin typeface="Helvetica" panose="020B0604020202020204" pitchFamily="34" charset="0"/>
              </a:rPr>
              <a:t>attr() </a:t>
            </a: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除了普通属性操作，更适合操作自定义属性。（该方法也可以获取</a:t>
            </a:r>
            <a:r>
              <a:rPr lang="en-US" altLang="zh-CN" kern="0" dirty="0">
                <a:solidFill>
                  <a:srgbClr val="333333"/>
                </a:solidFill>
                <a:latin typeface="Helvetica" panose="020B0604020202020204" pitchFamily="34" charset="0"/>
              </a:rPr>
              <a:t> H5 </a:t>
            </a: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自定义属性）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1269063" y="1601864"/>
            <a:ext cx="9501718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 smtClean="0"/>
              <a:t>jQuery</a:t>
            </a:r>
            <a:r>
              <a:rPr lang="zh-CN" altLang="en-US" kern="0" dirty="0"/>
              <a:t>属性操作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数据缓存 </a:t>
            </a:r>
            <a:r>
              <a:rPr lang="en-US" altLang="zh-CN" dirty="0"/>
              <a:t>data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data() </a:t>
            </a:r>
            <a:r>
              <a:rPr lang="zh-CN" altLang="zh-CN" dirty="0"/>
              <a:t>方法可以在指定的元素上存取数据，并不会修改</a:t>
            </a:r>
            <a:r>
              <a:rPr lang="en-US" altLang="zh-CN" dirty="0"/>
              <a:t> DOM </a:t>
            </a:r>
            <a:r>
              <a:rPr lang="zh-CN" altLang="zh-CN" dirty="0"/>
              <a:t>元素结构。一旦页面刷新，之前存放的数据都将被移除。</a:t>
            </a:r>
            <a:endParaRPr lang="zh-CN" altLang="en-US" kern="0" dirty="0"/>
          </a:p>
        </p:txBody>
      </p:sp>
      <p:pic>
        <p:nvPicPr>
          <p:cNvPr id="19" name="图片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520" y="3250386"/>
            <a:ext cx="9375680" cy="25762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2129583" y="6101355"/>
            <a:ext cx="7941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注意：同时，还可以读取</a:t>
            </a:r>
            <a:r>
              <a:rPr lang="en-US" altLang="zh-CN" kern="0" dirty="0">
                <a:solidFill>
                  <a:srgbClr val="333333"/>
                </a:solidFill>
                <a:latin typeface="Helvetica" panose="020B0604020202020204" pitchFamily="34" charset="0"/>
              </a:rPr>
              <a:t> HTML5 </a:t>
            </a: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自定义属性</a:t>
            </a:r>
            <a:r>
              <a:rPr lang="en-US" altLang="zh-CN" kern="0" dirty="0">
                <a:solidFill>
                  <a:srgbClr val="333333"/>
                </a:solidFill>
                <a:latin typeface="Helvetica" panose="020B0604020202020204" pitchFamily="34" charset="0"/>
              </a:rPr>
              <a:t> data-index </a:t>
            </a: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，得到的是数字型。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73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练习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1-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全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117408" y="1631316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练习</a:t>
            </a:r>
            <a:r>
              <a:rPr lang="en-US" altLang="zh-CN" dirty="0"/>
              <a:t>1-</a:t>
            </a:r>
            <a:r>
              <a:rPr lang="zh-CN" altLang="en-US" dirty="0"/>
              <a:t>全选</a:t>
            </a:r>
            <a:endParaRPr lang="zh-CN" altLang="en-US" dirty="0"/>
          </a:p>
        </p:txBody>
      </p:sp>
      <p:pic>
        <p:nvPicPr>
          <p:cNvPr id="2" name="效果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581082" y="2089750"/>
            <a:ext cx="4953318" cy="4413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0645A"/>
      </a:accent1>
      <a:accent2>
        <a:srgbClr val="F4C96A"/>
      </a:accent2>
      <a:accent3>
        <a:srgbClr val="FFFFFF"/>
      </a:accent3>
      <a:accent4>
        <a:srgbClr val="000000"/>
      </a:accent4>
      <a:accent5>
        <a:srgbClr val="EDB8B5"/>
      </a:accent5>
      <a:accent6>
        <a:srgbClr val="DDB65F"/>
      </a:accent6>
      <a:hlink>
        <a:srgbClr val="5F5F5F"/>
      </a:hlink>
      <a:folHlink>
        <a:srgbClr val="919191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2259</Words>
  <Application>WPS 演示</Application>
  <PresentationFormat>宽屏</PresentationFormat>
  <Paragraphs>178</Paragraphs>
  <Slides>25</Slides>
  <Notes>25</Notes>
  <HiddenSlides>0</HiddenSlides>
  <MMClips>4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Helvetica</vt:lpstr>
      <vt:lpstr>Times New Roman</vt:lpstr>
      <vt:lpstr>等线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creator>丫丫精饰</dc:creator>
  <cp:keywords>https:/cyppt.taobao.com</cp:keywords>
  <dc:description>https://cyppt.taobao.com</dc:description>
  <dc:subject>丫丫精饰</dc:subject>
  <cp:category>https://cyppt.taobao.com</cp:category>
  <cp:lastModifiedBy></cp:lastModifiedBy>
  <cp:revision>679</cp:revision>
  <dcterms:created xsi:type="dcterms:W3CDTF">2020-07-08T01:08:00Z</dcterms:created>
  <dcterms:modified xsi:type="dcterms:W3CDTF">2021-03-01T00:10:07Z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