
<file path=[Content_Types].xml><?xml version="1.0" encoding="utf-8"?>
<Types xmlns="http://schemas.openxmlformats.org/package/2006/content-types">
  <Default Extension="png" ContentType="image/png"/>
  <Default Extension="wmv" ContentType="video/x-ms-wmv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03" r:id="rId6"/>
    <p:sldId id="317" r:id="rId7"/>
    <p:sldId id="306" r:id="rId8"/>
    <p:sldId id="436" r:id="rId9"/>
    <p:sldId id="437" r:id="rId10"/>
    <p:sldId id="438" r:id="rId11"/>
    <p:sldId id="439" r:id="rId12"/>
    <p:sldId id="440" r:id="rId13"/>
    <p:sldId id="384" r:id="rId14"/>
    <p:sldId id="427" r:id="rId15"/>
    <p:sldId id="428" r:id="rId16"/>
    <p:sldId id="429" r:id="rId17"/>
    <p:sldId id="430" r:id="rId18"/>
    <p:sldId id="431" r:id="rId19"/>
    <p:sldId id="432" r:id="rId20"/>
    <p:sldId id="321" r:id="rId21"/>
    <p:sldId id="318" r:id="rId22"/>
    <p:sldId id="278" r:id="rId2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A1111"/>
    <a:srgbClr val="E0645A"/>
    <a:srgbClr val="770088"/>
    <a:srgbClr val="7AC799"/>
    <a:srgbClr val="F4C96A"/>
    <a:srgbClr val="44546A"/>
    <a:srgbClr val="65C4CA"/>
    <a:srgbClr val="60B5CC"/>
    <a:srgbClr val="279689"/>
    <a:srgbClr val="A4B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6" autoAdjust="0"/>
    <p:restoredTop sz="95317" autoAdjust="0"/>
  </p:normalViewPr>
  <p:slideViewPr>
    <p:cSldViewPr snapToGrid="0" snapToObjects="1">
      <p:cViewPr varScale="1">
        <p:scale>
          <a:sx n="90" d="100"/>
          <a:sy n="90" d="100"/>
        </p:scale>
        <p:origin x="552" y="96"/>
      </p:cViewPr>
      <p:guideLst>
        <p:guide orient="horz" pos="227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0EEEF-2495-4208-A0CA-8BC9DB308F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纪律：</a:t>
            </a:r>
            <a:endParaRPr lang="en-US" altLang="zh-CN" dirty="0"/>
          </a:p>
          <a:p>
            <a:r>
              <a:rPr lang="zh-CN" altLang="en-US" dirty="0"/>
              <a:t>不懂就在提问环节问，不能玩手机、吃东西、睡觉、说话（只能跟我说话）</a:t>
            </a:r>
            <a:endParaRPr lang="en-US" altLang="zh-CN" dirty="0"/>
          </a:p>
          <a:p>
            <a:r>
              <a:rPr lang="zh-CN" altLang="en-US" dirty="0"/>
              <a:t>为什么要做新闻页面：</a:t>
            </a:r>
            <a:endParaRPr lang="en-US" altLang="zh-CN" dirty="0"/>
          </a:p>
          <a:p>
            <a:r>
              <a:rPr lang="zh-CN" altLang="en-US" dirty="0"/>
              <a:t>看的人多</a:t>
            </a:r>
            <a:r>
              <a:rPr lang="en-US" altLang="zh-CN" dirty="0"/>
              <a:t>-</a:t>
            </a:r>
            <a:r>
              <a:rPr lang="zh-CN" altLang="en-US" dirty="0"/>
              <a:t>新闻页面常见、简单易做又好看</a:t>
            </a:r>
            <a:r>
              <a:rPr lang="en-US" altLang="zh-CN" dirty="0"/>
              <a:t>-</a:t>
            </a:r>
            <a:r>
              <a:rPr lang="zh-CN" altLang="en-US" dirty="0"/>
              <a:t>适合入门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5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6" Type="http://schemas.microsoft.com/office/2007/relationships/media" Target="../media/media1.wmv"/><Relationship Id="rId5" Type="http://schemas.openxmlformats.org/officeDocument/2006/relationships/video" Target="../media/media1.wmv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4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7"/>
          <p:cNvSpPr>
            <a:spLocks noChangeArrowheads="1"/>
          </p:cNvSpPr>
          <p:nvPr/>
        </p:nvSpPr>
        <p:spPr bwMode="auto">
          <a:xfrm>
            <a:off x="0" y="1544638"/>
            <a:ext cx="12192000" cy="3770312"/>
          </a:xfrm>
          <a:prstGeom prst="rect">
            <a:avLst/>
          </a:prstGeom>
          <a:blipFill dpi="0" rotWithShape="0">
            <a:blip r:embed="rId1"/>
            <a:srcRect/>
            <a:stretch>
              <a:fillRect b="-81895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029" name="文本框 22"/>
          <p:cNvSpPr>
            <a:spLocks noChangeArrowheads="1"/>
          </p:cNvSpPr>
          <p:nvPr/>
        </p:nvSpPr>
        <p:spPr bwMode="auto">
          <a:xfrm>
            <a:off x="528638" y="1809750"/>
            <a:ext cx="661511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todolist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30" name="文本框 23"/>
          <p:cNvSpPr>
            <a:spLocks noChangeArrowheads="1"/>
          </p:cNvSpPr>
          <p:nvPr/>
        </p:nvSpPr>
        <p:spPr bwMode="auto">
          <a:xfrm>
            <a:off x="528638" y="3870325"/>
            <a:ext cx="5440362" cy="39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授课人：吴坤钰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31" name="直接连接符 25"/>
          <p:cNvSpPr>
            <a:spLocks noChangeShapeType="1"/>
          </p:cNvSpPr>
          <p:nvPr/>
        </p:nvSpPr>
        <p:spPr bwMode="auto">
          <a:xfrm>
            <a:off x="528638" y="3743325"/>
            <a:ext cx="5902325" cy="0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2" name="Group 6"/>
          <p:cNvGrpSpPr/>
          <p:nvPr/>
        </p:nvGrpSpPr>
        <p:grpSpPr bwMode="auto">
          <a:xfrm>
            <a:off x="7762875" y="1222375"/>
            <a:ext cx="4351338" cy="3194050"/>
            <a:chOff x="0" y="0"/>
            <a:chExt cx="8460" cy="6208"/>
          </a:xfrm>
        </p:grpSpPr>
        <p:sp>
          <p:nvSpPr>
            <p:cNvPr id="1034" name="五边形 9"/>
            <p:cNvSpPr>
              <a:spLocks noChangeArrowheads="1"/>
            </p:cNvSpPr>
            <p:nvPr/>
          </p:nvSpPr>
          <p:spPr bwMode="auto">
            <a:xfrm rot="5400000">
              <a:off x="-1970" y="1970"/>
              <a:ext cx="6208" cy="2268"/>
            </a:xfrm>
            <a:prstGeom prst="homePlate">
              <a:avLst>
                <a:gd name="adj" fmla="val 6843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035" name="直角三角形 10"/>
            <p:cNvSpPr>
              <a:spLocks noChangeArrowheads="1"/>
            </p:cNvSpPr>
            <p:nvPr/>
          </p:nvSpPr>
          <p:spPr bwMode="auto">
            <a:xfrm>
              <a:off x="2263" y="3"/>
              <a:ext cx="552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036" name="五边形 12"/>
            <p:cNvSpPr>
              <a:spLocks noChangeArrowheads="1"/>
            </p:cNvSpPr>
            <p:nvPr/>
          </p:nvSpPr>
          <p:spPr bwMode="auto">
            <a:xfrm rot="5400000">
              <a:off x="853" y="1970"/>
              <a:ext cx="6208" cy="2268"/>
            </a:xfrm>
            <a:prstGeom prst="homePlate">
              <a:avLst>
                <a:gd name="adj" fmla="val 68430"/>
              </a:avLst>
            </a:pr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037" name="直角三角形 13"/>
            <p:cNvSpPr>
              <a:spLocks noChangeArrowheads="1"/>
            </p:cNvSpPr>
            <p:nvPr/>
          </p:nvSpPr>
          <p:spPr bwMode="auto">
            <a:xfrm>
              <a:off x="5085" y="3"/>
              <a:ext cx="551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038" name="五边形 15"/>
            <p:cNvSpPr>
              <a:spLocks noChangeArrowheads="1"/>
            </p:cNvSpPr>
            <p:nvPr/>
          </p:nvSpPr>
          <p:spPr bwMode="auto">
            <a:xfrm rot="5400000">
              <a:off x="3676" y="1967"/>
              <a:ext cx="6208" cy="2271"/>
            </a:xfrm>
            <a:prstGeom prst="homePlate">
              <a:avLst>
                <a:gd name="adj" fmla="val 68340"/>
              </a:avLst>
            </a:prstGeom>
            <a:solidFill>
              <a:srgbClr val="A4B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039" name="直角三角形 16"/>
            <p:cNvSpPr>
              <a:spLocks noChangeArrowheads="1"/>
            </p:cNvSpPr>
            <p:nvPr/>
          </p:nvSpPr>
          <p:spPr bwMode="auto">
            <a:xfrm>
              <a:off x="7910" y="3"/>
              <a:ext cx="551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pic>
          <p:nvPicPr>
            <p:cNvPr id="1040" name="Picture 5" descr="E:\Design Area\CSO\Processing\presentation\bizpro\asd\images\01_Main-Background_Light_0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" y="1628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1" name="Picture 6" descr="E:\Design Area\CSO\Processing\presentation\bizpro\asd\images\01_Main-Background_Light_05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4" y="1662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2" name="Picture 7" descr="E:\Design Area\CSO\Processing\presentation\bizpro\asd\images\01_Main-Background_Light_07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4" y="1662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本地存储数据</a:t>
            </a: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5860"/>
            <a:ext cx="10972800" cy="4525963"/>
          </a:xfrm>
        </p:spPr>
        <p:txBody>
          <a:bodyPr/>
          <a:p>
            <a:r>
              <a:rPr lang="zh-CN" altLang="en-US"/>
              <a:t>④作用域不同</a:t>
            </a:r>
            <a:endParaRPr lang="zh-CN" altLang="en-US"/>
          </a:p>
          <a:p>
            <a:r>
              <a:rPr lang="zh-CN" altLang="en-US" sz="1600"/>
              <a:t>sessionStorage不在不同的浏览器窗口中共享，即使是同一个页面；</a:t>
            </a:r>
            <a:endParaRPr lang="zh-CN" altLang="en-US" sz="1600"/>
          </a:p>
          <a:p>
            <a:r>
              <a:rPr lang="zh-CN" altLang="en-US" sz="1600"/>
              <a:t>localStorage 在所有同源窗口中都是共享的；</a:t>
            </a:r>
            <a:endParaRPr lang="zh-CN" altLang="en-US" sz="1600"/>
          </a:p>
          <a:p>
            <a:r>
              <a:rPr lang="zh-CN" altLang="en-US" sz="1600"/>
              <a:t>cookie也是在所有同源窗口中都是共享的。</a:t>
            </a:r>
            <a:endParaRPr lang="zh-CN" altLang="en-US" sz="1600"/>
          </a:p>
          <a:p>
            <a:r>
              <a:rPr lang="zh-CN" altLang="en-US" sz="1600"/>
              <a:t>Web Storage 支持事件通知机制，可以将数据更新的通知发送给监听者。</a:t>
            </a:r>
            <a:endParaRPr lang="zh-CN" altLang="en-US" sz="1600"/>
          </a:p>
          <a:p>
            <a:r>
              <a:rPr lang="zh-CN" altLang="en-US" sz="1600"/>
              <a:t>Web Storage 的 api 接口使用更方便。</a:t>
            </a:r>
            <a:endParaRPr lang="zh-CN" altLang="en-US" sz="1600"/>
          </a:p>
          <a:p>
            <a:r>
              <a:rPr lang="zh-CN" altLang="en-US" sz="1600"/>
              <a:t>例;</a:t>
            </a:r>
            <a:endParaRPr lang="zh-CN" altLang="en-US" sz="1600"/>
          </a:p>
          <a:p>
            <a:r>
              <a:rPr lang="zh-CN" altLang="en-US" sz="1600"/>
              <a:t>localStorage.a = 3;//设置a为"3"</a:t>
            </a:r>
            <a:endParaRPr lang="zh-CN" altLang="en-US" sz="1600"/>
          </a:p>
          <a:p>
            <a:r>
              <a:rPr lang="zh-CN" altLang="en-US" sz="1600"/>
              <a:t>localStorage["a"] = "sfsf";//设置a为"sfsf"，覆盖上面的值</a:t>
            </a:r>
            <a:endParaRPr lang="zh-CN" altLang="en-US" sz="1600"/>
          </a:p>
          <a:p>
            <a:r>
              <a:rPr lang="zh-CN" altLang="en-US" sz="1600"/>
              <a:t>localStorage.setItem("b","isaac");//设置b为"isaac"</a:t>
            </a:r>
            <a:endParaRPr lang="zh-CN" altLang="en-US" sz="1600"/>
          </a:p>
          <a:p>
            <a:r>
              <a:rPr lang="zh-CN" altLang="en-US" sz="1600"/>
              <a:t>var a1 = localStorage["a"];//获取a的值</a:t>
            </a:r>
            <a:endParaRPr lang="zh-CN" altLang="en-US" sz="1600"/>
          </a:p>
          <a:p>
            <a:r>
              <a:rPr lang="zh-CN" altLang="en-US" sz="1600"/>
              <a:t>var a2 = localStorage.a;//获取a的值</a:t>
            </a:r>
            <a:endParaRPr lang="zh-CN" altLang="en-US" sz="1600"/>
          </a:p>
          <a:p>
            <a:r>
              <a:rPr lang="zh-CN" altLang="en-US" sz="1600"/>
              <a:t>var b = localStorage.getItem("b");//获取b的值</a:t>
            </a:r>
            <a:endParaRPr lang="zh-CN" altLang="en-US" sz="1600"/>
          </a:p>
          <a:p>
            <a:r>
              <a:rPr lang="zh-CN" altLang="en-US" sz="1600"/>
              <a:t>localStorage.removeItem("c");//清除c的值</a:t>
            </a:r>
            <a:endParaRPr lang="zh-CN" alt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内容占位符 2"/>
          <p:cNvSpPr txBox="1"/>
          <p:nvPr/>
        </p:nvSpPr>
        <p:spPr>
          <a:xfrm>
            <a:off x="1269063" y="1538066"/>
            <a:ext cx="9186100" cy="5143536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kern="0" dirty="0" smtClean="0"/>
              <a:t>项目介绍</a:t>
            </a:r>
            <a:endParaRPr lang="en-US" altLang="zh-CN" kern="0" dirty="0" smtClean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kern="0" dirty="0"/>
              <a:t>1. </a:t>
            </a:r>
            <a:r>
              <a:rPr lang="zh-CN" altLang="en-US" kern="0" dirty="0"/>
              <a:t>文本框里面输入内容，按下回车，就可以生成待办事项。</a:t>
            </a:r>
            <a:endParaRPr lang="zh-CN" altLang="en-US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kern="0" dirty="0" smtClean="0"/>
              <a:t>2</a:t>
            </a:r>
            <a:r>
              <a:rPr lang="en-US" altLang="zh-CN" kern="0" dirty="0"/>
              <a:t>. </a:t>
            </a:r>
            <a:r>
              <a:rPr lang="zh-CN" altLang="en-US" kern="0" dirty="0"/>
              <a:t>点击待办事项复选框，就可以把当前数据添加到已完成事项里面。</a:t>
            </a:r>
            <a:endParaRPr lang="zh-CN" altLang="en-US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kern="0" dirty="0" smtClean="0"/>
              <a:t>3</a:t>
            </a:r>
            <a:r>
              <a:rPr lang="en-US" altLang="zh-CN" kern="0" dirty="0"/>
              <a:t>. </a:t>
            </a:r>
            <a:r>
              <a:rPr lang="zh-CN" altLang="en-US" kern="0" dirty="0"/>
              <a:t>点击已完成事项复选框，就可以把当前数据添加到待办事项里面。</a:t>
            </a:r>
            <a:endParaRPr lang="zh-CN" altLang="en-US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kern="0" dirty="0" smtClean="0"/>
              <a:t>4</a:t>
            </a:r>
            <a:r>
              <a:rPr lang="en-US" altLang="zh-CN" kern="0" dirty="0"/>
              <a:t>. </a:t>
            </a:r>
            <a:r>
              <a:rPr lang="zh-CN" altLang="en-US" kern="0" dirty="0"/>
              <a:t>但是本页面内容刷新页面不会丢失。</a:t>
            </a:r>
            <a:endParaRPr lang="zh-CN" altLang="en-US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endParaRPr lang="en-US" altLang="zh-CN" kern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内容占位符 2"/>
          <p:cNvSpPr txBox="1"/>
          <p:nvPr/>
        </p:nvSpPr>
        <p:spPr>
          <a:xfrm>
            <a:off x="950085" y="1325563"/>
            <a:ext cx="10522444" cy="5436744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kern="0" dirty="0"/>
              <a:t>项目分析</a:t>
            </a:r>
            <a:endParaRPr lang="en-US" altLang="zh-CN" kern="0" dirty="0" smtClean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zh-CN" dirty="0"/>
              <a:t>刷新页面不会丢失数据，因此需要用到本地存储</a:t>
            </a:r>
            <a:r>
              <a:rPr lang="en-US" altLang="zh-CN" dirty="0"/>
              <a:t> </a:t>
            </a:r>
            <a:r>
              <a:rPr lang="en-US" altLang="zh-CN" dirty="0" smtClean="0"/>
              <a:t>localStorage</a:t>
            </a:r>
            <a:endParaRPr lang="en-US" altLang="zh-CN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zh-CN" dirty="0"/>
              <a:t>核心思路： 不管按下回车，还是点击复选框，都是把本地存储的数据加载到页面中，这样保证刷新关闭页面不会丢失数</a:t>
            </a:r>
            <a:r>
              <a:rPr lang="zh-CN" altLang="zh-CN" dirty="0" smtClean="0"/>
              <a:t>据</a:t>
            </a:r>
            <a:endParaRPr lang="en-US" altLang="zh-CN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zh-CN" dirty="0"/>
              <a:t>存储的数据格式：</a:t>
            </a:r>
            <a:r>
              <a:rPr lang="en-US" altLang="zh-CN" dirty="0"/>
              <a:t>var todolist = [{ title : ‘xxx’, done: false</a:t>
            </a:r>
            <a:r>
              <a:rPr lang="en-US" altLang="zh-CN" dirty="0" smtClean="0"/>
              <a:t>}]</a:t>
            </a:r>
            <a:endParaRPr lang="en-US" altLang="zh-CN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4</a:t>
            </a:r>
            <a:r>
              <a:rPr lang="en-US" altLang="zh-CN" dirty="0"/>
              <a:t>. </a:t>
            </a:r>
            <a:r>
              <a:rPr lang="zh-CN" altLang="zh-CN" dirty="0"/>
              <a:t>注意点</a:t>
            </a:r>
            <a:r>
              <a:rPr lang="en-US" altLang="zh-CN" dirty="0"/>
              <a:t>1</a:t>
            </a:r>
            <a:r>
              <a:rPr lang="zh-CN" altLang="zh-CN" dirty="0"/>
              <a:t>： 本地存储</a:t>
            </a:r>
            <a:r>
              <a:rPr lang="en-US" altLang="zh-CN" dirty="0"/>
              <a:t> localStorage </a:t>
            </a:r>
            <a:r>
              <a:rPr lang="zh-CN" altLang="zh-CN" dirty="0"/>
              <a:t>里面只能存储字符串格式 ，因此需要把对象转换为字符串</a:t>
            </a:r>
            <a:r>
              <a:rPr lang="en-US" altLang="zh-CN" dirty="0"/>
              <a:t> JSON.stringify(data)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5</a:t>
            </a:r>
            <a:r>
              <a:rPr lang="en-US" altLang="zh-CN" dirty="0"/>
              <a:t>. </a:t>
            </a:r>
            <a:r>
              <a:rPr lang="zh-CN" altLang="zh-CN" dirty="0"/>
              <a:t>注意点</a:t>
            </a:r>
            <a:r>
              <a:rPr lang="en-US" altLang="zh-CN" dirty="0"/>
              <a:t>2</a:t>
            </a:r>
            <a:r>
              <a:rPr lang="zh-CN" altLang="zh-CN" dirty="0"/>
              <a:t>： 获取本地存储数据，需要把里面的字符串转换为对象格式</a:t>
            </a:r>
            <a:r>
              <a:rPr lang="en-US" altLang="zh-CN" dirty="0"/>
              <a:t>JSON.parse() </a:t>
            </a:r>
            <a:r>
              <a:rPr lang="zh-CN" altLang="zh-CN" dirty="0"/>
              <a:t>我们才能使用里面的数据。</a:t>
            </a:r>
            <a:endParaRPr lang="zh-CN" altLang="zh-CN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endParaRPr lang="en-US" altLang="zh-CN" kern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内容占位符 2"/>
          <p:cNvSpPr txBox="1"/>
          <p:nvPr/>
        </p:nvSpPr>
        <p:spPr>
          <a:xfrm>
            <a:off x="779961" y="1325563"/>
            <a:ext cx="10841422" cy="5436744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kern="0" dirty="0" smtClean="0"/>
              <a:t>功能：</a:t>
            </a:r>
            <a:r>
              <a:rPr lang="en-US" altLang="zh-CN" kern="0" dirty="0" smtClean="0"/>
              <a:t> </a:t>
            </a:r>
            <a:r>
              <a:rPr lang="zh-CN" altLang="en-US" b="1" kern="0" dirty="0"/>
              <a:t>按下回车</a:t>
            </a:r>
            <a:r>
              <a:rPr lang="zh-CN" altLang="en-US" kern="0" dirty="0"/>
              <a:t>把新数据添加到本地存储里</a:t>
            </a:r>
            <a:r>
              <a:rPr lang="zh-CN" altLang="en-US" kern="0" dirty="0" smtClean="0"/>
              <a:t>面</a:t>
            </a:r>
            <a:endParaRPr lang="en-US" altLang="zh-CN" kern="0" dirty="0" smtClean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zh-CN" dirty="0"/>
              <a:t>切记： 页面中的数据，都要从本地存储里面获取，这样刷新页面不会丢失数据，所以先要把数据保存到本地存储里面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zh-CN" dirty="0"/>
              <a:t>利</a:t>
            </a:r>
            <a:r>
              <a:rPr lang="zh-CN" altLang="zh-CN" dirty="0" smtClean="0"/>
              <a:t>用</a:t>
            </a:r>
            <a:r>
              <a:rPr lang="en-US" altLang="zh-CN" dirty="0" smtClean="0"/>
              <a:t> </a:t>
            </a:r>
            <a:r>
              <a:rPr lang="zh-CN" altLang="zh-CN" dirty="0" smtClean="0"/>
              <a:t>事</a:t>
            </a:r>
            <a:r>
              <a:rPr lang="zh-CN" altLang="zh-CN" dirty="0"/>
              <a:t>件对象</a:t>
            </a:r>
            <a:r>
              <a:rPr lang="en-US" altLang="zh-CN" dirty="0"/>
              <a:t>.</a:t>
            </a:r>
            <a:r>
              <a:rPr lang="en-US" altLang="zh-CN" dirty="0" smtClean="0"/>
              <a:t>keyCode </a:t>
            </a:r>
            <a:r>
              <a:rPr lang="zh-CN" altLang="zh-CN" dirty="0" smtClean="0"/>
              <a:t>判</a:t>
            </a:r>
            <a:r>
              <a:rPr lang="zh-CN" altLang="zh-CN" dirty="0"/>
              <a:t>断用户按下回车键（</a:t>
            </a:r>
            <a:r>
              <a:rPr lang="en-US" altLang="zh-CN" dirty="0"/>
              <a:t>13</a:t>
            </a:r>
            <a:r>
              <a:rPr lang="zh-CN" altLang="zh-CN" dirty="0"/>
              <a:t>）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zh-CN" dirty="0"/>
              <a:t>声明一个数组，保存数据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4</a:t>
            </a:r>
            <a:r>
              <a:rPr lang="en-US" altLang="zh-CN" dirty="0"/>
              <a:t>.</a:t>
            </a:r>
            <a:r>
              <a:rPr lang="zh-CN" altLang="zh-CN" dirty="0"/>
              <a:t>先要读取本地存储原来的数据（声明函数</a:t>
            </a:r>
            <a:r>
              <a:rPr lang="en-US" altLang="zh-CN" dirty="0"/>
              <a:t> getData()</a:t>
            </a:r>
            <a:r>
              <a:rPr lang="zh-CN" altLang="zh-CN" dirty="0"/>
              <a:t>），放到这个数组里面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5.</a:t>
            </a:r>
            <a:r>
              <a:rPr lang="zh-CN" altLang="zh-CN" dirty="0" smtClean="0"/>
              <a:t>之</a:t>
            </a:r>
            <a:r>
              <a:rPr lang="zh-CN" altLang="zh-CN" dirty="0"/>
              <a:t>后把最新从表单获取过来的数据，追加到数组里面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6</a:t>
            </a:r>
            <a:r>
              <a:rPr lang="en-US" altLang="zh-CN" dirty="0"/>
              <a:t>.</a:t>
            </a:r>
            <a:r>
              <a:rPr lang="zh-CN" altLang="zh-CN" dirty="0"/>
              <a:t>最后把数组存储给本地存储</a:t>
            </a:r>
            <a:r>
              <a:rPr lang="en-US" altLang="zh-CN" dirty="0"/>
              <a:t> (</a:t>
            </a:r>
            <a:r>
              <a:rPr lang="zh-CN" altLang="zh-CN" dirty="0"/>
              <a:t>声明函数</a:t>
            </a:r>
            <a:r>
              <a:rPr lang="en-US" altLang="zh-CN" dirty="0"/>
              <a:t> savaDate())</a:t>
            </a:r>
            <a:endParaRPr lang="en-US" altLang="zh-CN" kern="0" dirty="0" smtClean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endParaRPr lang="en-US" altLang="zh-CN" kern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内容占位符 2"/>
          <p:cNvSpPr txBox="1"/>
          <p:nvPr/>
        </p:nvSpPr>
        <p:spPr>
          <a:xfrm>
            <a:off x="389980" y="1433395"/>
            <a:ext cx="11412039" cy="5436744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kern="0" dirty="0" smtClean="0"/>
              <a:t>功</a:t>
            </a:r>
            <a:r>
              <a:rPr lang="zh-CN" altLang="en-US" kern="0" dirty="0"/>
              <a:t>能：本地存储数据渲</a:t>
            </a:r>
            <a:r>
              <a:rPr lang="zh-CN" altLang="en-US" kern="0" dirty="0" smtClean="0"/>
              <a:t>染</a:t>
            </a:r>
            <a:r>
              <a:rPr lang="zh-CN" altLang="en-US" b="1" kern="0" dirty="0" smtClean="0"/>
              <a:t>加载到页面</a:t>
            </a:r>
            <a:endParaRPr lang="en-US" altLang="zh-CN" b="1" kern="0" dirty="0" smtClean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zh-CN" dirty="0"/>
              <a:t>因为后面也会经常渲染加载操作，所以声明一个函数</a:t>
            </a:r>
            <a:r>
              <a:rPr lang="en-US" altLang="zh-CN" dirty="0"/>
              <a:t> load</a:t>
            </a:r>
            <a:r>
              <a:rPr lang="zh-CN" altLang="zh-CN" dirty="0"/>
              <a:t>，方便后面调</a:t>
            </a:r>
            <a:r>
              <a:rPr lang="zh-CN" altLang="zh-CN" dirty="0" smtClean="0"/>
              <a:t>用</a:t>
            </a:r>
            <a:endParaRPr lang="en-US" altLang="zh-CN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zh-CN" dirty="0"/>
              <a:t>先要读取本地存储数据。（数据不要忘记转换为对象格式</a:t>
            </a:r>
            <a:r>
              <a:rPr lang="zh-CN" altLang="zh-CN" dirty="0" smtClean="0"/>
              <a:t>）</a:t>
            </a:r>
            <a:endParaRPr lang="en-US" altLang="zh-CN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zh-CN" dirty="0"/>
              <a:t>之后遍历这个数据（</a:t>
            </a:r>
            <a:r>
              <a:rPr lang="en-US" altLang="zh-CN" dirty="0"/>
              <a:t>$.each()</a:t>
            </a:r>
            <a:r>
              <a:rPr lang="zh-CN" altLang="zh-CN" dirty="0"/>
              <a:t>），有几条数据，就生成几个小</a:t>
            </a:r>
            <a:r>
              <a:rPr lang="en-US" altLang="zh-CN" dirty="0"/>
              <a:t>li </a:t>
            </a:r>
            <a:r>
              <a:rPr lang="zh-CN" altLang="zh-CN" dirty="0"/>
              <a:t>添加到</a:t>
            </a:r>
            <a:r>
              <a:rPr lang="en-US" altLang="zh-CN" dirty="0"/>
              <a:t> ol </a:t>
            </a:r>
            <a:r>
              <a:rPr lang="zh-CN" altLang="zh-CN" dirty="0"/>
              <a:t>里面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4</a:t>
            </a:r>
            <a:r>
              <a:rPr lang="en-US" altLang="zh-CN" dirty="0"/>
              <a:t>.</a:t>
            </a:r>
            <a:r>
              <a:rPr lang="zh-CN" altLang="zh-CN" dirty="0"/>
              <a:t>每次渲染之前，先把原先里面</a:t>
            </a:r>
            <a:r>
              <a:rPr lang="en-US" altLang="zh-CN" dirty="0"/>
              <a:t> ol </a:t>
            </a:r>
            <a:r>
              <a:rPr lang="zh-CN" altLang="zh-CN" dirty="0"/>
              <a:t>的内容清空，然后渲染加载最新的数据。</a:t>
            </a:r>
            <a:endParaRPr lang="zh-CN" altLang="zh-CN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endParaRPr lang="en-US" altLang="zh-CN" b="1" kern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内容占位符 2"/>
          <p:cNvSpPr txBox="1"/>
          <p:nvPr/>
        </p:nvSpPr>
        <p:spPr>
          <a:xfrm>
            <a:off x="389980" y="1582252"/>
            <a:ext cx="11412039" cy="5009938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kern="0" dirty="0" smtClean="0"/>
              <a:t>功</a:t>
            </a:r>
            <a:r>
              <a:rPr lang="zh-CN" altLang="en-US" kern="0" dirty="0"/>
              <a:t>能</a:t>
            </a:r>
            <a:r>
              <a:rPr lang="zh-CN" altLang="en-US" kern="0" dirty="0" smtClean="0"/>
              <a:t>：</a:t>
            </a:r>
            <a:r>
              <a:rPr lang="zh-CN" altLang="en-US" b="1" kern="0" dirty="0" smtClean="0"/>
              <a:t>删</a:t>
            </a:r>
            <a:r>
              <a:rPr lang="zh-CN" altLang="en-US" b="1" kern="0" dirty="0"/>
              <a:t>除操</a:t>
            </a:r>
            <a:r>
              <a:rPr lang="zh-CN" altLang="en-US" b="1" kern="0" dirty="0" smtClean="0"/>
              <a:t>作</a:t>
            </a:r>
            <a:endParaRPr lang="en-US" altLang="zh-CN" b="1" kern="0" dirty="0" smtClean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1.</a:t>
            </a:r>
            <a:r>
              <a:rPr lang="zh-CN" altLang="zh-CN" dirty="0"/>
              <a:t>核心原理：先获取本地存储数据，删除对应的数据，保存给本地存储，重新渲染列表</a:t>
            </a:r>
            <a:r>
              <a:rPr lang="en-US" altLang="zh-CN" dirty="0" smtClean="0"/>
              <a:t>li</a:t>
            </a:r>
            <a:endParaRPr lang="en-US" altLang="zh-CN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zh-CN" dirty="0"/>
              <a:t>我们可以给链接自定义属性记录当前的索引</a:t>
            </a:r>
            <a:r>
              <a:rPr lang="zh-CN" altLang="zh-CN" dirty="0" smtClean="0"/>
              <a:t>号</a:t>
            </a:r>
            <a:endParaRPr lang="en-US" altLang="zh-CN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zh-CN" dirty="0"/>
              <a:t>根据这个索引号删除相关的数据</a:t>
            </a:r>
            <a:r>
              <a:rPr lang="en-US" altLang="zh-CN" dirty="0"/>
              <a:t>----</a:t>
            </a:r>
            <a:r>
              <a:rPr lang="zh-CN" altLang="zh-CN" dirty="0"/>
              <a:t>数组的</a:t>
            </a:r>
            <a:r>
              <a:rPr lang="en-US" altLang="zh-CN" dirty="0"/>
              <a:t>splice(i, 1)</a:t>
            </a:r>
            <a:r>
              <a:rPr lang="zh-CN" altLang="zh-CN" dirty="0"/>
              <a:t>方</a:t>
            </a:r>
            <a:r>
              <a:rPr lang="zh-CN" altLang="zh-CN" dirty="0" smtClean="0"/>
              <a:t>法</a:t>
            </a:r>
            <a:endParaRPr lang="en-US" altLang="zh-CN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zh-CN" dirty="0"/>
              <a:t>存储修改后的数据，然后存储给本地存</a:t>
            </a:r>
            <a:r>
              <a:rPr lang="zh-CN" altLang="zh-CN" dirty="0" smtClean="0"/>
              <a:t>储</a:t>
            </a:r>
            <a:endParaRPr lang="en-US" altLang="zh-CN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zh-CN" dirty="0"/>
              <a:t>重新渲染加载数据列</a:t>
            </a:r>
            <a:r>
              <a:rPr lang="zh-CN" altLang="zh-CN" dirty="0" smtClean="0"/>
              <a:t>表</a:t>
            </a:r>
            <a:endParaRPr lang="en-US" altLang="zh-CN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6</a:t>
            </a:r>
            <a:r>
              <a:rPr lang="en-US" altLang="zh-CN" dirty="0" smtClean="0"/>
              <a:t>.</a:t>
            </a:r>
            <a:r>
              <a:rPr lang="zh-CN" altLang="zh-CN" dirty="0"/>
              <a:t>因为</a:t>
            </a:r>
            <a:r>
              <a:rPr lang="en-US" altLang="zh-CN" dirty="0"/>
              <a:t>a</a:t>
            </a:r>
            <a:r>
              <a:rPr lang="zh-CN" altLang="zh-CN" dirty="0"/>
              <a:t>是动态创建的，我们使用</a:t>
            </a:r>
            <a:r>
              <a:rPr lang="en-US" altLang="zh-CN" dirty="0"/>
              <a:t>on</a:t>
            </a:r>
            <a:r>
              <a:rPr lang="zh-CN" altLang="zh-CN" dirty="0"/>
              <a:t>方法绑定事件</a:t>
            </a:r>
            <a:endParaRPr lang="zh-CN" altLang="zh-CN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endParaRPr lang="en-US" altLang="zh-CN" b="1" kern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内容占位符 2"/>
          <p:cNvSpPr txBox="1"/>
          <p:nvPr/>
        </p:nvSpPr>
        <p:spPr>
          <a:xfrm>
            <a:off x="187953" y="1248091"/>
            <a:ext cx="11802020" cy="5524856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kern="0" dirty="0" smtClean="0"/>
              <a:t>功</a:t>
            </a:r>
            <a:r>
              <a:rPr lang="zh-CN" altLang="en-US" kern="0" dirty="0"/>
              <a:t>能</a:t>
            </a:r>
            <a:r>
              <a:rPr lang="zh-CN" altLang="en-US" kern="0" dirty="0" smtClean="0"/>
              <a:t>：</a:t>
            </a:r>
            <a:r>
              <a:rPr lang="en-US" altLang="zh-CN" kern="0" dirty="0"/>
              <a:t>toDoList </a:t>
            </a:r>
            <a:r>
              <a:rPr lang="zh-CN" altLang="en-US" b="1" kern="0" dirty="0"/>
              <a:t>正在进行</a:t>
            </a:r>
            <a:r>
              <a:rPr lang="zh-CN" altLang="en-US" kern="0" dirty="0"/>
              <a:t>和</a:t>
            </a:r>
            <a:r>
              <a:rPr lang="zh-CN" altLang="en-US" b="1" kern="0" dirty="0"/>
              <a:t>已完成</a:t>
            </a:r>
            <a:r>
              <a:rPr lang="zh-CN" altLang="en-US" kern="0" dirty="0"/>
              <a:t>选项操</a:t>
            </a:r>
            <a:r>
              <a:rPr lang="zh-CN" altLang="en-US" kern="0" dirty="0" smtClean="0"/>
              <a:t>作</a:t>
            </a:r>
            <a:endParaRPr lang="en-US" altLang="zh-CN" kern="0" dirty="0" smtClean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1.</a:t>
            </a:r>
            <a:r>
              <a:rPr lang="zh-CN" altLang="zh-CN" dirty="0" smtClean="0"/>
              <a:t>原</a:t>
            </a:r>
            <a:r>
              <a:rPr lang="zh-CN" altLang="zh-CN" dirty="0"/>
              <a:t>理：</a:t>
            </a:r>
            <a:r>
              <a:rPr lang="zh-CN" altLang="zh-CN" dirty="0" smtClean="0"/>
              <a:t>当</a:t>
            </a:r>
            <a:r>
              <a:rPr lang="zh-CN" altLang="zh-CN" dirty="0"/>
              <a:t>我们点击了小的复选框，修改本地存储数据，再重新渲染数据列表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zh-CN" dirty="0"/>
              <a:t>点击之后，获取本地存储数据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zh-CN" dirty="0"/>
              <a:t>修改对应数据属性</a:t>
            </a:r>
            <a:r>
              <a:rPr lang="en-US" altLang="zh-CN" dirty="0"/>
              <a:t> done </a:t>
            </a:r>
            <a:r>
              <a:rPr lang="zh-CN" altLang="zh-CN" dirty="0"/>
              <a:t>为当前复选框的</a:t>
            </a:r>
            <a:r>
              <a:rPr lang="en-US" altLang="zh-CN" dirty="0"/>
              <a:t>checked</a:t>
            </a:r>
            <a:r>
              <a:rPr lang="zh-CN" altLang="zh-CN" dirty="0"/>
              <a:t>状态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4</a:t>
            </a:r>
            <a:r>
              <a:rPr lang="en-US" altLang="zh-CN" dirty="0"/>
              <a:t>.</a:t>
            </a:r>
            <a:r>
              <a:rPr lang="zh-CN" altLang="zh-CN" dirty="0"/>
              <a:t>之后保存数据到本地存</a:t>
            </a:r>
            <a:r>
              <a:rPr lang="zh-CN" altLang="zh-CN" dirty="0" smtClean="0"/>
              <a:t>储</a:t>
            </a:r>
            <a:endParaRPr lang="en-US" altLang="zh-CN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5</a:t>
            </a:r>
            <a:r>
              <a:rPr lang="en-US" altLang="zh-CN" dirty="0"/>
              <a:t>.</a:t>
            </a:r>
            <a:r>
              <a:rPr lang="zh-CN" altLang="zh-CN" dirty="0"/>
              <a:t>重新渲染加载数据列</a:t>
            </a:r>
            <a:r>
              <a:rPr lang="zh-CN" altLang="zh-CN" dirty="0" smtClean="0"/>
              <a:t>表</a:t>
            </a:r>
            <a:endParaRPr lang="en-US" altLang="zh-CN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6.load </a:t>
            </a:r>
            <a:r>
              <a:rPr lang="zh-CN" altLang="zh-CN" dirty="0"/>
              <a:t>加载函数里面，新增一个条件</a:t>
            </a:r>
            <a:r>
              <a:rPr lang="en-US" altLang="zh-CN" dirty="0"/>
              <a:t>,</a:t>
            </a:r>
            <a:r>
              <a:rPr lang="zh-CN" altLang="zh-CN" dirty="0"/>
              <a:t>如果当前数据的</a:t>
            </a:r>
            <a:r>
              <a:rPr lang="en-US" altLang="zh-CN" dirty="0"/>
              <a:t>done</a:t>
            </a:r>
            <a:r>
              <a:rPr lang="zh-CN" altLang="zh-CN" dirty="0"/>
              <a:t>为</a:t>
            </a:r>
            <a:r>
              <a:rPr lang="en-US" altLang="zh-CN" dirty="0"/>
              <a:t>true </a:t>
            </a:r>
            <a:r>
              <a:rPr lang="zh-CN" altLang="zh-CN" dirty="0"/>
              <a:t>就是已经完成的，就把列表渲染加载到</a:t>
            </a:r>
            <a:r>
              <a:rPr lang="en-US" altLang="zh-CN" dirty="0"/>
              <a:t> ul </a:t>
            </a:r>
            <a:r>
              <a:rPr lang="zh-CN" altLang="zh-CN" dirty="0"/>
              <a:t>里</a:t>
            </a:r>
            <a:r>
              <a:rPr lang="zh-CN" altLang="zh-CN" dirty="0" smtClean="0"/>
              <a:t>面</a:t>
            </a:r>
            <a:endParaRPr lang="en-US" altLang="zh-CN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7</a:t>
            </a:r>
            <a:r>
              <a:rPr lang="en-US" altLang="zh-CN" dirty="0"/>
              <a:t>.</a:t>
            </a:r>
            <a:r>
              <a:rPr lang="zh-CN" altLang="zh-CN" dirty="0"/>
              <a:t>如果当前数据的</a:t>
            </a:r>
            <a:r>
              <a:rPr lang="en-US" altLang="zh-CN" dirty="0"/>
              <a:t>done </a:t>
            </a:r>
            <a:r>
              <a:rPr lang="zh-CN" altLang="zh-CN" dirty="0"/>
              <a:t>为</a:t>
            </a:r>
            <a:r>
              <a:rPr lang="en-US" altLang="zh-CN" dirty="0"/>
              <a:t>false</a:t>
            </a:r>
            <a:r>
              <a:rPr lang="zh-CN" altLang="zh-CN" dirty="0"/>
              <a:t>， 则是待办事项，就把列表渲染加载到</a:t>
            </a:r>
            <a:r>
              <a:rPr lang="en-US" altLang="zh-CN" dirty="0"/>
              <a:t> ol </a:t>
            </a:r>
            <a:r>
              <a:rPr lang="zh-CN" altLang="zh-CN" dirty="0"/>
              <a:t>里面</a:t>
            </a:r>
            <a:endParaRPr lang="zh-CN" altLang="zh-CN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endParaRPr lang="en-US" altLang="zh-CN" kern="0" dirty="0" smtClean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endParaRPr lang="en-US" altLang="zh-CN" b="1" kern="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内容占位符 2"/>
          <p:cNvSpPr txBox="1"/>
          <p:nvPr/>
        </p:nvSpPr>
        <p:spPr>
          <a:xfrm>
            <a:off x="1085654" y="1648046"/>
            <a:ext cx="9876514" cy="4912249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kern="0" dirty="0" smtClean="0"/>
              <a:t>功</a:t>
            </a:r>
            <a:r>
              <a:rPr lang="zh-CN" altLang="en-US" kern="0" dirty="0"/>
              <a:t>能</a:t>
            </a:r>
            <a:r>
              <a:rPr lang="zh-CN" altLang="en-US" kern="0" dirty="0" smtClean="0"/>
              <a:t>：</a:t>
            </a:r>
            <a:r>
              <a:rPr lang="zh-CN" altLang="en-US" kern="0" dirty="0"/>
              <a:t> 统计正在进行个数和已经完成</a:t>
            </a:r>
            <a:r>
              <a:rPr lang="zh-CN" altLang="en-US" b="1" kern="0" dirty="0"/>
              <a:t>个</a:t>
            </a:r>
            <a:r>
              <a:rPr lang="zh-CN" altLang="en-US" b="1" kern="0" dirty="0" smtClean="0"/>
              <a:t>数</a:t>
            </a:r>
            <a:endParaRPr lang="en-US" altLang="zh-CN" b="1" kern="0" dirty="0" smtClean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1.</a:t>
            </a:r>
            <a:r>
              <a:rPr lang="zh-CN" altLang="zh-CN" dirty="0"/>
              <a:t>在我们</a:t>
            </a:r>
            <a:r>
              <a:rPr lang="en-US" altLang="zh-CN" dirty="0"/>
              <a:t>load </a:t>
            </a:r>
            <a:r>
              <a:rPr lang="zh-CN" altLang="zh-CN" dirty="0"/>
              <a:t>函数里面操</a:t>
            </a:r>
            <a:r>
              <a:rPr lang="zh-CN" altLang="zh-CN" dirty="0" smtClean="0"/>
              <a:t>作</a:t>
            </a:r>
            <a:endParaRPr lang="en-US" altLang="zh-CN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zh-CN" dirty="0"/>
              <a:t>声明</a:t>
            </a:r>
            <a:r>
              <a:rPr lang="en-US" altLang="zh-CN" dirty="0"/>
              <a:t>2</a:t>
            </a:r>
            <a:r>
              <a:rPr lang="zh-CN" altLang="zh-CN" dirty="0"/>
              <a:t>个变量 ：</a:t>
            </a:r>
            <a:r>
              <a:rPr lang="en-US" altLang="zh-CN" dirty="0"/>
              <a:t>todoCount </a:t>
            </a:r>
            <a:r>
              <a:rPr lang="zh-CN" altLang="zh-CN" dirty="0"/>
              <a:t>待办个数</a:t>
            </a:r>
            <a:r>
              <a:rPr lang="en-US" altLang="zh-CN" dirty="0"/>
              <a:t> doneCount </a:t>
            </a:r>
            <a:r>
              <a:rPr lang="zh-CN" altLang="zh-CN" dirty="0"/>
              <a:t>已完成个数</a:t>
            </a:r>
            <a:r>
              <a:rPr lang="en-US" altLang="zh-CN" dirty="0"/>
              <a:t>   </a:t>
            </a:r>
            <a:endParaRPr lang="en-US" altLang="zh-CN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zh-CN" dirty="0"/>
              <a:t>当进行遍历本地存储数据的时候， 如果 数据</a:t>
            </a:r>
            <a:r>
              <a:rPr lang="en-US" altLang="zh-CN" dirty="0"/>
              <a:t>done</a:t>
            </a:r>
            <a:r>
              <a:rPr lang="zh-CN" altLang="zh-CN" dirty="0"/>
              <a:t>为</a:t>
            </a:r>
            <a:r>
              <a:rPr lang="en-US" altLang="zh-CN" dirty="0"/>
              <a:t> false</a:t>
            </a:r>
            <a:r>
              <a:rPr lang="zh-CN" altLang="zh-CN" dirty="0"/>
              <a:t>， </a:t>
            </a:r>
            <a:r>
              <a:rPr lang="zh-CN" altLang="zh-CN" dirty="0" smtClean="0"/>
              <a:t>则</a:t>
            </a:r>
            <a:r>
              <a:rPr lang="en-US" altLang="zh-CN" dirty="0" smtClean="0"/>
              <a:t>todoCount</a:t>
            </a:r>
            <a:r>
              <a:rPr lang="en-US" altLang="zh-CN" dirty="0"/>
              <a:t>++, </a:t>
            </a:r>
            <a:r>
              <a:rPr lang="zh-CN" altLang="zh-CN" dirty="0"/>
              <a:t>否则</a:t>
            </a:r>
            <a:r>
              <a:rPr lang="en-US" altLang="zh-CN" dirty="0"/>
              <a:t> doneCount</a:t>
            </a:r>
            <a:r>
              <a:rPr lang="en-US" altLang="zh-CN" dirty="0" smtClean="0"/>
              <a:t>++</a:t>
            </a:r>
            <a:endParaRPr lang="en-US" altLang="zh-CN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4</a:t>
            </a:r>
            <a:r>
              <a:rPr lang="en-US" altLang="zh-CN" dirty="0"/>
              <a:t>.</a:t>
            </a:r>
            <a:r>
              <a:rPr lang="zh-CN" altLang="zh-CN" dirty="0"/>
              <a:t>最后修改相应的元素</a:t>
            </a:r>
            <a:r>
              <a:rPr lang="en-US" altLang="zh-CN" dirty="0"/>
              <a:t> text() </a:t>
            </a:r>
            <a:endParaRPr lang="zh-CN" altLang="zh-CN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endParaRPr lang="en-US" altLang="zh-CN" b="1" kern="0" dirty="0" smtClean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endParaRPr lang="en-US" altLang="zh-CN" kern="0" dirty="0" smtClean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endParaRPr lang="en-US" altLang="zh-CN" b="1" kern="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1906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作业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" name="内容占位符 2"/>
          <p:cNvSpPr txBox="1"/>
          <p:nvPr/>
        </p:nvSpPr>
        <p:spPr>
          <a:xfrm>
            <a:off x="1110615" y="1552047"/>
            <a:ext cx="7892203" cy="5143536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sz="2400" kern="0" dirty="0" smtClean="0"/>
              <a:t>作</a:t>
            </a:r>
            <a:r>
              <a:rPr lang="zh-CN" altLang="en-US" sz="2400" kern="0" dirty="0" smtClean="0"/>
              <a:t>业</a:t>
            </a:r>
            <a:endParaRPr lang="en-US" altLang="zh-CN" sz="1600" kern="0" dirty="0"/>
          </a:p>
          <a:p>
            <a:pPr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sz="1600" kern="0" dirty="0" smtClean="0"/>
              <a:t>复</a:t>
            </a:r>
            <a:r>
              <a:rPr lang="zh-CN" altLang="en-US" sz="1600" kern="0" dirty="0" smtClean="0"/>
              <a:t>习项目</a:t>
            </a:r>
            <a:endParaRPr lang="en-US" altLang="zh-CN" sz="1600" kern="0" dirty="0" smtClean="0"/>
          </a:p>
          <a:p>
            <a:pPr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sz="1600" kern="0" dirty="0"/>
              <a:t>完</a:t>
            </a:r>
            <a:r>
              <a:rPr lang="zh-CN" altLang="en-US" sz="1600" kern="0" dirty="0" smtClean="0"/>
              <a:t>成作业</a:t>
            </a:r>
            <a:r>
              <a:rPr lang="en-US" altLang="zh-CN" sz="1600" kern="0" dirty="0" smtClean="0"/>
              <a:t>-</a:t>
            </a:r>
            <a:r>
              <a:rPr lang="zh-CN" altLang="en-US" sz="1600" kern="0" dirty="0" smtClean="0"/>
              <a:t>轮播图</a:t>
            </a:r>
            <a:endParaRPr lang="en-US" altLang="zh-CN" sz="24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1906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小结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5" name="圆角矩形 13"/>
          <p:cNvSpPr/>
          <p:nvPr/>
        </p:nvSpPr>
        <p:spPr>
          <a:xfrm>
            <a:off x="1094844" y="3110391"/>
            <a:ext cx="8848745" cy="2601092"/>
          </a:xfrm>
          <a:prstGeom prst="roundRect">
            <a:avLst>
              <a:gd name="adj" fmla="val 6410"/>
            </a:avLst>
          </a:prstGeom>
          <a:solidFill>
            <a:srgbClr val="E0645A"/>
          </a:solidFill>
          <a:ln w="2540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chemeClr val="bg1"/>
                </a:gs>
              </a:gsLst>
              <a:lin ang="2700000" scaled="1"/>
              <a:tileRect/>
            </a:gradFill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80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52609" y="1750779"/>
            <a:ext cx="5974068" cy="1113751"/>
            <a:chOff x="9087077" y="1527388"/>
            <a:chExt cx="2303707" cy="2303706"/>
          </a:xfrm>
        </p:grpSpPr>
        <p:sp>
          <p:nvSpPr>
            <p:cNvPr id="17" name="椭圆 33"/>
            <p:cNvSpPr/>
            <p:nvPr/>
          </p:nvSpPr>
          <p:spPr>
            <a:xfrm>
              <a:off x="9087077" y="1527388"/>
              <a:ext cx="2303707" cy="2303706"/>
            </a:xfrm>
            <a:prstGeom prst="roundRect">
              <a:avLst/>
            </a:prstGeom>
            <a:gradFill>
              <a:gsLst>
                <a:gs pos="0">
                  <a:sysClr val="window" lastClr="FFFFFF"/>
                </a:gs>
                <a:gs pos="100000">
                  <a:srgbClr val="E2E2E2"/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18" name="椭圆 34"/>
            <p:cNvSpPr/>
            <p:nvPr/>
          </p:nvSpPr>
          <p:spPr>
            <a:xfrm>
              <a:off x="9166557" y="1710379"/>
              <a:ext cx="2144746" cy="1937724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382309" y="1984488"/>
            <a:ext cx="54319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小结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-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Hello World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32325" y="3225812"/>
            <a:ext cx="82433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16000">
              <a:lnSpc>
                <a:spcPct val="150000"/>
              </a:lnSpc>
              <a:buClr>
                <a:srgbClr val="F4C96A"/>
              </a:buClr>
              <a:defRPr/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复习知识点及重难点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 defTabSz="1016000">
              <a:lnSpc>
                <a:spcPct val="150000"/>
              </a:lnSpc>
              <a:buClr>
                <a:srgbClr val="F4C96A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jQuery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本地存储数据操作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 defTabSz="1016000">
              <a:lnSpc>
                <a:spcPct val="150000"/>
              </a:lnSpc>
              <a:buClr>
                <a:srgbClr val="F4C96A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jQuery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渲染加载数据列表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57"/>
          <p:cNvGrpSpPr/>
          <p:nvPr/>
        </p:nvGrpSpPr>
        <p:grpSpPr bwMode="auto">
          <a:xfrm>
            <a:off x="962025" y="1735138"/>
            <a:ext cx="3698875" cy="3640137"/>
            <a:chOff x="0" y="0"/>
            <a:chExt cx="4846320" cy="4437330"/>
          </a:xfrm>
        </p:grpSpPr>
        <p:sp>
          <p:nvSpPr>
            <p:cNvPr id="2060" name="Freeform 5"/>
            <p:cNvSpPr>
              <a:spLocks noChangeArrowheads="1"/>
            </p:cNvSpPr>
            <p:nvPr/>
          </p:nvSpPr>
          <p:spPr bwMode="auto">
            <a:xfrm>
              <a:off x="400195" y="2192278"/>
              <a:ext cx="4446125" cy="738822"/>
            </a:xfrm>
            <a:custGeom>
              <a:avLst/>
              <a:gdLst>
                <a:gd name="T0" fmla="*/ 4297834 w 1709"/>
                <a:gd name="T1" fmla="*/ 738822 h 284"/>
                <a:gd name="T2" fmla="*/ 148291 w 1709"/>
                <a:gd name="T3" fmla="*/ 738822 h 284"/>
                <a:gd name="T4" fmla="*/ 0 w 1709"/>
                <a:gd name="T5" fmla="*/ 590537 h 284"/>
                <a:gd name="T6" fmla="*/ 0 w 1709"/>
                <a:gd name="T7" fmla="*/ 145683 h 284"/>
                <a:gd name="T8" fmla="*/ 148291 w 1709"/>
                <a:gd name="T9" fmla="*/ 0 h 284"/>
                <a:gd name="T10" fmla="*/ 4297834 w 1709"/>
                <a:gd name="T11" fmla="*/ 0 h 284"/>
                <a:gd name="T12" fmla="*/ 4446125 w 1709"/>
                <a:gd name="T13" fmla="*/ 145683 h 284"/>
                <a:gd name="T14" fmla="*/ 4446125 w 1709"/>
                <a:gd name="T15" fmla="*/ 590537 h 284"/>
                <a:gd name="T16" fmla="*/ 4297834 w 1709"/>
                <a:gd name="T17" fmla="*/ 738822 h 2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09"/>
                <a:gd name="T28" fmla="*/ 0 h 284"/>
                <a:gd name="T29" fmla="*/ 1709 w 1709"/>
                <a:gd name="T30" fmla="*/ 284 h 2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09" h="284">
                  <a:moveTo>
                    <a:pt x="1652" y="284"/>
                  </a:moveTo>
                  <a:cubicBezTo>
                    <a:pt x="57" y="284"/>
                    <a:pt x="57" y="284"/>
                    <a:pt x="57" y="284"/>
                  </a:cubicBezTo>
                  <a:cubicBezTo>
                    <a:pt x="26" y="284"/>
                    <a:pt x="0" y="258"/>
                    <a:pt x="0" y="22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1652" y="0"/>
                    <a:pt x="1652" y="0"/>
                    <a:pt x="1652" y="0"/>
                  </a:cubicBezTo>
                  <a:cubicBezTo>
                    <a:pt x="1683" y="0"/>
                    <a:pt x="1709" y="25"/>
                    <a:pt x="1709" y="56"/>
                  </a:cubicBezTo>
                  <a:cubicBezTo>
                    <a:pt x="1709" y="227"/>
                    <a:pt x="1709" y="227"/>
                    <a:pt x="1709" y="227"/>
                  </a:cubicBezTo>
                  <a:cubicBezTo>
                    <a:pt x="1709" y="258"/>
                    <a:pt x="1683" y="284"/>
                    <a:pt x="1652" y="284"/>
                  </a:cubicBezTo>
                  <a:close/>
                </a:path>
              </a:pathLst>
            </a:cu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Rectangle 6"/>
            <p:cNvSpPr>
              <a:spLocks noChangeArrowheads="1"/>
            </p:cNvSpPr>
            <p:nvPr/>
          </p:nvSpPr>
          <p:spPr bwMode="auto">
            <a:xfrm>
              <a:off x="400195" y="2561689"/>
              <a:ext cx="4446125" cy="369411"/>
            </a:xfrm>
            <a:prstGeom prst="rect">
              <a:avLst/>
            </a:prstGeom>
            <a:solidFill>
              <a:srgbClr val="4F7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2" name="Freeform 7"/>
            <p:cNvSpPr>
              <a:spLocks noChangeArrowheads="1"/>
            </p:cNvSpPr>
            <p:nvPr/>
          </p:nvSpPr>
          <p:spPr bwMode="auto">
            <a:xfrm>
              <a:off x="931224" y="2237355"/>
              <a:ext cx="531029" cy="626679"/>
            </a:xfrm>
            <a:custGeom>
              <a:avLst/>
              <a:gdLst>
                <a:gd name="T0" fmla="*/ 484174 w 204"/>
                <a:gd name="T1" fmla="*/ 626679 h 241"/>
                <a:gd name="T2" fmla="*/ 46856 w 204"/>
                <a:gd name="T3" fmla="*/ 626679 h 241"/>
                <a:gd name="T4" fmla="*/ 0 w 204"/>
                <a:gd name="T5" fmla="*/ 579873 h 241"/>
                <a:gd name="T6" fmla="*/ 0 w 204"/>
                <a:gd name="T7" fmla="*/ 44206 h 241"/>
                <a:gd name="T8" fmla="*/ 46856 w 204"/>
                <a:gd name="T9" fmla="*/ 0 h 241"/>
                <a:gd name="T10" fmla="*/ 484174 w 204"/>
                <a:gd name="T11" fmla="*/ 0 h 241"/>
                <a:gd name="T12" fmla="*/ 531029 w 204"/>
                <a:gd name="T13" fmla="*/ 44206 h 241"/>
                <a:gd name="T14" fmla="*/ 531029 w 204"/>
                <a:gd name="T15" fmla="*/ 579873 h 241"/>
                <a:gd name="T16" fmla="*/ 484174 w 204"/>
                <a:gd name="T17" fmla="*/ 626679 h 2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4"/>
                <a:gd name="T28" fmla="*/ 0 h 241"/>
                <a:gd name="T29" fmla="*/ 204 w 204"/>
                <a:gd name="T30" fmla="*/ 241 h 2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4" h="241">
                  <a:moveTo>
                    <a:pt x="186" y="241"/>
                  </a:moveTo>
                  <a:cubicBezTo>
                    <a:pt x="18" y="241"/>
                    <a:pt x="18" y="241"/>
                    <a:pt x="18" y="241"/>
                  </a:cubicBezTo>
                  <a:cubicBezTo>
                    <a:pt x="8" y="241"/>
                    <a:pt x="0" y="233"/>
                    <a:pt x="0" y="22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96" y="0"/>
                    <a:pt x="204" y="8"/>
                    <a:pt x="204" y="17"/>
                  </a:cubicBezTo>
                  <a:cubicBezTo>
                    <a:pt x="204" y="223"/>
                    <a:pt x="204" y="223"/>
                    <a:pt x="204" y="223"/>
                  </a:cubicBezTo>
                  <a:cubicBezTo>
                    <a:pt x="204" y="233"/>
                    <a:pt x="196" y="241"/>
                    <a:pt x="186" y="2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Freeform 8"/>
            <p:cNvSpPr>
              <a:spLocks noChangeArrowheads="1"/>
            </p:cNvSpPr>
            <p:nvPr/>
          </p:nvSpPr>
          <p:spPr bwMode="auto">
            <a:xfrm>
              <a:off x="0" y="2931100"/>
              <a:ext cx="4682504" cy="1134619"/>
            </a:xfrm>
            <a:custGeom>
              <a:avLst/>
              <a:gdLst>
                <a:gd name="T0" fmla="*/ 4461386 w 1800"/>
                <a:gd name="T1" fmla="*/ 1038333 h 436"/>
                <a:gd name="T2" fmla="*/ 4461386 w 1800"/>
                <a:gd name="T3" fmla="*/ 96286 h 436"/>
                <a:gd name="T4" fmla="*/ 4682504 w 1800"/>
                <a:gd name="T5" fmla="*/ 96286 h 436"/>
                <a:gd name="T6" fmla="*/ 4682504 w 1800"/>
                <a:gd name="T7" fmla="*/ 0 h 436"/>
                <a:gd name="T8" fmla="*/ 179496 w 1800"/>
                <a:gd name="T9" fmla="*/ 0 h 436"/>
                <a:gd name="T10" fmla="*/ 0 w 1800"/>
                <a:gd name="T11" fmla="*/ 176959 h 436"/>
                <a:gd name="T12" fmla="*/ 0 w 1800"/>
                <a:gd name="T13" fmla="*/ 957660 h 436"/>
                <a:gd name="T14" fmla="*/ 179496 w 1800"/>
                <a:gd name="T15" fmla="*/ 1134619 h 436"/>
                <a:gd name="T16" fmla="*/ 4682504 w 1800"/>
                <a:gd name="T17" fmla="*/ 1134619 h 436"/>
                <a:gd name="T18" fmla="*/ 4682504 w 1800"/>
                <a:gd name="T19" fmla="*/ 1038333 h 436"/>
                <a:gd name="T20" fmla="*/ 4461386 w 1800"/>
                <a:gd name="T21" fmla="*/ 1038333 h 4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00"/>
                <a:gd name="T34" fmla="*/ 0 h 436"/>
                <a:gd name="T35" fmla="*/ 1800 w 1800"/>
                <a:gd name="T36" fmla="*/ 436 h 4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00" h="436">
                  <a:moveTo>
                    <a:pt x="1715" y="399"/>
                  </a:moveTo>
                  <a:cubicBezTo>
                    <a:pt x="1715" y="37"/>
                    <a:pt x="1715" y="37"/>
                    <a:pt x="1715" y="37"/>
                  </a:cubicBezTo>
                  <a:cubicBezTo>
                    <a:pt x="1800" y="37"/>
                    <a:pt x="1800" y="37"/>
                    <a:pt x="1800" y="37"/>
                  </a:cubicBezTo>
                  <a:cubicBezTo>
                    <a:pt x="1800" y="0"/>
                    <a:pt x="1800" y="0"/>
                    <a:pt x="180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0"/>
                    <a:pt x="0" y="68"/>
                  </a:cubicBezTo>
                  <a:cubicBezTo>
                    <a:pt x="0" y="368"/>
                    <a:pt x="0" y="368"/>
                    <a:pt x="0" y="368"/>
                  </a:cubicBezTo>
                  <a:cubicBezTo>
                    <a:pt x="0" y="405"/>
                    <a:pt x="31" y="436"/>
                    <a:pt x="69" y="436"/>
                  </a:cubicBezTo>
                  <a:cubicBezTo>
                    <a:pt x="1800" y="436"/>
                    <a:pt x="1800" y="436"/>
                    <a:pt x="1800" y="436"/>
                  </a:cubicBezTo>
                  <a:cubicBezTo>
                    <a:pt x="1800" y="399"/>
                    <a:pt x="1800" y="399"/>
                    <a:pt x="1800" y="399"/>
                  </a:cubicBezTo>
                  <a:lnTo>
                    <a:pt x="1715" y="3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" name="Freeform 9"/>
            <p:cNvSpPr>
              <a:spLocks noChangeArrowheads="1"/>
            </p:cNvSpPr>
            <p:nvPr/>
          </p:nvSpPr>
          <p:spPr bwMode="auto">
            <a:xfrm>
              <a:off x="119839" y="3027851"/>
              <a:ext cx="4446125" cy="941118"/>
            </a:xfrm>
            <a:custGeom>
              <a:avLst/>
              <a:gdLst>
                <a:gd name="T0" fmla="*/ 4446125 w 1709"/>
                <a:gd name="T1" fmla="*/ 0 h 362"/>
                <a:gd name="T2" fmla="*/ 166502 w 1709"/>
                <a:gd name="T3" fmla="*/ 0 h 362"/>
                <a:gd name="T4" fmla="*/ 0 w 1709"/>
                <a:gd name="T5" fmla="*/ 145587 h 362"/>
                <a:gd name="T6" fmla="*/ 0 w 1709"/>
                <a:gd name="T7" fmla="*/ 792931 h 362"/>
                <a:gd name="T8" fmla="*/ 166502 w 1709"/>
                <a:gd name="T9" fmla="*/ 941118 h 362"/>
                <a:gd name="T10" fmla="*/ 4446125 w 1709"/>
                <a:gd name="T11" fmla="*/ 941118 h 362"/>
                <a:gd name="T12" fmla="*/ 4446125 w 1709"/>
                <a:gd name="T13" fmla="*/ 0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09"/>
                <a:gd name="T22" fmla="*/ 0 h 362"/>
                <a:gd name="T23" fmla="*/ 1709 w 1709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09" h="362">
                  <a:moveTo>
                    <a:pt x="1709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5"/>
                    <a:pt x="0" y="56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36"/>
                    <a:pt x="29" y="362"/>
                    <a:pt x="64" y="362"/>
                  </a:cubicBezTo>
                  <a:cubicBezTo>
                    <a:pt x="1709" y="362"/>
                    <a:pt x="1709" y="362"/>
                    <a:pt x="1709" y="362"/>
                  </a:cubicBezTo>
                  <a:lnTo>
                    <a:pt x="17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" name="Rectangle 10"/>
            <p:cNvSpPr>
              <a:spLocks noChangeArrowheads="1"/>
            </p:cNvSpPr>
            <p:nvPr/>
          </p:nvSpPr>
          <p:spPr bwMode="auto">
            <a:xfrm>
              <a:off x="283655" y="3082822"/>
              <a:ext cx="4282309" cy="20890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6" name="Rectangle 11"/>
            <p:cNvSpPr>
              <a:spLocks noChangeArrowheads="1"/>
            </p:cNvSpPr>
            <p:nvPr/>
          </p:nvSpPr>
          <p:spPr bwMode="auto">
            <a:xfrm>
              <a:off x="283655" y="3155385"/>
              <a:ext cx="4282309" cy="23089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7" name="Rectangle 12"/>
            <p:cNvSpPr>
              <a:spLocks noChangeArrowheads="1"/>
            </p:cNvSpPr>
            <p:nvPr/>
          </p:nvSpPr>
          <p:spPr bwMode="auto">
            <a:xfrm>
              <a:off x="283655" y="3227948"/>
              <a:ext cx="4282309" cy="23089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8" name="Rectangle 13"/>
            <p:cNvSpPr>
              <a:spLocks noChangeArrowheads="1"/>
            </p:cNvSpPr>
            <p:nvPr/>
          </p:nvSpPr>
          <p:spPr bwMode="auto">
            <a:xfrm>
              <a:off x="283655" y="3303810"/>
              <a:ext cx="4282309" cy="20890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9" name="Rectangle 14"/>
            <p:cNvSpPr>
              <a:spLocks noChangeArrowheads="1"/>
            </p:cNvSpPr>
            <p:nvPr/>
          </p:nvSpPr>
          <p:spPr bwMode="auto">
            <a:xfrm>
              <a:off x="283655" y="3376373"/>
              <a:ext cx="4282309" cy="23089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0" name="Rectangle 15"/>
            <p:cNvSpPr>
              <a:spLocks noChangeArrowheads="1"/>
            </p:cNvSpPr>
            <p:nvPr/>
          </p:nvSpPr>
          <p:spPr bwMode="auto">
            <a:xfrm>
              <a:off x="283655" y="3448935"/>
              <a:ext cx="4282309" cy="2418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1" name="Rectangle 16"/>
            <p:cNvSpPr>
              <a:spLocks noChangeArrowheads="1"/>
            </p:cNvSpPr>
            <p:nvPr/>
          </p:nvSpPr>
          <p:spPr bwMode="auto">
            <a:xfrm>
              <a:off x="283655" y="3524796"/>
              <a:ext cx="4282309" cy="20890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2" name="Rectangle 17"/>
            <p:cNvSpPr>
              <a:spLocks noChangeArrowheads="1"/>
            </p:cNvSpPr>
            <p:nvPr/>
          </p:nvSpPr>
          <p:spPr bwMode="auto">
            <a:xfrm>
              <a:off x="283655" y="3597359"/>
              <a:ext cx="4282309" cy="23089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3" name="Rectangle 18"/>
            <p:cNvSpPr>
              <a:spLocks noChangeArrowheads="1"/>
            </p:cNvSpPr>
            <p:nvPr/>
          </p:nvSpPr>
          <p:spPr bwMode="auto">
            <a:xfrm>
              <a:off x="283655" y="3669922"/>
              <a:ext cx="4282309" cy="2418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4" name="Rectangle 19"/>
            <p:cNvSpPr>
              <a:spLocks noChangeArrowheads="1"/>
            </p:cNvSpPr>
            <p:nvPr/>
          </p:nvSpPr>
          <p:spPr bwMode="auto">
            <a:xfrm>
              <a:off x="283655" y="3745784"/>
              <a:ext cx="4282309" cy="20890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5" name="Rectangle 20"/>
            <p:cNvSpPr>
              <a:spLocks noChangeArrowheads="1"/>
            </p:cNvSpPr>
            <p:nvPr/>
          </p:nvSpPr>
          <p:spPr bwMode="auto">
            <a:xfrm>
              <a:off x="283655" y="3818346"/>
              <a:ext cx="4282309" cy="2418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6" name="Rectangle 21"/>
            <p:cNvSpPr>
              <a:spLocks noChangeArrowheads="1"/>
            </p:cNvSpPr>
            <p:nvPr/>
          </p:nvSpPr>
          <p:spPr bwMode="auto">
            <a:xfrm>
              <a:off x="283655" y="3890909"/>
              <a:ext cx="4282309" cy="2418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7" name="Freeform 22"/>
            <p:cNvSpPr>
              <a:spLocks noChangeArrowheads="1"/>
            </p:cNvSpPr>
            <p:nvPr/>
          </p:nvSpPr>
          <p:spPr bwMode="auto">
            <a:xfrm>
              <a:off x="283655" y="3473123"/>
              <a:ext cx="683850" cy="964207"/>
            </a:xfrm>
            <a:custGeom>
              <a:avLst/>
              <a:gdLst>
                <a:gd name="T0" fmla="*/ 0 w 622"/>
                <a:gd name="T1" fmla="*/ 0 h 877"/>
                <a:gd name="T2" fmla="*/ 683850 w 622"/>
                <a:gd name="T3" fmla="*/ 0 h 877"/>
                <a:gd name="T4" fmla="*/ 683850 w 622"/>
                <a:gd name="T5" fmla="*/ 964207 h 877"/>
                <a:gd name="T6" fmla="*/ 343024 w 622"/>
                <a:gd name="T7" fmla="*/ 714635 h 877"/>
                <a:gd name="T8" fmla="*/ 0 w 622"/>
                <a:gd name="T9" fmla="*/ 964207 h 877"/>
                <a:gd name="T10" fmla="*/ 0 w 622"/>
                <a:gd name="T11" fmla="*/ 0 h 8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2"/>
                <a:gd name="T19" fmla="*/ 0 h 877"/>
                <a:gd name="T20" fmla="*/ 622 w 622"/>
                <a:gd name="T21" fmla="*/ 877 h 8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2" h="877">
                  <a:moveTo>
                    <a:pt x="0" y="0"/>
                  </a:moveTo>
                  <a:lnTo>
                    <a:pt x="622" y="0"/>
                  </a:lnTo>
                  <a:lnTo>
                    <a:pt x="622" y="877"/>
                  </a:lnTo>
                  <a:lnTo>
                    <a:pt x="312" y="650"/>
                  </a:lnTo>
                  <a:lnTo>
                    <a:pt x="0" y="8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Rectangle 23"/>
            <p:cNvSpPr>
              <a:spLocks noChangeArrowheads="1"/>
            </p:cNvSpPr>
            <p:nvPr/>
          </p:nvSpPr>
          <p:spPr bwMode="auto">
            <a:xfrm>
              <a:off x="283655" y="3473123"/>
              <a:ext cx="683850" cy="196800"/>
            </a:xfrm>
            <a:prstGeom prst="rect">
              <a:avLst/>
            </a:prstGeom>
            <a:solidFill>
              <a:srgbClr val="4F7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9" name="Freeform 24"/>
            <p:cNvSpPr>
              <a:spLocks noChangeArrowheads="1"/>
            </p:cNvSpPr>
            <p:nvPr/>
          </p:nvSpPr>
          <p:spPr bwMode="auto">
            <a:xfrm>
              <a:off x="967505" y="2723307"/>
              <a:ext cx="458466" cy="101148"/>
            </a:xfrm>
            <a:custGeom>
              <a:avLst/>
              <a:gdLst>
                <a:gd name="T0" fmla="*/ 408973 w 176"/>
                <a:gd name="T1" fmla="*/ 0 h 39"/>
                <a:gd name="T2" fmla="*/ 49493 w 176"/>
                <a:gd name="T3" fmla="*/ 0 h 39"/>
                <a:gd name="T4" fmla="*/ 0 w 176"/>
                <a:gd name="T5" fmla="*/ 49277 h 39"/>
                <a:gd name="T6" fmla="*/ 0 w 176"/>
                <a:gd name="T7" fmla="*/ 51871 h 39"/>
                <a:gd name="T8" fmla="*/ 49493 w 176"/>
                <a:gd name="T9" fmla="*/ 101148 h 39"/>
                <a:gd name="T10" fmla="*/ 408973 w 176"/>
                <a:gd name="T11" fmla="*/ 101148 h 39"/>
                <a:gd name="T12" fmla="*/ 458466 w 176"/>
                <a:gd name="T13" fmla="*/ 51871 h 39"/>
                <a:gd name="T14" fmla="*/ 458466 w 176"/>
                <a:gd name="T15" fmla="*/ 49277 h 39"/>
                <a:gd name="T16" fmla="*/ 408973 w 176"/>
                <a:gd name="T17" fmla="*/ 0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6"/>
                <a:gd name="T28" fmla="*/ 0 h 39"/>
                <a:gd name="T29" fmla="*/ 176 w 176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6" h="39">
                  <a:moveTo>
                    <a:pt x="157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68" y="39"/>
                    <a:pt x="176" y="30"/>
                    <a:pt x="176" y="20"/>
                  </a:cubicBezTo>
                  <a:cubicBezTo>
                    <a:pt x="176" y="19"/>
                    <a:pt x="176" y="19"/>
                    <a:pt x="176" y="19"/>
                  </a:cubicBezTo>
                  <a:cubicBezTo>
                    <a:pt x="176" y="8"/>
                    <a:pt x="168" y="0"/>
                    <a:pt x="157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Freeform 25"/>
            <p:cNvSpPr>
              <a:spLocks noChangeArrowheads="1"/>
            </p:cNvSpPr>
            <p:nvPr/>
          </p:nvSpPr>
          <p:spPr bwMode="auto">
            <a:xfrm>
              <a:off x="967505" y="2291228"/>
              <a:ext cx="36282" cy="397996"/>
            </a:xfrm>
            <a:custGeom>
              <a:avLst/>
              <a:gdLst>
                <a:gd name="T0" fmla="*/ 18141 w 14"/>
                <a:gd name="T1" fmla="*/ 397996 h 153"/>
                <a:gd name="T2" fmla="*/ 18141 w 14"/>
                <a:gd name="T3" fmla="*/ 397996 h 153"/>
                <a:gd name="T4" fmla="*/ 0 w 14"/>
                <a:gd name="T5" fmla="*/ 379787 h 153"/>
                <a:gd name="T6" fmla="*/ 0 w 14"/>
                <a:gd name="T7" fmla="*/ 18209 h 153"/>
                <a:gd name="T8" fmla="*/ 18141 w 14"/>
                <a:gd name="T9" fmla="*/ 0 h 153"/>
                <a:gd name="T10" fmla="*/ 18141 w 14"/>
                <a:gd name="T11" fmla="*/ 0 h 153"/>
                <a:gd name="T12" fmla="*/ 36282 w 14"/>
                <a:gd name="T13" fmla="*/ 18209 h 153"/>
                <a:gd name="T14" fmla="*/ 36282 w 14"/>
                <a:gd name="T15" fmla="*/ 379787 h 153"/>
                <a:gd name="T16" fmla="*/ 18141 w 14"/>
                <a:gd name="T17" fmla="*/ 397996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153"/>
                <a:gd name="T29" fmla="*/ 14 w 14"/>
                <a:gd name="T30" fmla="*/ 153 h 1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153"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3" y="153"/>
                    <a:pt x="0" y="150"/>
                    <a:pt x="0" y="1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50"/>
                    <a:pt x="11" y="153"/>
                    <a:pt x="7" y="15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Freeform 26"/>
            <p:cNvSpPr>
              <a:spLocks noChangeArrowheads="1"/>
            </p:cNvSpPr>
            <p:nvPr/>
          </p:nvSpPr>
          <p:spPr bwMode="auto">
            <a:xfrm>
              <a:off x="1053261" y="2291228"/>
              <a:ext cx="36282" cy="397996"/>
            </a:xfrm>
            <a:custGeom>
              <a:avLst/>
              <a:gdLst>
                <a:gd name="T0" fmla="*/ 18141 w 14"/>
                <a:gd name="T1" fmla="*/ 397996 h 153"/>
                <a:gd name="T2" fmla="*/ 18141 w 14"/>
                <a:gd name="T3" fmla="*/ 397996 h 153"/>
                <a:gd name="T4" fmla="*/ 0 w 14"/>
                <a:gd name="T5" fmla="*/ 379787 h 153"/>
                <a:gd name="T6" fmla="*/ 0 w 14"/>
                <a:gd name="T7" fmla="*/ 18209 h 153"/>
                <a:gd name="T8" fmla="*/ 18141 w 14"/>
                <a:gd name="T9" fmla="*/ 0 h 153"/>
                <a:gd name="T10" fmla="*/ 18141 w 14"/>
                <a:gd name="T11" fmla="*/ 0 h 153"/>
                <a:gd name="T12" fmla="*/ 36282 w 14"/>
                <a:gd name="T13" fmla="*/ 18209 h 153"/>
                <a:gd name="T14" fmla="*/ 36282 w 14"/>
                <a:gd name="T15" fmla="*/ 379787 h 153"/>
                <a:gd name="T16" fmla="*/ 18141 w 14"/>
                <a:gd name="T17" fmla="*/ 397996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153"/>
                <a:gd name="T29" fmla="*/ 14 w 14"/>
                <a:gd name="T30" fmla="*/ 153 h 1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153"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3" y="153"/>
                    <a:pt x="0" y="150"/>
                    <a:pt x="0" y="1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50"/>
                    <a:pt x="11" y="153"/>
                    <a:pt x="7" y="15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Freeform 27"/>
            <p:cNvSpPr>
              <a:spLocks noChangeArrowheads="1"/>
            </p:cNvSpPr>
            <p:nvPr/>
          </p:nvSpPr>
          <p:spPr bwMode="auto">
            <a:xfrm>
              <a:off x="1146714" y="2291228"/>
              <a:ext cx="34083" cy="397996"/>
            </a:xfrm>
            <a:custGeom>
              <a:avLst/>
              <a:gdLst>
                <a:gd name="T0" fmla="*/ 18352 w 13"/>
                <a:gd name="T1" fmla="*/ 397996 h 153"/>
                <a:gd name="T2" fmla="*/ 18352 w 13"/>
                <a:gd name="T3" fmla="*/ 397996 h 153"/>
                <a:gd name="T4" fmla="*/ 0 w 13"/>
                <a:gd name="T5" fmla="*/ 379787 h 153"/>
                <a:gd name="T6" fmla="*/ 0 w 13"/>
                <a:gd name="T7" fmla="*/ 18209 h 153"/>
                <a:gd name="T8" fmla="*/ 18352 w 13"/>
                <a:gd name="T9" fmla="*/ 0 h 153"/>
                <a:gd name="T10" fmla="*/ 18352 w 13"/>
                <a:gd name="T11" fmla="*/ 0 h 153"/>
                <a:gd name="T12" fmla="*/ 34083 w 13"/>
                <a:gd name="T13" fmla="*/ 18209 h 153"/>
                <a:gd name="T14" fmla="*/ 34083 w 13"/>
                <a:gd name="T15" fmla="*/ 379787 h 153"/>
                <a:gd name="T16" fmla="*/ 18352 w 13"/>
                <a:gd name="T17" fmla="*/ 397996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153"/>
                <a:gd name="T29" fmla="*/ 13 w 13"/>
                <a:gd name="T30" fmla="*/ 153 h 1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153"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3" y="153"/>
                    <a:pt x="0" y="150"/>
                    <a:pt x="0" y="1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3" y="3"/>
                    <a:pt x="13" y="7"/>
                  </a:cubicBezTo>
                  <a:cubicBezTo>
                    <a:pt x="13" y="146"/>
                    <a:pt x="13" y="146"/>
                    <a:pt x="13" y="146"/>
                  </a:cubicBezTo>
                  <a:cubicBezTo>
                    <a:pt x="13" y="150"/>
                    <a:pt x="11" y="153"/>
                    <a:pt x="7" y="15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Freeform 28"/>
            <p:cNvSpPr>
              <a:spLocks noChangeArrowheads="1"/>
            </p:cNvSpPr>
            <p:nvPr/>
          </p:nvSpPr>
          <p:spPr bwMode="auto">
            <a:xfrm>
              <a:off x="1365501" y="2291228"/>
              <a:ext cx="36282" cy="397996"/>
            </a:xfrm>
            <a:custGeom>
              <a:avLst/>
              <a:gdLst>
                <a:gd name="T0" fmla="*/ 18141 w 14"/>
                <a:gd name="T1" fmla="*/ 397996 h 153"/>
                <a:gd name="T2" fmla="*/ 18141 w 14"/>
                <a:gd name="T3" fmla="*/ 397996 h 153"/>
                <a:gd name="T4" fmla="*/ 0 w 14"/>
                <a:gd name="T5" fmla="*/ 379787 h 153"/>
                <a:gd name="T6" fmla="*/ 0 w 14"/>
                <a:gd name="T7" fmla="*/ 18209 h 153"/>
                <a:gd name="T8" fmla="*/ 18141 w 14"/>
                <a:gd name="T9" fmla="*/ 0 h 153"/>
                <a:gd name="T10" fmla="*/ 18141 w 14"/>
                <a:gd name="T11" fmla="*/ 0 h 153"/>
                <a:gd name="T12" fmla="*/ 36282 w 14"/>
                <a:gd name="T13" fmla="*/ 18209 h 153"/>
                <a:gd name="T14" fmla="*/ 36282 w 14"/>
                <a:gd name="T15" fmla="*/ 379787 h 153"/>
                <a:gd name="T16" fmla="*/ 18141 w 14"/>
                <a:gd name="T17" fmla="*/ 397996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153"/>
                <a:gd name="T29" fmla="*/ 14 w 14"/>
                <a:gd name="T30" fmla="*/ 153 h 1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153"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3" y="153"/>
                    <a:pt x="0" y="150"/>
                    <a:pt x="0" y="1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50"/>
                    <a:pt x="11" y="153"/>
                    <a:pt x="7" y="15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4" name="Freeform 29"/>
            <p:cNvSpPr>
              <a:spLocks noChangeArrowheads="1"/>
            </p:cNvSpPr>
            <p:nvPr/>
          </p:nvSpPr>
          <p:spPr bwMode="auto">
            <a:xfrm>
              <a:off x="626679" y="0"/>
              <a:ext cx="1550207" cy="2192278"/>
            </a:xfrm>
            <a:custGeom>
              <a:avLst/>
              <a:gdLst>
                <a:gd name="T0" fmla="*/ 1550207 w 1410"/>
                <a:gd name="T1" fmla="*/ 2192278 h 1994"/>
                <a:gd name="T2" fmla="*/ 0 w 1410"/>
                <a:gd name="T3" fmla="*/ 2192278 h 1994"/>
                <a:gd name="T4" fmla="*/ 0 w 1410"/>
                <a:gd name="T5" fmla="*/ 0 h 1994"/>
                <a:gd name="T6" fmla="*/ 1550207 w 1410"/>
                <a:gd name="T7" fmla="*/ 228683 h 1994"/>
                <a:gd name="T8" fmla="*/ 1550207 w 1410"/>
                <a:gd name="T9" fmla="*/ 2192278 h 19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10"/>
                <a:gd name="T16" fmla="*/ 0 h 1994"/>
                <a:gd name="T17" fmla="*/ 1410 w 1410"/>
                <a:gd name="T18" fmla="*/ 1994 h 19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10" h="1994">
                  <a:moveTo>
                    <a:pt x="1410" y="1994"/>
                  </a:moveTo>
                  <a:lnTo>
                    <a:pt x="0" y="1994"/>
                  </a:lnTo>
                  <a:lnTo>
                    <a:pt x="0" y="0"/>
                  </a:lnTo>
                  <a:lnTo>
                    <a:pt x="1410" y="208"/>
                  </a:lnTo>
                  <a:lnTo>
                    <a:pt x="1410" y="1994"/>
                  </a:lnTo>
                  <a:close/>
                </a:path>
              </a:pathLst>
            </a:cu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5" name="Freeform 30"/>
            <p:cNvSpPr>
              <a:spLocks noChangeArrowheads="1"/>
            </p:cNvSpPr>
            <p:nvPr/>
          </p:nvSpPr>
          <p:spPr bwMode="auto">
            <a:xfrm>
              <a:off x="790496" y="93453"/>
              <a:ext cx="1386391" cy="2098826"/>
            </a:xfrm>
            <a:custGeom>
              <a:avLst/>
              <a:gdLst>
                <a:gd name="T0" fmla="*/ 0 w 1261"/>
                <a:gd name="T1" fmla="*/ 0 h 1909"/>
                <a:gd name="T2" fmla="*/ 1386391 w 1261"/>
                <a:gd name="T3" fmla="*/ 218788 h 1909"/>
                <a:gd name="T4" fmla="*/ 1386391 w 1261"/>
                <a:gd name="T5" fmla="*/ 2098826 h 1909"/>
                <a:gd name="T6" fmla="*/ 0 w 1261"/>
                <a:gd name="T7" fmla="*/ 2098826 h 1909"/>
                <a:gd name="T8" fmla="*/ 0 w 1261"/>
                <a:gd name="T9" fmla="*/ 0 h 19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1"/>
                <a:gd name="T16" fmla="*/ 0 h 1909"/>
                <a:gd name="T17" fmla="*/ 1261 w 1261"/>
                <a:gd name="T18" fmla="*/ 1909 h 19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1" h="1909">
                  <a:moveTo>
                    <a:pt x="0" y="0"/>
                  </a:moveTo>
                  <a:lnTo>
                    <a:pt x="1261" y="199"/>
                  </a:lnTo>
                  <a:lnTo>
                    <a:pt x="1261" y="1909"/>
                  </a:lnTo>
                  <a:lnTo>
                    <a:pt x="0" y="1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Rectangle 31"/>
            <p:cNvSpPr>
              <a:spLocks noChangeArrowheads="1"/>
            </p:cNvSpPr>
            <p:nvPr/>
          </p:nvSpPr>
          <p:spPr bwMode="auto">
            <a:xfrm>
              <a:off x="2176886" y="230882"/>
              <a:ext cx="1776691" cy="1961396"/>
            </a:xfrm>
            <a:prstGeom prst="rect">
              <a:avLst/>
            </a:prstGeom>
            <a:solidFill>
              <a:srgbClr val="4F7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87" name="Rectangle 32"/>
            <p:cNvSpPr>
              <a:spLocks noChangeArrowheads="1"/>
            </p:cNvSpPr>
            <p:nvPr/>
          </p:nvSpPr>
          <p:spPr bwMode="auto">
            <a:xfrm>
              <a:off x="2176886" y="230882"/>
              <a:ext cx="1776691" cy="1961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88" name="Rectangle 33"/>
            <p:cNvSpPr>
              <a:spLocks noChangeArrowheads="1"/>
            </p:cNvSpPr>
            <p:nvPr/>
          </p:nvSpPr>
          <p:spPr bwMode="auto">
            <a:xfrm>
              <a:off x="2176886" y="312240"/>
              <a:ext cx="1725018" cy="1880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89" name="Rectangle 34"/>
            <p:cNvSpPr>
              <a:spLocks noChangeArrowheads="1"/>
            </p:cNvSpPr>
            <p:nvPr/>
          </p:nvSpPr>
          <p:spPr bwMode="auto">
            <a:xfrm>
              <a:off x="2176886" y="312240"/>
              <a:ext cx="1725018" cy="188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90" name="Rectangle 35"/>
            <p:cNvSpPr>
              <a:spLocks noChangeArrowheads="1"/>
            </p:cNvSpPr>
            <p:nvPr/>
          </p:nvSpPr>
          <p:spPr bwMode="auto">
            <a:xfrm>
              <a:off x="689348" y="93453"/>
              <a:ext cx="101148" cy="2098826"/>
            </a:xfrm>
            <a:prstGeom prst="rect">
              <a:avLst/>
            </a:prstGeom>
            <a:solidFill>
              <a:srgbClr val="CF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91" name="Freeform 36"/>
            <p:cNvSpPr>
              <a:spLocks noChangeArrowheads="1"/>
            </p:cNvSpPr>
            <p:nvPr/>
          </p:nvSpPr>
          <p:spPr bwMode="auto">
            <a:xfrm>
              <a:off x="689348" y="93453"/>
              <a:ext cx="101148" cy="2098826"/>
            </a:xfrm>
            <a:custGeom>
              <a:avLst/>
              <a:gdLst>
                <a:gd name="T0" fmla="*/ 101148 w 92"/>
                <a:gd name="T1" fmla="*/ 0 h 1909"/>
                <a:gd name="T2" fmla="*/ 0 w 92"/>
                <a:gd name="T3" fmla="*/ 0 h 1909"/>
                <a:gd name="T4" fmla="*/ 0 w 92"/>
                <a:gd name="T5" fmla="*/ 2098826 h 1909"/>
                <a:gd name="T6" fmla="*/ 101148 w 92"/>
                <a:gd name="T7" fmla="*/ 2098826 h 19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1909"/>
                <a:gd name="T14" fmla="*/ 92 w 92"/>
                <a:gd name="T15" fmla="*/ 1909 h 19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1909">
                  <a:moveTo>
                    <a:pt x="92" y="0"/>
                  </a:moveTo>
                  <a:lnTo>
                    <a:pt x="0" y="0"/>
                  </a:lnTo>
                  <a:lnTo>
                    <a:pt x="0" y="1909"/>
                  </a:lnTo>
                  <a:lnTo>
                    <a:pt x="92" y="190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Rectangle 37"/>
            <p:cNvSpPr>
              <a:spLocks noChangeArrowheads="1"/>
            </p:cNvSpPr>
            <p:nvPr/>
          </p:nvSpPr>
          <p:spPr bwMode="auto">
            <a:xfrm>
              <a:off x="2187880" y="312240"/>
              <a:ext cx="67066" cy="1880038"/>
            </a:xfrm>
            <a:prstGeom prst="rect">
              <a:avLst/>
            </a:prstGeom>
            <a:solidFill>
              <a:srgbClr val="EC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93" name="Rectangle 38"/>
            <p:cNvSpPr>
              <a:spLocks noChangeArrowheads="1"/>
            </p:cNvSpPr>
            <p:nvPr/>
          </p:nvSpPr>
          <p:spPr bwMode="auto">
            <a:xfrm>
              <a:off x="2187880" y="312240"/>
              <a:ext cx="67066" cy="188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94" name="Freeform 39"/>
            <p:cNvSpPr>
              <a:spLocks noChangeArrowheads="1"/>
            </p:cNvSpPr>
            <p:nvPr/>
          </p:nvSpPr>
          <p:spPr bwMode="auto">
            <a:xfrm>
              <a:off x="2320913" y="423284"/>
              <a:ext cx="1419374" cy="49475"/>
            </a:xfrm>
            <a:custGeom>
              <a:avLst/>
              <a:gdLst>
                <a:gd name="T0" fmla="*/ 1395978 w 546"/>
                <a:gd name="T1" fmla="*/ 49475 h 19"/>
                <a:gd name="T2" fmla="*/ 23396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396 w 546"/>
                <a:gd name="T9" fmla="*/ 0 h 19"/>
                <a:gd name="T10" fmla="*/ 1395978 w 546"/>
                <a:gd name="T11" fmla="*/ 0 h 19"/>
                <a:gd name="T12" fmla="*/ 1419374 w 546"/>
                <a:gd name="T13" fmla="*/ 23436 h 19"/>
                <a:gd name="T14" fmla="*/ 1419374 w 546"/>
                <a:gd name="T15" fmla="*/ 23436 h 19"/>
                <a:gd name="T16" fmla="*/ 1395978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7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42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2" y="19"/>
                    <a:pt x="537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5" name="Freeform 40"/>
            <p:cNvSpPr>
              <a:spLocks noChangeArrowheads="1"/>
            </p:cNvSpPr>
            <p:nvPr/>
          </p:nvSpPr>
          <p:spPr bwMode="auto">
            <a:xfrm>
              <a:off x="2320913" y="512338"/>
              <a:ext cx="1419374" cy="49475"/>
            </a:xfrm>
            <a:custGeom>
              <a:avLst/>
              <a:gdLst>
                <a:gd name="T0" fmla="*/ 1395978 w 546"/>
                <a:gd name="T1" fmla="*/ 49475 h 19"/>
                <a:gd name="T2" fmla="*/ 23396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396 w 546"/>
                <a:gd name="T9" fmla="*/ 0 h 19"/>
                <a:gd name="T10" fmla="*/ 1395978 w 546"/>
                <a:gd name="T11" fmla="*/ 0 h 19"/>
                <a:gd name="T12" fmla="*/ 1419374 w 546"/>
                <a:gd name="T13" fmla="*/ 23436 h 19"/>
                <a:gd name="T14" fmla="*/ 1419374 w 546"/>
                <a:gd name="T15" fmla="*/ 23436 h 19"/>
                <a:gd name="T16" fmla="*/ 1395978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7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42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2" y="19"/>
                    <a:pt x="537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6" name="Freeform 41"/>
            <p:cNvSpPr>
              <a:spLocks noChangeArrowheads="1"/>
            </p:cNvSpPr>
            <p:nvPr/>
          </p:nvSpPr>
          <p:spPr bwMode="auto">
            <a:xfrm>
              <a:off x="2320913" y="761910"/>
              <a:ext cx="1419374" cy="49475"/>
            </a:xfrm>
            <a:custGeom>
              <a:avLst/>
              <a:gdLst>
                <a:gd name="T0" fmla="*/ 1395978 w 546"/>
                <a:gd name="T1" fmla="*/ 49475 h 19"/>
                <a:gd name="T2" fmla="*/ 23396 w 546"/>
                <a:gd name="T3" fmla="*/ 49475 h 19"/>
                <a:gd name="T4" fmla="*/ 0 w 546"/>
                <a:gd name="T5" fmla="*/ 26039 h 19"/>
                <a:gd name="T6" fmla="*/ 0 w 546"/>
                <a:gd name="T7" fmla="*/ 23436 h 19"/>
                <a:gd name="T8" fmla="*/ 23396 w 546"/>
                <a:gd name="T9" fmla="*/ 0 h 19"/>
                <a:gd name="T10" fmla="*/ 1395978 w 546"/>
                <a:gd name="T11" fmla="*/ 0 h 19"/>
                <a:gd name="T12" fmla="*/ 1419374 w 546"/>
                <a:gd name="T13" fmla="*/ 23436 h 19"/>
                <a:gd name="T14" fmla="*/ 1419374 w 546"/>
                <a:gd name="T15" fmla="*/ 26039 h 19"/>
                <a:gd name="T16" fmla="*/ 1395978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7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42" y="0"/>
                    <a:pt x="546" y="4"/>
                    <a:pt x="546" y="9"/>
                  </a:cubicBezTo>
                  <a:cubicBezTo>
                    <a:pt x="546" y="10"/>
                    <a:pt x="546" y="10"/>
                    <a:pt x="546" y="10"/>
                  </a:cubicBezTo>
                  <a:cubicBezTo>
                    <a:pt x="546" y="15"/>
                    <a:pt x="542" y="19"/>
                    <a:pt x="537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7" name="Freeform 42"/>
            <p:cNvSpPr>
              <a:spLocks noChangeArrowheads="1"/>
            </p:cNvSpPr>
            <p:nvPr/>
          </p:nvSpPr>
          <p:spPr bwMode="auto">
            <a:xfrm>
              <a:off x="2320913" y="910334"/>
              <a:ext cx="1419374" cy="49475"/>
            </a:xfrm>
            <a:custGeom>
              <a:avLst/>
              <a:gdLst>
                <a:gd name="T0" fmla="*/ 1395978 w 546"/>
                <a:gd name="T1" fmla="*/ 49475 h 19"/>
                <a:gd name="T2" fmla="*/ 23396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396 w 546"/>
                <a:gd name="T9" fmla="*/ 0 h 19"/>
                <a:gd name="T10" fmla="*/ 1395978 w 546"/>
                <a:gd name="T11" fmla="*/ 0 h 19"/>
                <a:gd name="T12" fmla="*/ 1419374 w 546"/>
                <a:gd name="T13" fmla="*/ 23436 h 19"/>
                <a:gd name="T14" fmla="*/ 1419374 w 546"/>
                <a:gd name="T15" fmla="*/ 23436 h 19"/>
                <a:gd name="T16" fmla="*/ 1395978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7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42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2" y="19"/>
                    <a:pt x="537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8" name="Freeform 43"/>
            <p:cNvSpPr>
              <a:spLocks noChangeArrowheads="1"/>
            </p:cNvSpPr>
            <p:nvPr/>
          </p:nvSpPr>
          <p:spPr bwMode="auto">
            <a:xfrm>
              <a:off x="2286830" y="1308330"/>
              <a:ext cx="1420473" cy="49475"/>
            </a:xfrm>
            <a:custGeom>
              <a:avLst/>
              <a:gdLst>
                <a:gd name="T0" fmla="*/ 1394457 w 546"/>
                <a:gd name="T1" fmla="*/ 49475 h 19"/>
                <a:gd name="T2" fmla="*/ 23414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414 w 546"/>
                <a:gd name="T9" fmla="*/ 0 h 19"/>
                <a:gd name="T10" fmla="*/ 1394457 w 546"/>
                <a:gd name="T11" fmla="*/ 0 h 19"/>
                <a:gd name="T12" fmla="*/ 1420473 w 546"/>
                <a:gd name="T13" fmla="*/ 23436 h 19"/>
                <a:gd name="T14" fmla="*/ 1420473 w 546"/>
                <a:gd name="T15" fmla="*/ 23436 h 19"/>
                <a:gd name="T16" fmla="*/ 1394457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41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1" y="19"/>
                    <a:pt x="536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" name="Freeform 44"/>
            <p:cNvSpPr>
              <a:spLocks noChangeArrowheads="1"/>
            </p:cNvSpPr>
            <p:nvPr/>
          </p:nvSpPr>
          <p:spPr bwMode="auto">
            <a:xfrm>
              <a:off x="2286830" y="1424871"/>
              <a:ext cx="1420473" cy="49475"/>
            </a:xfrm>
            <a:custGeom>
              <a:avLst/>
              <a:gdLst>
                <a:gd name="T0" fmla="*/ 1394457 w 546"/>
                <a:gd name="T1" fmla="*/ 49475 h 19"/>
                <a:gd name="T2" fmla="*/ 23414 w 546"/>
                <a:gd name="T3" fmla="*/ 49475 h 19"/>
                <a:gd name="T4" fmla="*/ 0 w 546"/>
                <a:gd name="T5" fmla="*/ 26039 h 19"/>
                <a:gd name="T6" fmla="*/ 0 w 546"/>
                <a:gd name="T7" fmla="*/ 23436 h 19"/>
                <a:gd name="T8" fmla="*/ 23414 w 546"/>
                <a:gd name="T9" fmla="*/ 0 h 19"/>
                <a:gd name="T10" fmla="*/ 1394457 w 546"/>
                <a:gd name="T11" fmla="*/ 0 h 19"/>
                <a:gd name="T12" fmla="*/ 1420473 w 546"/>
                <a:gd name="T13" fmla="*/ 23436 h 19"/>
                <a:gd name="T14" fmla="*/ 1420473 w 546"/>
                <a:gd name="T15" fmla="*/ 26039 h 19"/>
                <a:gd name="T16" fmla="*/ 1394457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41" y="0"/>
                    <a:pt x="546" y="4"/>
                    <a:pt x="546" y="9"/>
                  </a:cubicBezTo>
                  <a:cubicBezTo>
                    <a:pt x="546" y="10"/>
                    <a:pt x="546" y="10"/>
                    <a:pt x="546" y="10"/>
                  </a:cubicBezTo>
                  <a:cubicBezTo>
                    <a:pt x="546" y="15"/>
                    <a:pt x="541" y="19"/>
                    <a:pt x="536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0" name="Freeform 45"/>
            <p:cNvSpPr>
              <a:spLocks noChangeArrowheads="1"/>
            </p:cNvSpPr>
            <p:nvPr/>
          </p:nvSpPr>
          <p:spPr bwMode="auto">
            <a:xfrm>
              <a:off x="2286830" y="1542511"/>
              <a:ext cx="1420473" cy="49475"/>
            </a:xfrm>
            <a:custGeom>
              <a:avLst/>
              <a:gdLst>
                <a:gd name="T0" fmla="*/ 1394457 w 546"/>
                <a:gd name="T1" fmla="*/ 49475 h 19"/>
                <a:gd name="T2" fmla="*/ 23414 w 546"/>
                <a:gd name="T3" fmla="*/ 49475 h 19"/>
                <a:gd name="T4" fmla="*/ 0 w 546"/>
                <a:gd name="T5" fmla="*/ 26039 h 19"/>
                <a:gd name="T6" fmla="*/ 0 w 546"/>
                <a:gd name="T7" fmla="*/ 26039 h 19"/>
                <a:gd name="T8" fmla="*/ 23414 w 546"/>
                <a:gd name="T9" fmla="*/ 0 h 19"/>
                <a:gd name="T10" fmla="*/ 1394457 w 546"/>
                <a:gd name="T11" fmla="*/ 0 h 19"/>
                <a:gd name="T12" fmla="*/ 1420473 w 546"/>
                <a:gd name="T13" fmla="*/ 26039 h 19"/>
                <a:gd name="T14" fmla="*/ 1420473 w 546"/>
                <a:gd name="T15" fmla="*/ 26039 h 19"/>
                <a:gd name="T16" fmla="*/ 1394457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41" y="0"/>
                    <a:pt x="546" y="4"/>
                    <a:pt x="546" y="10"/>
                  </a:cubicBezTo>
                  <a:cubicBezTo>
                    <a:pt x="546" y="10"/>
                    <a:pt x="546" y="10"/>
                    <a:pt x="546" y="10"/>
                  </a:cubicBezTo>
                  <a:cubicBezTo>
                    <a:pt x="546" y="15"/>
                    <a:pt x="541" y="19"/>
                    <a:pt x="536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1" name="Freeform 46"/>
            <p:cNvSpPr>
              <a:spLocks noChangeArrowheads="1"/>
            </p:cNvSpPr>
            <p:nvPr/>
          </p:nvSpPr>
          <p:spPr bwMode="auto">
            <a:xfrm>
              <a:off x="2286830" y="1666747"/>
              <a:ext cx="1420473" cy="49475"/>
            </a:xfrm>
            <a:custGeom>
              <a:avLst/>
              <a:gdLst>
                <a:gd name="T0" fmla="*/ 1394457 w 546"/>
                <a:gd name="T1" fmla="*/ 49475 h 19"/>
                <a:gd name="T2" fmla="*/ 23414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414 w 546"/>
                <a:gd name="T9" fmla="*/ 0 h 19"/>
                <a:gd name="T10" fmla="*/ 1394457 w 546"/>
                <a:gd name="T11" fmla="*/ 0 h 19"/>
                <a:gd name="T12" fmla="*/ 1420473 w 546"/>
                <a:gd name="T13" fmla="*/ 23436 h 19"/>
                <a:gd name="T14" fmla="*/ 1420473 w 546"/>
                <a:gd name="T15" fmla="*/ 23436 h 19"/>
                <a:gd name="T16" fmla="*/ 1394457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41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1" y="19"/>
                    <a:pt x="536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2" name="Freeform 47"/>
            <p:cNvSpPr>
              <a:spLocks noChangeArrowheads="1"/>
            </p:cNvSpPr>
            <p:nvPr/>
          </p:nvSpPr>
          <p:spPr bwMode="auto">
            <a:xfrm>
              <a:off x="918031" y="1576593"/>
              <a:ext cx="1161006" cy="131932"/>
            </a:xfrm>
            <a:custGeom>
              <a:avLst/>
              <a:gdLst>
                <a:gd name="T0" fmla="*/ 1137578 w 446"/>
                <a:gd name="T1" fmla="*/ 0 h 51"/>
                <a:gd name="T2" fmla="*/ 23428 w 446"/>
                <a:gd name="T3" fmla="*/ 77607 h 51"/>
                <a:gd name="T4" fmla="*/ 0 w 446"/>
                <a:gd name="T5" fmla="*/ 106063 h 51"/>
                <a:gd name="T6" fmla="*/ 23428 w 446"/>
                <a:gd name="T7" fmla="*/ 129345 h 51"/>
                <a:gd name="T8" fmla="*/ 1137578 w 446"/>
                <a:gd name="T9" fmla="*/ 46564 h 51"/>
                <a:gd name="T10" fmla="*/ 1161006 w 446"/>
                <a:gd name="T11" fmla="*/ 20695 h 51"/>
                <a:gd name="T12" fmla="*/ 1137578 w 446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51"/>
                <a:gd name="T23" fmla="*/ 446 w 446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51">
                  <a:moveTo>
                    <a:pt x="437" y="0"/>
                  </a:moveTo>
                  <a:cubicBezTo>
                    <a:pt x="294" y="10"/>
                    <a:pt x="152" y="20"/>
                    <a:pt x="9" y="30"/>
                  </a:cubicBezTo>
                  <a:cubicBezTo>
                    <a:pt x="4" y="31"/>
                    <a:pt x="0" y="36"/>
                    <a:pt x="0" y="41"/>
                  </a:cubicBezTo>
                  <a:cubicBezTo>
                    <a:pt x="0" y="47"/>
                    <a:pt x="4" y="51"/>
                    <a:pt x="9" y="50"/>
                  </a:cubicBezTo>
                  <a:cubicBezTo>
                    <a:pt x="152" y="40"/>
                    <a:pt x="294" y="29"/>
                    <a:pt x="437" y="18"/>
                  </a:cubicBezTo>
                  <a:cubicBezTo>
                    <a:pt x="442" y="17"/>
                    <a:pt x="446" y="13"/>
                    <a:pt x="446" y="8"/>
                  </a:cubicBezTo>
                  <a:cubicBezTo>
                    <a:pt x="446" y="4"/>
                    <a:pt x="442" y="0"/>
                    <a:pt x="437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3" name="Freeform 48"/>
            <p:cNvSpPr>
              <a:spLocks noChangeArrowheads="1"/>
            </p:cNvSpPr>
            <p:nvPr/>
          </p:nvSpPr>
          <p:spPr bwMode="auto">
            <a:xfrm>
              <a:off x="918031" y="1493036"/>
              <a:ext cx="1161006" cy="122038"/>
            </a:xfrm>
            <a:custGeom>
              <a:avLst/>
              <a:gdLst>
                <a:gd name="T0" fmla="*/ 1137578 w 446"/>
                <a:gd name="T1" fmla="*/ 2597 h 47"/>
                <a:gd name="T2" fmla="*/ 23428 w 446"/>
                <a:gd name="T3" fmla="*/ 67510 h 47"/>
                <a:gd name="T4" fmla="*/ 0 w 446"/>
                <a:gd name="T5" fmla="*/ 96072 h 47"/>
                <a:gd name="T6" fmla="*/ 23428 w 446"/>
                <a:gd name="T7" fmla="*/ 119441 h 47"/>
                <a:gd name="T8" fmla="*/ 1137578 w 446"/>
                <a:gd name="T9" fmla="*/ 46738 h 47"/>
                <a:gd name="T10" fmla="*/ 1161006 w 446"/>
                <a:gd name="T11" fmla="*/ 23369 h 47"/>
                <a:gd name="T12" fmla="*/ 1137578 w 446"/>
                <a:gd name="T13" fmla="*/ 2597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47"/>
                <a:gd name="T23" fmla="*/ 446 w 446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47">
                  <a:moveTo>
                    <a:pt x="437" y="1"/>
                  </a:moveTo>
                  <a:cubicBezTo>
                    <a:pt x="294" y="9"/>
                    <a:pt x="152" y="18"/>
                    <a:pt x="9" y="26"/>
                  </a:cubicBezTo>
                  <a:cubicBezTo>
                    <a:pt x="4" y="26"/>
                    <a:pt x="0" y="31"/>
                    <a:pt x="0" y="37"/>
                  </a:cubicBezTo>
                  <a:cubicBezTo>
                    <a:pt x="0" y="42"/>
                    <a:pt x="4" y="47"/>
                    <a:pt x="9" y="46"/>
                  </a:cubicBezTo>
                  <a:cubicBezTo>
                    <a:pt x="152" y="37"/>
                    <a:pt x="294" y="28"/>
                    <a:pt x="437" y="18"/>
                  </a:cubicBezTo>
                  <a:cubicBezTo>
                    <a:pt x="442" y="18"/>
                    <a:pt x="446" y="14"/>
                    <a:pt x="446" y="9"/>
                  </a:cubicBezTo>
                  <a:cubicBezTo>
                    <a:pt x="446" y="4"/>
                    <a:pt x="442" y="0"/>
                    <a:pt x="437" y="1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4" name="Freeform 49"/>
            <p:cNvSpPr>
              <a:spLocks noChangeArrowheads="1"/>
            </p:cNvSpPr>
            <p:nvPr/>
          </p:nvSpPr>
          <p:spPr bwMode="auto">
            <a:xfrm>
              <a:off x="918031" y="1261055"/>
              <a:ext cx="1161006" cy="85756"/>
            </a:xfrm>
            <a:custGeom>
              <a:avLst/>
              <a:gdLst>
                <a:gd name="T0" fmla="*/ 1137578 w 446"/>
                <a:gd name="T1" fmla="*/ 0 h 33"/>
                <a:gd name="T2" fmla="*/ 23428 w 446"/>
                <a:gd name="T3" fmla="*/ 33783 h 33"/>
                <a:gd name="T4" fmla="*/ 0 w 446"/>
                <a:gd name="T5" fmla="*/ 59769 h 33"/>
                <a:gd name="T6" fmla="*/ 23428 w 446"/>
                <a:gd name="T7" fmla="*/ 85756 h 33"/>
                <a:gd name="T8" fmla="*/ 1137578 w 446"/>
                <a:gd name="T9" fmla="*/ 44177 h 33"/>
                <a:gd name="T10" fmla="*/ 1161006 w 446"/>
                <a:gd name="T11" fmla="*/ 20789 h 33"/>
                <a:gd name="T12" fmla="*/ 1137578 w 446"/>
                <a:gd name="T13" fmla="*/ 0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33"/>
                <a:gd name="T23" fmla="*/ 446 w 446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33">
                  <a:moveTo>
                    <a:pt x="437" y="0"/>
                  </a:moveTo>
                  <a:cubicBezTo>
                    <a:pt x="294" y="4"/>
                    <a:pt x="152" y="8"/>
                    <a:pt x="9" y="13"/>
                  </a:cubicBezTo>
                  <a:cubicBezTo>
                    <a:pt x="4" y="13"/>
                    <a:pt x="0" y="17"/>
                    <a:pt x="0" y="23"/>
                  </a:cubicBezTo>
                  <a:cubicBezTo>
                    <a:pt x="0" y="29"/>
                    <a:pt x="4" y="33"/>
                    <a:pt x="9" y="33"/>
                  </a:cubicBezTo>
                  <a:cubicBezTo>
                    <a:pt x="152" y="28"/>
                    <a:pt x="294" y="22"/>
                    <a:pt x="437" y="17"/>
                  </a:cubicBezTo>
                  <a:cubicBezTo>
                    <a:pt x="442" y="17"/>
                    <a:pt x="446" y="13"/>
                    <a:pt x="446" y="8"/>
                  </a:cubicBezTo>
                  <a:cubicBezTo>
                    <a:pt x="446" y="3"/>
                    <a:pt x="442" y="0"/>
                    <a:pt x="437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5" name="Freeform 50"/>
            <p:cNvSpPr>
              <a:spLocks noChangeArrowheads="1"/>
            </p:cNvSpPr>
            <p:nvPr/>
          </p:nvSpPr>
          <p:spPr bwMode="auto">
            <a:xfrm>
              <a:off x="918031" y="1123625"/>
              <a:ext cx="1161006" cy="67066"/>
            </a:xfrm>
            <a:custGeom>
              <a:avLst/>
              <a:gdLst>
                <a:gd name="T0" fmla="*/ 1137578 w 446"/>
                <a:gd name="T1" fmla="*/ 0 h 26"/>
                <a:gd name="T2" fmla="*/ 23428 w 446"/>
                <a:gd name="T3" fmla="*/ 12897 h 26"/>
                <a:gd name="T4" fmla="*/ 0 w 446"/>
                <a:gd name="T5" fmla="*/ 41271 h 26"/>
                <a:gd name="T6" fmla="*/ 23428 w 446"/>
                <a:gd name="T7" fmla="*/ 64487 h 26"/>
                <a:gd name="T8" fmla="*/ 1137578 w 446"/>
                <a:gd name="T9" fmla="*/ 43851 h 26"/>
                <a:gd name="T10" fmla="*/ 1161006 w 446"/>
                <a:gd name="T11" fmla="*/ 20636 h 26"/>
                <a:gd name="T12" fmla="*/ 1137578 w 446"/>
                <a:gd name="T13" fmla="*/ 0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26"/>
                <a:gd name="T23" fmla="*/ 446 w 446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26">
                  <a:moveTo>
                    <a:pt x="437" y="0"/>
                  </a:moveTo>
                  <a:cubicBezTo>
                    <a:pt x="294" y="2"/>
                    <a:pt x="152" y="3"/>
                    <a:pt x="9" y="5"/>
                  </a:cubicBezTo>
                  <a:cubicBezTo>
                    <a:pt x="4" y="5"/>
                    <a:pt x="0" y="10"/>
                    <a:pt x="0" y="16"/>
                  </a:cubicBezTo>
                  <a:cubicBezTo>
                    <a:pt x="0" y="21"/>
                    <a:pt x="4" y="26"/>
                    <a:pt x="9" y="25"/>
                  </a:cubicBezTo>
                  <a:cubicBezTo>
                    <a:pt x="152" y="23"/>
                    <a:pt x="294" y="20"/>
                    <a:pt x="437" y="17"/>
                  </a:cubicBezTo>
                  <a:cubicBezTo>
                    <a:pt x="442" y="17"/>
                    <a:pt x="446" y="13"/>
                    <a:pt x="446" y="8"/>
                  </a:cubicBezTo>
                  <a:cubicBezTo>
                    <a:pt x="446" y="4"/>
                    <a:pt x="442" y="0"/>
                    <a:pt x="437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6" name="Freeform 51"/>
            <p:cNvSpPr>
              <a:spLocks noChangeArrowheads="1"/>
            </p:cNvSpPr>
            <p:nvPr/>
          </p:nvSpPr>
          <p:spPr bwMode="auto">
            <a:xfrm>
              <a:off x="889445" y="712435"/>
              <a:ext cx="1159907" cy="83557"/>
            </a:xfrm>
            <a:custGeom>
              <a:avLst/>
              <a:gdLst>
                <a:gd name="T0" fmla="*/ 1136501 w 446"/>
                <a:gd name="T1" fmla="*/ 39167 h 32"/>
                <a:gd name="T2" fmla="*/ 26007 w 446"/>
                <a:gd name="T3" fmla="*/ 0 h 32"/>
                <a:gd name="T4" fmla="*/ 0 w 446"/>
                <a:gd name="T5" fmla="*/ 26112 h 32"/>
                <a:gd name="T6" fmla="*/ 26007 w 446"/>
                <a:gd name="T7" fmla="*/ 52223 h 32"/>
                <a:gd name="T8" fmla="*/ 1136501 w 446"/>
                <a:gd name="T9" fmla="*/ 83557 h 32"/>
                <a:gd name="T10" fmla="*/ 1159907 w 446"/>
                <a:gd name="T11" fmla="*/ 62668 h 32"/>
                <a:gd name="T12" fmla="*/ 1136501 w 446"/>
                <a:gd name="T13" fmla="*/ 3916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32"/>
                <a:gd name="T23" fmla="*/ 446 w 446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32">
                  <a:moveTo>
                    <a:pt x="437" y="15"/>
                  </a:moveTo>
                  <a:cubicBezTo>
                    <a:pt x="294" y="10"/>
                    <a:pt x="152" y="5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52" y="24"/>
                    <a:pt x="294" y="28"/>
                    <a:pt x="437" y="32"/>
                  </a:cubicBezTo>
                  <a:cubicBezTo>
                    <a:pt x="442" y="32"/>
                    <a:pt x="446" y="29"/>
                    <a:pt x="446" y="24"/>
                  </a:cubicBezTo>
                  <a:cubicBezTo>
                    <a:pt x="446" y="19"/>
                    <a:pt x="442" y="15"/>
                    <a:pt x="437" y="15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7" name="Freeform 52"/>
            <p:cNvSpPr>
              <a:spLocks noChangeArrowheads="1"/>
            </p:cNvSpPr>
            <p:nvPr/>
          </p:nvSpPr>
          <p:spPr bwMode="auto">
            <a:xfrm>
              <a:off x="889445" y="587100"/>
              <a:ext cx="1159907" cy="98949"/>
            </a:xfrm>
            <a:custGeom>
              <a:avLst/>
              <a:gdLst>
                <a:gd name="T0" fmla="*/ 1136501 w 446"/>
                <a:gd name="T1" fmla="*/ 52078 h 38"/>
                <a:gd name="T2" fmla="*/ 26007 w 446"/>
                <a:gd name="T3" fmla="*/ 0 h 38"/>
                <a:gd name="T4" fmla="*/ 0 w 446"/>
                <a:gd name="T5" fmla="*/ 23435 h 38"/>
                <a:gd name="T6" fmla="*/ 26007 w 446"/>
                <a:gd name="T7" fmla="*/ 52078 h 38"/>
                <a:gd name="T8" fmla="*/ 1136501 w 446"/>
                <a:gd name="T9" fmla="*/ 98949 h 38"/>
                <a:gd name="T10" fmla="*/ 1159907 w 446"/>
                <a:gd name="T11" fmla="*/ 75514 h 38"/>
                <a:gd name="T12" fmla="*/ 1136501 w 446"/>
                <a:gd name="T13" fmla="*/ 52078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38"/>
                <a:gd name="T23" fmla="*/ 446 w 446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38">
                  <a:moveTo>
                    <a:pt x="437" y="20"/>
                  </a:moveTo>
                  <a:cubicBezTo>
                    <a:pt x="294" y="13"/>
                    <a:pt x="152" y="7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2" y="26"/>
                    <a:pt x="294" y="32"/>
                    <a:pt x="437" y="38"/>
                  </a:cubicBezTo>
                  <a:cubicBezTo>
                    <a:pt x="442" y="38"/>
                    <a:pt x="446" y="34"/>
                    <a:pt x="446" y="29"/>
                  </a:cubicBezTo>
                  <a:cubicBezTo>
                    <a:pt x="446" y="25"/>
                    <a:pt x="442" y="20"/>
                    <a:pt x="437" y="2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8" name="Freeform 53"/>
            <p:cNvSpPr>
              <a:spLocks noChangeArrowheads="1"/>
            </p:cNvSpPr>
            <p:nvPr/>
          </p:nvSpPr>
          <p:spPr bwMode="auto">
            <a:xfrm>
              <a:off x="889445" y="459565"/>
              <a:ext cx="1159907" cy="117640"/>
            </a:xfrm>
            <a:custGeom>
              <a:avLst/>
              <a:gdLst>
                <a:gd name="T0" fmla="*/ 1136501 w 446"/>
                <a:gd name="T1" fmla="*/ 70584 h 45"/>
                <a:gd name="T2" fmla="*/ 26007 w 446"/>
                <a:gd name="T3" fmla="*/ 0 h 45"/>
                <a:gd name="T4" fmla="*/ 0 w 446"/>
                <a:gd name="T5" fmla="*/ 26142 h 45"/>
                <a:gd name="T6" fmla="*/ 26007 w 446"/>
                <a:gd name="T7" fmla="*/ 54899 h 45"/>
                <a:gd name="T8" fmla="*/ 1136501 w 446"/>
                <a:gd name="T9" fmla="*/ 115026 h 45"/>
                <a:gd name="T10" fmla="*/ 1159907 w 446"/>
                <a:gd name="T11" fmla="*/ 94112 h 45"/>
                <a:gd name="T12" fmla="*/ 1136501 w 446"/>
                <a:gd name="T13" fmla="*/ 70584 h 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45"/>
                <a:gd name="T23" fmla="*/ 446 w 446"/>
                <a:gd name="T24" fmla="*/ 45 h 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45">
                  <a:moveTo>
                    <a:pt x="437" y="27"/>
                  </a:moveTo>
                  <a:cubicBezTo>
                    <a:pt x="294" y="18"/>
                    <a:pt x="152" y="9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1"/>
                  </a:cubicBezTo>
                  <a:cubicBezTo>
                    <a:pt x="152" y="29"/>
                    <a:pt x="294" y="36"/>
                    <a:pt x="437" y="44"/>
                  </a:cubicBezTo>
                  <a:cubicBezTo>
                    <a:pt x="442" y="45"/>
                    <a:pt x="446" y="41"/>
                    <a:pt x="446" y="36"/>
                  </a:cubicBezTo>
                  <a:cubicBezTo>
                    <a:pt x="446" y="31"/>
                    <a:pt x="442" y="27"/>
                    <a:pt x="437" y="27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9" name="Freeform 54"/>
            <p:cNvSpPr>
              <a:spLocks noChangeArrowheads="1"/>
            </p:cNvSpPr>
            <p:nvPr/>
          </p:nvSpPr>
          <p:spPr bwMode="auto">
            <a:xfrm>
              <a:off x="889445" y="329831"/>
              <a:ext cx="1159907" cy="133032"/>
            </a:xfrm>
            <a:custGeom>
              <a:avLst/>
              <a:gdLst>
                <a:gd name="T0" fmla="*/ 1136501 w 446"/>
                <a:gd name="T1" fmla="*/ 86080 h 51"/>
                <a:gd name="T2" fmla="*/ 26007 w 446"/>
                <a:gd name="T3" fmla="*/ 0 h 51"/>
                <a:gd name="T4" fmla="*/ 0 w 446"/>
                <a:gd name="T5" fmla="*/ 23476 h 51"/>
                <a:gd name="T6" fmla="*/ 26007 w 446"/>
                <a:gd name="T7" fmla="*/ 52169 h 51"/>
                <a:gd name="T8" fmla="*/ 1136501 w 446"/>
                <a:gd name="T9" fmla="*/ 130424 h 51"/>
                <a:gd name="T10" fmla="*/ 1159907 w 446"/>
                <a:gd name="T11" fmla="*/ 109556 h 51"/>
                <a:gd name="T12" fmla="*/ 1136501 w 446"/>
                <a:gd name="T13" fmla="*/ 8608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51"/>
                <a:gd name="T23" fmla="*/ 446 w 446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51">
                  <a:moveTo>
                    <a:pt x="437" y="33"/>
                  </a:moveTo>
                  <a:cubicBezTo>
                    <a:pt x="294" y="22"/>
                    <a:pt x="152" y="11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2" y="30"/>
                    <a:pt x="294" y="40"/>
                    <a:pt x="437" y="50"/>
                  </a:cubicBezTo>
                  <a:cubicBezTo>
                    <a:pt x="442" y="51"/>
                    <a:pt x="446" y="47"/>
                    <a:pt x="446" y="42"/>
                  </a:cubicBezTo>
                  <a:cubicBezTo>
                    <a:pt x="446" y="37"/>
                    <a:pt x="442" y="33"/>
                    <a:pt x="437" y="3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0" name="Freeform 55"/>
            <p:cNvSpPr>
              <a:spLocks noChangeArrowheads="1"/>
            </p:cNvSpPr>
            <p:nvPr/>
          </p:nvSpPr>
          <p:spPr bwMode="auto">
            <a:xfrm>
              <a:off x="2187880" y="312240"/>
              <a:ext cx="98949" cy="1175299"/>
            </a:xfrm>
            <a:custGeom>
              <a:avLst/>
              <a:gdLst>
                <a:gd name="T0" fmla="*/ 0 w 90"/>
                <a:gd name="T1" fmla="*/ 0 h 1069"/>
                <a:gd name="T2" fmla="*/ 0 w 90"/>
                <a:gd name="T3" fmla="*/ 1175299 h 1069"/>
                <a:gd name="T4" fmla="*/ 49475 w 90"/>
                <a:gd name="T5" fmla="*/ 1136819 h 1069"/>
                <a:gd name="T6" fmla="*/ 98949 w 90"/>
                <a:gd name="T7" fmla="*/ 1175299 h 1069"/>
                <a:gd name="T8" fmla="*/ 98949 w 90"/>
                <a:gd name="T9" fmla="*/ 0 h 1069"/>
                <a:gd name="T10" fmla="*/ 0 w 90"/>
                <a:gd name="T11" fmla="*/ 0 h 10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"/>
                <a:gd name="T19" fmla="*/ 0 h 1069"/>
                <a:gd name="T20" fmla="*/ 90 w 90"/>
                <a:gd name="T21" fmla="*/ 1069 h 10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" h="1069">
                  <a:moveTo>
                    <a:pt x="0" y="0"/>
                  </a:moveTo>
                  <a:lnTo>
                    <a:pt x="0" y="1069"/>
                  </a:lnTo>
                  <a:lnTo>
                    <a:pt x="45" y="1034"/>
                  </a:lnTo>
                  <a:lnTo>
                    <a:pt x="90" y="1069"/>
                  </a:lnTo>
                  <a:lnTo>
                    <a:pt x="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1" name="文本框 56"/>
            <p:cNvSpPr>
              <a:spLocks noChangeArrowheads="1"/>
            </p:cNvSpPr>
            <p:nvPr/>
          </p:nvSpPr>
          <p:spPr bwMode="auto">
            <a:xfrm>
              <a:off x="967505" y="3097115"/>
              <a:ext cx="387881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CONTENTS</a:t>
              </a:r>
              <a:endParaRPr lang="en-US" altLang="zh-CN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5176" name="Picture 6" descr="E:\Design Area\CSO\Processing\presentation\bizpro\asd\images\01_Main-Background_Light_05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52" y="1555798"/>
            <a:ext cx="527050" cy="527050"/>
          </a:xfrm>
          <a:prstGeom prst="rect">
            <a:avLst/>
          </a:prstGeom>
          <a:blipFill dpi="0" rotWithShape="1">
            <a:blip r:embed="rId2"/>
            <a:srcRect/>
            <a:stretch>
              <a:fillRect r="-77778"/>
            </a:stretch>
          </a:blipFill>
          <a:ln w="57150" cmpd="sng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177" name="Picture 7" descr="E:\Design Area\CSO\Processing\presentation\bizpro\asd\images\01_Main-Background_Light_0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52" y="2718271"/>
            <a:ext cx="527050" cy="527050"/>
          </a:xfrm>
          <a:prstGeom prst="rect">
            <a:avLst/>
          </a:prstGeom>
          <a:blipFill dpi="0" rotWithShape="1">
            <a:blip r:embed="rId2"/>
            <a:srcRect/>
            <a:stretch>
              <a:fillRect r="-77778"/>
            </a:stretch>
          </a:blipFill>
          <a:ln w="57150" cmpd="sng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056" name="文本框 59"/>
          <p:cNvSpPr>
            <a:spLocks noChangeArrowheads="1"/>
          </p:cNvSpPr>
          <p:nvPr/>
        </p:nvSpPr>
        <p:spPr bwMode="auto">
          <a:xfrm>
            <a:off x="6483060" y="1480574"/>
            <a:ext cx="5446713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JS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8" name="文本框 61"/>
          <p:cNvSpPr>
            <a:spLocks noChangeArrowheads="1"/>
          </p:cNvSpPr>
          <p:nvPr/>
        </p:nvSpPr>
        <p:spPr bwMode="auto">
          <a:xfrm>
            <a:off x="6483064" y="2644316"/>
            <a:ext cx="54467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项目展示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5" name="文本框 61"/>
          <p:cNvSpPr>
            <a:spLocks noChangeArrowheads="1"/>
          </p:cNvSpPr>
          <p:nvPr/>
        </p:nvSpPr>
        <p:spPr bwMode="auto">
          <a:xfrm>
            <a:off x="6483064" y="3720475"/>
            <a:ext cx="54467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知识点讲解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6" name="Picture 10" descr="E:\Design Area\CSO\Processing\presentation\bizpro\asd\images\01_Main-Background_Light_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48" y="4867689"/>
            <a:ext cx="527050" cy="527050"/>
          </a:xfrm>
          <a:prstGeom prst="rect">
            <a:avLst/>
          </a:prstGeom>
          <a:blipFill dpi="0" rotWithShape="1">
            <a:blip r:embed="rId2"/>
            <a:srcRect/>
            <a:stretch>
              <a:fillRect r="-77778"/>
            </a:stretch>
          </a:blipFill>
          <a:ln w="57150" cmpd="sng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7" name="文本框 61"/>
          <p:cNvSpPr>
            <a:spLocks noChangeArrowheads="1"/>
          </p:cNvSpPr>
          <p:nvPr/>
        </p:nvSpPr>
        <p:spPr bwMode="auto">
          <a:xfrm>
            <a:off x="6483060" y="4796634"/>
            <a:ext cx="54467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总结及作用布置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8" name="Picture 6" descr="E:\Design Area\CSO\Processing\presentation\bizpro\asd\images\01_Main-Background_Light_05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3783688"/>
            <a:ext cx="527050" cy="527050"/>
          </a:xfrm>
          <a:prstGeom prst="rect">
            <a:avLst/>
          </a:prstGeom>
          <a:blipFill dpi="0" rotWithShape="1">
            <a:blip r:embed="rId2"/>
            <a:srcRect/>
            <a:stretch>
              <a:fillRect r="-77778"/>
            </a:stretch>
          </a:blipFill>
          <a:ln w="57150" cmpd="sng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4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7"/>
          <p:cNvSpPr>
            <a:spLocks noChangeArrowheads="1"/>
          </p:cNvSpPr>
          <p:nvPr/>
        </p:nvSpPr>
        <p:spPr bwMode="auto">
          <a:xfrm>
            <a:off x="0" y="1544638"/>
            <a:ext cx="12192000" cy="3770312"/>
          </a:xfrm>
          <a:prstGeom prst="rect">
            <a:avLst/>
          </a:prstGeom>
          <a:blipFill dpi="0" rotWithShape="1">
            <a:blip r:embed="rId1"/>
            <a:srcRect/>
            <a:stretch>
              <a:fillRect b="-8189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9461" name="文本框 22"/>
          <p:cNvSpPr>
            <a:spLocks noChangeArrowheads="1"/>
          </p:cNvSpPr>
          <p:nvPr/>
        </p:nvSpPr>
        <p:spPr bwMode="auto">
          <a:xfrm>
            <a:off x="390525" y="1936750"/>
            <a:ext cx="66135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END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463" name="直接连接符 25"/>
          <p:cNvSpPr>
            <a:spLocks noChangeShapeType="1"/>
          </p:cNvSpPr>
          <p:nvPr/>
        </p:nvSpPr>
        <p:spPr bwMode="auto">
          <a:xfrm>
            <a:off x="528638" y="3743325"/>
            <a:ext cx="5902325" cy="0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464" name="Group 6"/>
          <p:cNvGrpSpPr/>
          <p:nvPr/>
        </p:nvGrpSpPr>
        <p:grpSpPr bwMode="auto">
          <a:xfrm>
            <a:off x="7065963" y="1198563"/>
            <a:ext cx="4892675" cy="3451225"/>
            <a:chOff x="0" y="0"/>
            <a:chExt cx="8420" cy="6208"/>
          </a:xfrm>
        </p:grpSpPr>
        <p:sp>
          <p:nvSpPr>
            <p:cNvPr id="19465" name="五边形 9"/>
            <p:cNvSpPr>
              <a:spLocks noChangeArrowheads="1"/>
            </p:cNvSpPr>
            <p:nvPr/>
          </p:nvSpPr>
          <p:spPr bwMode="auto">
            <a:xfrm rot="5400000">
              <a:off x="-1989" y="1989"/>
              <a:ext cx="6208" cy="2230"/>
            </a:xfrm>
            <a:prstGeom prst="homePlate">
              <a:avLst>
                <a:gd name="adj" fmla="val 69596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66" name="五边形 12"/>
            <p:cNvSpPr>
              <a:spLocks noChangeArrowheads="1"/>
            </p:cNvSpPr>
            <p:nvPr/>
          </p:nvSpPr>
          <p:spPr bwMode="auto">
            <a:xfrm rot="5400000">
              <a:off x="834" y="1989"/>
              <a:ext cx="6208" cy="2230"/>
            </a:xfrm>
            <a:prstGeom prst="homePlate">
              <a:avLst>
                <a:gd name="adj" fmla="val 69596"/>
              </a:avLst>
            </a:pr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67" name="五边形 15"/>
            <p:cNvSpPr>
              <a:spLocks noChangeArrowheads="1"/>
            </p:cNvSpPr>
            <p:nvPr/>
          </p:nvSpPr>
          <p:spPr bwMode="auto">
            <a:xfrm rot="5400000">
              <a:off x="3656" y="1986"/>
              <a:ext cx="6208" cy="2233"/>
            </a:xfrm>
            <a:prstGeom prst="homePlate">
              <a:avLst>
                <a:gd name="adj" fmla="val 69503"/>
              </a:avLst>
            </a:prstGeom>
            <a:solidFill>
              <a:srgbClr val="A4B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grpSp>
          <p:nvGrpSpPr>
            <p:cNvPr id="19468" name="Group 10"/>
            <p:cNvGrpSpPr/>
            <p:nvPr/>
          </p:nvGrpSpPr>
          <p:grpSpPr bwMode="auto">
            <a:xfrm>
              <a:off x="100" y="0"/>
              <a:ext cx="8320" cy="3687"/>
              <a:chOff x="0" y="0"/>
              <a:chExt cx="8320" cy="3687"/>
            </a:xfrm>
          </p:grpSpPr>
          <p:sp>
            <p:nvSpPr>
              <p:cNvPr id="19469" name="直角三角形 10"/>
              <p:cNvSpPr>
                <a:spLocks noChangeArrowheads="1"/>
              </p:cNvSpPr>
              <p:nvPr/>
            </p:nvSpPr>
            <p:spPr bwMode="auto">
              <a:xfrm>
                <a:off x="2130" y="0"/>
                <a:ext cx="543" cy="633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9470" name="直角三角形 13"/>
              <p:cNvSpPr>
                <a:spLocks noChangeArrowheads="1"/>
              </p:cNvSpPr>
              <p:nvPr/>
            </p:nvSpPr>
            <p:spPr bwMode="auto">
              <a:xfrm>
                <a:off x="4953" y="0"/>
                <a:ext cx="542" cy="633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9471" name="直角三角形 16"/>
              <p:cNvSpPr>
                <a:spLocks noChangeArrowheads="1"/>
              </p:cNvSpPr>
              <p:nvPr/>
            </p:nvSpPr>
            <p:spPr bwMode="auto">
              <a:xfrm>
                <a:off x="7778" y="0"/>
                <a:ext cx="542" cy="633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19472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625"/>
                <a:ext cx="2029" cy="2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3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7" y="1659"/>
                <a:ext cx="2029" cy="2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4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7" y="1659"/>
                <a:ext cx="2029" cy="2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3522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项目展示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效果">
            <a:hlinkClick r:id="" action="ppaction://media"/>
          </p:cNvPr>
          <p:cNvPicPr>
            <a:picLocks noChangeAspect="1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466850" y="1560107"/>
            <a:ext cx="9258300" cy="506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2714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5" name="圆角矩形 13"/>
          <p:cNvSpPr/>
          <p:nvPr/>
        </p:nvSpPr>
        <p:spPr>
          <a:xfrm>
            <a:off x="1247214" y="2024270"/>
            <a:ext cx="8961432" cy="3645010"/>
          </a:xfrm>
          <a:prstGeom prst="roundRect">
            <a:avLst>
              <a:gd name="adj" fmla="val 6410"/>
            </a:avLst>
          </a:prstGeom>
          <a:solidFill>
            <a:srgbClr val="E0645A"/>
          </a:solidFill>
          <a:ln w="2540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chemeClr val="bg1"/>
                </a:gs>
              </a:gsLst>
              <a:lin ang="2700000" scaled="1"/>
              <a:tileRect/>
            </a:gradFill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8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02156" y="2692613"/>
            <a:ext cx="78515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16000">
              <a:lnSpc>
                <a:spcPct val="150000"/>
              </a:lnSpc>
              <a:buClr>
                <a:srgbClr val="F4C96A"/>
              </a:buClr>
              <a:defRPr/>
            </a:pP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本项目中学习了以下知识点</a:t>
            </a:r>
            <a:endParaRPr lang="en-US" altLang="zh-CN" sz="32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 defTabSz="1016000">
              <a:lnSpc>
                <a:spcPct val="150000"/>
              </a:lnSpc>
              <a:buClr>
                <a:srgbClr val="F4C96A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3200" dirty="0" smtClean="0">
                <a:solidFill>
                  <a:schemeClr val="bg1"/>
                </a:solidFill>
                <a:cs typeface="+mn-ea"/>
                <a:sym typeface="+mn-lt"/>
              </a:rPr>
              <a:t>jQuery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本地存</a:t>
            </a:r>
            <a:r>
              <a:rPr lang="zh-CN" altLang="en-US" sz="3200" dirty="0" smtClean="0">
                <a:solidFill>
                  <a:schemeClr val="bg1"/>
                </a:solidFill>
                <a:cs typeface="+mn-ea"/>
                <a:sym typeface="+mn-lt"/>
              </a:rPr>
              <a:t>储数据操作</a:t>
            </a:r>
            <a:endParaRPr lang="en-US" altLang="zh-CN" sz="32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 defTabSz="1016000">
              <a:lnSpc>
                <a:spcPct val="150000"/>
              </a:lnSpc>
              <a:buClr>
                <a:srgbClr val="F4C96A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3200" dirty="0" smtClean="0">
                <a:solidFill>
                  <a:schemeClr val="bg1"/>
                </a:solidFill>
                <a:cs typeface="+mn-ea"/>
                <a:sym typeface="+mn-lt"/>
              </a:rPr>
              <a:t>jQuery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渲染加载数据列</a:t>
            </a:r>
            <a:r>
              <a:rPr lang="zh-CN" altLang="en-US" sz="3200" dirty="0" smtClean="0">
                <a:solidFill>
                  <a:schemeClr val="bg1"/>
                </a:solidFill>
                <a:cs typeface="+mn-ea"/>
                <a:sym typeface="+mn-lt"/>
              </a:rPr>
              <a:t>表</a:t>
            </a:r>
            <a:endParaRPr lang="en-US" altLang="zh-CN" sz="3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项目重难点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756017" y="4261661"/>
            <a:ext cx="7558462" cy="898761"/>
            <a:chOff x="9087077" y="1527388"/>
            <a:chExt cx="2303707" cy="2303706"/>
          </a:xfrm>
        </p:grpSpPr>
        <p:sp>
          <p:nvSpPr>
            <p:cNvPr id="82" name="椭圆 33"/>
            <p:cNvSpPr/>
            <p:nvPr/>
          </p:nvSpPr>
          <p:spPr>
            <a:xfrm>
              <a:off x="9087077" y="1527388"/>
              <a:ext cx="2303707" cy="2303706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34"/>
            <p:cNvSpPr/>
            <p:nvPr/>
          </p:nvSpPr>
          <p:spPr>
            <a:xfrm>
              <a:off x="9126817" y="1710378"/>
              <a:ext cx="2224226" cy="1937724"/>
            </a:xfrm>
            <a:prstGeom prst="roundRect">
              <a:avLst/>
            </a:prstGeom>
            <a:solidFill>
              <a:schemeClr val="accent2"/>
            </a:solidFill>
            <a:ln w="25400" cap="flat" cmpd="sng" algn="ctr"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784916" y="2851577"/>
            <a:ext cx="7558462" cy="898761"/>
            <a:chOff x="9087077" y="1527388"/>
            <a:chExt cx="2303707" cy="2303706"/>
          </a:xfrm>
        </p:grpSpPr>
        <p:sp>
          <p:nvSpPr>
            <p:cNvPr id="85" name="椭圆 33"/>
            <p:cNvSpPr/>
            <p:nvPr/>
          </p:nvSpPr>
          <p:spPr>
            <a:xfrm>
              <a:off x="9087077" y="1527388"/>
              <a:ext cx="2303707" cy="2303706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34"/>
            <p:cNvSpPr/>
            <p:nvPr/>
          </p:nvSpPr>
          <p:spPr>
            <a:xfrm>
              <a:off x="9126817" y="1710378"/>
              <a:ext cx="2224226" cy="1937724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7" name="文本框 86"/>
          <p:cNvSpPr txBox="1"/>
          <p:nvPr/>
        </p:nvSpPr>
        <p:spPr bwMode="auto">
          <a:xfrm>
            <a:off x="4174862" y="3036892"/>
            <a:ext cx="5805530" cy="535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CC0000"/>
              </a:buClr>
              <a:buSzPct val="85000"/>
            </a:pPr>
            <a:r>
              <a:rPr lang="zh-CN" altLang="en-US" sz="2665" dirty="0">
                <a:solidFill>
                  <a:schemeClr val="bg1"/>
                </a:solidFill>
                <a:cs typeface="+mn-ea"/>
                <a:sym typeface="+mn-lt"/>
              </a:rPr>
              <a:t>本地存储数据操作</a:t>
            </a:r>
            <a:endParaRPr lang="zh-CN" altLang="en-US" sz="26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8" name="文本框 87"/>
          <p:cNvSpPr txBox="1"/>
          <p:nvPr/>
        </p:nvSpPr>
        <p:spPr bwMode="auto">
          <a:xfrm>
            <a:off x="4174862" y="4464901"/>
            <a:ext cx="6760072" cy="535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CC0000"/>
              </a:buClr>
              <a:buSzPct val="85000"/>
            </a:pPr>
            <a:r>
              <a:rPr lang="zh-CN" altLang="en-US" sz="2665" dirty="0">
                <a:solidFill>
                  <a:schemeClr val="bg1"/>
                </a:solidFill>
                <a:cs typeface="+mn-ea"/>
                <a:sym typeface="+mn-lt"/>
              </a:rPr>
              <a:t>本地存储数据操作</a:t>
            </a:r>
            <a:endParaRPr lang="zh-CN" altLang="en-US" sz="26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9" name="直接箭头连接符 88"/>
          <p:cNvCxnSpPr/>
          <p:nvPr/>
        </p:nvCxnSpPr>
        <p:spPr>
          <a:xfrm>
            <a:off x="2731472" y="3317974"/>
            <a:ext cx="102454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2731471" y="4726464"/>
            <a:ext cx="1008000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1078586" y="2851577"/>
            <a:ext cx="1682019" cy="901951"/>
            <a:chOff x="1237875" y="1802467"/>
            <a:chExt cx="1682019" cy="901951"/>
          </a:xfrm>
        </p:grpSpPr>
        <p:grpSp>
          <p:nvGrpSpPr>
            <p:cNvPr id="92" name="组合 91"/>
            <p:cNvGrpSpPr/>
            <p:nvPr/>
          </p:nvGrpSpPr>
          <p:grpSpPr>
            <a:xfrm>
              <a:off x="1237875" y="1802467"/>
              <a:ext cx="1682019" cy="901951"/>
              <a:chOff x="9087077" y="1527388"/>
              <a:chExt cx="2303707" cy="2303706"/>
            </a:xfrm>
          </p:grpSpPr>
          <p:sp>
            <p:nvSpPr>
              <p:cNvPr id="94" name="椭圆 33"/>
              <p:cNvSpPr/>
              <p:nvPr/>
            </p:nvSpPr>
            <p:spPr>
              <a:xfrm>
                <a:off x="9087077" y="1527388"/>
                <a:ext cx="2303707" cy="2303706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25400" cap="flat" cmpd="sng" algn="ctr">
                <a:noFill/>
                <a:prstDash val="solid"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zh-CN" altLang="en-US" kern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5" name="椭圆 34"/>
              <p:cNvSpPr/>
              <p:nvPr/>
            </p:nvSpPr>
            <p:spPr>
              <a:xfrm>
                <a:off x="9166557" y="1710379"/>
                <a:ext cx="2144746" cy="1937724"/>
              </a:xfrm>
              <a:prstGeom prst="roundRect">
                <a:avLst/>
              </a:prstGeom>
              <a:solidFill>
                <a:schemeClr val="accent1"/>
              </a:solidFill>
              <a:ln w="25400" cap="flat" cmpd="sng" algn="ctr">
                <a:gradFill flip="none" rotWithShape="1"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innerShdw blurRad="88900" dist="38100" dir="135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algn="ctr"/>
                <a:endParaRPr lang="zh-CN" altLang="en-US" kern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93" name="文本框 92"/>
            <p:cNvSpPr txBox="1"/>
            <p:nvPr/>
          </p:nvSpPr>
          <p:spPr bwMode="auto">
            <a:xfrm>
              <a:off x="1427602" y="1981606"/>
              <a:ext cx="1302564" cy="543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935" dirty="0">
                  <a:solidFill>
                    <a:schemeClr val="bg1"/>
                  </a:solidFill>
                  <a:cs typeface="+mn-ea"/>
                  <a:sym typeface="+mn-lt"/>
                </a:rPr>
                <a:t>重点</a:t>
              </a:r>
              <a:endParaRPr lang="zh-CN" altLang="en-US" sz="293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078586" y="4231958"/>
            <a:ext cx="1682019" cy="901951"/>
            <a:chOff x="1237875" y="3182848"/>
            <a:chExt cx="1682019" cy="901951"/>
          </a:xfrm>
        </p:grpSpPr>
        <p:grpSp>
          <p:nvGrpSpPr>
            <p:cNvPr id="97" name="组合 96"/>
            <p:cNvGrpSpPr/>
            <p:nvPr/>
          </p:nvGrpSpPr>
          <p:grpSpPr>
            <a:xfrm>
              <a:off x="1237875" y="3182848"/>
              <a:ext cx="1682019" cy="901951"/>
              <a:chOff x="9087077" y="1527388"/>
              <a:chExt cx="2303707" cy="2303706"/>
            </a:xfrm>
          </p:grpSpPr>
          <p:sp>
            <p:nvSpPr>
              <p:cNvPr id="99" name="椭圆 33"/>
              <p:cNvSpPr/>
              <p:nvPr/>
            </p:nvSpPr>
            <p:spPr>
              <a:xfrm>
                <a:off x="9087077" y="1527388"/>
                <a:ext cx="2303707" cy="2303706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25400" cap="flat" cmpd="sng" algn="ctr">
                <a:noFill/>
                <a:prstDash val="solid"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zh-CN" altLang="en-US" kern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0" name="椭圆 34"/>
              <p:cNvSpPr/>
              <p:nvPr/>
            </p:nvSpPr>
            <p:spPr>
              <a:xfrm>
                <a:off x="9166557" y="1710379"/>
                <a:ext cx="2144746" cy="1937724"/>
              </a:xfrm>
              <a:prstGeom prst="roundRect">
                <a:avLst/>
              </a:prstGeom>
              <a:solidFill>
                <a:schemeClr val="accent2"/>
              </a:solidFill>
              <a:ln w="25400" cap="flat" cmpd="sng" algn="ctr">
                <a:gradFill flip="none" rotWithShape="1"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innerShdw blurRad="88900" dist="38100" dir="135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algn="ctr"/>
                <a:endParaRPr lang="zh-CN" altLang="en-US" kern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98" name="文本框 97"/>
            <p:cNvSpPr txBox="1"/>
            <p:nvPr/>
          </p:nvSpPr>
          <p:spPr bwMode="auto">
            <a:xfrm>
              <a:off x="1428554" y="3390095"/>
              <a:ext cx="1300660" cy="543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935" dirty="0">
                  <a:solidFill>
                    <a:schemeClr val="bg1"/>
                  </a:solidFill>
                  <a:cs typeface="+mn-ea"/>
                  <a:sym typeface="+mn-lt"/>
                </a:rPr>
                <a:t>难点</a:t>
              </a:r>
              <a:endParaRPr lang="zh-CN" altLang="en-US" sz="293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本地存储数据</a:t>
            </a: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javaScript有三种数据存储方式，分别是：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sessionStorage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localStorage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cookier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本地存储数据</a:t>
            </a: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相同点：都保存在浏览器端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不同点：</a:t>
            </a:r>
            <a:endParaRPr lang="zh-CN" altLang="en-US"/>
          </a:p>
          <a:p>
            <a:r>
              <a:rPr lang="zh-CN" altLang="en-US"/>
              <a:t>①传递方式不同</a:t>
            </a:r>
            <a:endParaRPr lang="zh-CN" altLang="en-US"/>
          </a:p>
          <a:p>
            <a:r>
              <a:rPr lang="zh-CN" altLang="en-US"/>
              <a:t>cookie数据始终在同源的http请求中携带（即使不需要），即cookie在浏览器和服务器间来回传递。</a:t>
            </a:r>
            <a:endParaRPr lang="zh-CN" altLang="en-US"/>
          </a:p>
          <a:p>
            <a:r>
              <a:rPr lang="zh-CN" altLang="en-US"/>
              <a:t>sessionStorage和localStorage不会自动把数据发给服务器，仅在本地保存。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本地存储数据</a:t>
            </a: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②数据大小不同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cookie数据还有路径（path）的概念，可以限制cookie只属于某个路径下。</a:t>
            </a:r>
            <a:endParaRPr lang="zh-CN" altLang="en-US"/>
          </a:p>
          <a:p>
            <a:r>
              <a:rPr lang="zh-CN" altLang="en-US"/>
              <a:t>存储大小限制也不同，cookie数据不能超过4k，同时因为每次http请求都会携带cookie，所以cookie只适合保存很小的数据，如会话标识。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sessionStorage和localStorage 虽然也有存储大小的限制，但比cookie大得多，可以达到5M或更大。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本地存储数据</a:t>
            </a: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③数据有效期不同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sessionStorage：仅在当前浏览器窗口关闭前有效，自然也就不可能持久保持；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localStorage：始终有效，窗口或浏览器关闭也一直保存，因此用作持久数据；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cookie只在设置的cookie过期时间之前一直有效，即使窗口或浏览器关闭。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0645A"/>
      </a:accent1>
      <a:accent2>
        <a:srgbClr val="F4C96A"/>
      </a:accent2>
      <a:accent3>
        <a:srgbClr val="FFFFFF"/>
      </a:accent3>
      <a:accent4>
        <a:srgbClr val="000000"/>
      </a:accent4>
      <a:accent5>
        <a:srgbClr val="EDB8B5"/>
      </a:accent5>
      <a:accent6>
        <a:srgbClr val="DDB65F"/>
      </a:accent6>
      <a:hlink>
        <a:srgbClr val="5F5F5F"/>
      </a:hlink>
      <a:folHlink>
        <a:srgbClr val="919191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2523</Words>
  <Application>WPS 演示</Application>
  <PresentationFormat>宽屏</PresentationFormat>
  <Paragraphs>178</Paragraphs>
  <Slides>20</Slides>
  <Notes>15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本地存储数据</vt:lpstr>
      <vt:lpstr>本地存储数据</vt:lpstr>
      <vt:lpstr>本地存储数据</vt:lpstr>
      <vt:lpstr>本地存储数据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creator>丫丫精饰</dc:creator>
  <cp:keywords>https:/cyppt.taobao.com</cp:keywords>
  <dc:description>https://cyppt.taobao.com</dc:description>
  <dc:subject>丫丫精饰</dc:subject>
  <cp:category>https://cyppt.taobao.com</cp:category>
  <cp:lastModifiedBy></cp:lastModifiedBy>
  <cp:revision>779</cp:revision>
  <dcterms:created xsi:type="dcterms:W3CDTF">2020-07-08T01:08:00Z</dcterms:created>
  <dcterms:modified xsi:type="dcterms:W3CDTF">2021-03-17T00:20:01Z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