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63" r:id="rId2"/>
    <p:sldId id="283" r:id="rId3"/>
    <p:sldId id="284" r:id="rId4"/>
    <p:sldId id="387" r:id="rId5"/>
    <p:sldId id="386" r:id="rId6"/>
    <p:sldId id="388" r:id="rId7"/>
    <p:sldId id="389" r:id="rId8"/>
    <p:sldId id="390" r:id="rId9"/>
    <p:sldId id="282" r:id="rId10"/>
  </p:sldIdLst>
  <p:sldSz cx="9144000" cy="5143500" type="screen16x9"/>
  <p:notesSz cx="6735763" cy="986948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9AC"/>
    <a:srgbClr val="004B6F"/>
    <a:srgbClr val="CCCCCC"/>
    <a:srgbClr val="FFFFFF"/>
    <a:srgbClr val="F5F5F5"/>
    <a:srgbClr val="DCDCDC"/>
    <a:srgbClr val="BEBEBE"/>
    <a:srgbClr val="7D7D7D"/>
    <a:srgbClr val="8CA5AC"/>
    <a:srgbClr val="818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89110" autoAdjust="0"/>
  </p:normalViewPr>
  <p:slideViewPr>
    <p:cSldViewPr>
      <p:cViewPr varScale="1">
        <p:scale>
          <a:sx n="136" d="100"/>
          <a:sy n="136" d="100"/>
        </p:scale>
        <p:origin x="930" y="60"/>
      </p:cViewPr>
      <p:guideLst>
        <p:guide orient="horz" pos="20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B3486A-7E71-4060-8C61-54C3575CCDF8}" type="datetime1">
              <a:rPr lang="en-US"/>
              <a:pPr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F7E4F0-49E4-4B06-8B59-6EDD411A25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09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9775"/>
            <a:ext cx="65801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7888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Klik om de opmaakprofielen van de modeltekst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4188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AE6603-62D8-4D80-A37C-F377BB87FE48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456325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E6603-62D8-4D80-A37C-F377BB87FE48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86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 descr="zeilboot_highres.tif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0538"/>
            <a:ext cx="9144000" cy="3314095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539553" y="4525770"/>
            <a:ext cx="7849603" cy="0"/>
          </a:xfrm>
          <a:prstGeom prst="line">
            <a:avLst/>
          </a:prstGeom>
          <a:ln>
            <a:solidFill>
              <a:srgbClr val="81828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4"/>
          <p:cNvSpPr>
            <a:spLocks noGrp="1"/>
          </p:cNvSpPr>
          <p:nvPr>
            <p:ph type="subTitle" idx="1" hasCustomPrompt="1"/>
          </p:nvPr>
        </p:nvSpPr>
        <p:spPr>
          <a:xfrm>
            <a:off x="456596" y="4102819"/>
            <a:ext cx="5760000" cy="30513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C99AC"/>
              </a:buClr>
              <a:buSzTx/>
              <a:buFont typeface="Wingdings 3" pitchFamily="18" charset="2"/>
              <a:buNone/>
              <a:tabLst/>
              <a:defRPr sz="2000">
                <a:latin typeface="Arial"/>
                <a:cs typeface="Arial"/>
              </a:defRPr>
            </a:lvl1pPr>
          </a:lstStyle>
          <a:p>
            <a:r>
              <a:rPr lang="en-US" noProof="0" dirty="0">
                <a:latin typeface="Helvetica"/>
                <a:ea typeface="ＭＳ Ｐゴシック" charset="0"/>
                <a:cs typeface="Helvetica"/>
              </a:rPr>
              <a:t>Subtitle</a:t>
            </a:r>
          </a:p>
        </p:txBody>
      </p:sp>
      <p:sp>
        <p:nvSpPr>
          <p:cNvPr id="14" name="Rectangle 8"/>
          <p:cNvSpPr/>
          <p:nvPr userDrawn="1"/>
        </p:nvSpPr>
        <p:spPr>
          <a:xfrm>
            <a:off x="0" y="3219822"/>
            <a:ext cx="9144000" cy="270030"/>
          </a:xfrm>
          <a:prstGeom prst="rect">
            <a:avLst/>
          </a:prstGeom>
          <a:solidFill>
            <a:srgbClr val="6C9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Rectangle 9"/>
          <p:cNvSpPr/>
          <p:nvPr userDrawn="1"/>
        </p:nvSpPr>
        <p:spPr>
          <a:xfrm>
            <a:off x="0" y="3440755"/>
            <a:ext cx="9144000" cy="49097"/>
          </a:xfrm>
          <a:prstGeom prst="rect">
            <a:avLst/>
          </a:prstGeom>
          <a:solidFill>
            <a:srgbClr val="8CA5AC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456596" y="3759882"/>
            <a:ext cx="7776000" cy="324000"/>
          </a:xfrm>
        </p:spPr>
        <p:txBody>
          <a:bodyPr>
            <a:noAutofit/>
          </a:bodyPr>
          <a:lstStyle>
            <a:lvl1pPr>
              <a:defRPr sz="2600" b="0"/>
            </a:lvl1pPr>
          </a:lstStyle>
          <a:p>
            <a:r>
              <a:rPr lang="en-US" noProof="0"/>
              <a:t>Title</a:t>
            </a:r>
          </a:p>
        </p:txBody>
      </p:sp>
      <p:pic>
        <p:nvPicPr>
          <p:cNvPr id="10" name="Afbeelding 9" descr="Itility_logo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1397" y="4071218"/>
            <a:ext cx="1376850" cy="502500"/>
          </a:xfrm>
          <a:prstGeom prst="rect">
            <a:avLst/>
          </a:prstGeom>
        </p:spPr>
      </p:pic>
      <p:sp>
        <p:nvSpPr>
          <p:cNvPr id="4" name="Tijdelijke aanduiding voor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4804122"/>
            <a:ext cx="1943100" cy="180000"/>
          </a:xfrm>
        </p:spPr>
        <p:txBody>
          <a:bodyPr tIns="0" bIns="0" anchor="ctr"/>
          <a:lstStyle>
            <a:lvl1pPr marL="0" indent="0">
              <a:buNone/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&lt;Date&gt;</a:t>
            </a:r>
          </a:p>
        </p:txBody>
      </p:sp>
      <p:sp>
        <p:nvSpPr>
          <p:cNvPr id="13" name="Tijdelijke aanduiding voor tekst 3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4615417"/>
            <a:ext cx="1943100" cy="180000"/>
          </a:xfrm>
        </p:spPr>
        <p:txBody>
          <a:bodyPr tIns="0" bIns="0" anchor="ctr"/>
          <a:lstStyle>
            <a:lvl1pPr marL="0" indent="0" algn="l">
              <a:lnSpc>
                <a:spcPct val="90000"/>
              </a:lnSpc>
              <a:buNone/>
              <a:defRPr sz="10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1000" dirty="0">
                <a:solidFill>
                  <a:srgbClr val="818286"/>
                </a:solidFill>
                <a:latin typeface="Helvetica"/>
                <a:ea typeface="ＭＳ Ｐゴシック" charset="0"/>
                <a:cs typeface="Helvetica"/>
              </a:rPr>
              <a:t>Version X.x by 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3"/>
          <p:cNvSpPr/>
          <p:nvPr userDrawn="1"/>
        </p:nvSpPr>
        <p:spPr>
          <a:xfrm>
            <a:off x="0" y="4927476"/>
            <a:ext cx="9144000" cy="216024"/>
          </a:xfrm>
          <a:prstGeom prst="rect">
            <a:avLst/>
          </a:prstGeom>
          <a:solidFill>
            <a:srgbClr val="6C9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9"/>
          <p:cNvSpPr/>
          <p:nvPr userDrawn="1"/>
        </p:nvSpPr>
        <p:spPr>
          <a:xfrm>
            <a:off x="0" y="5094403"/>
            <a:ext cx="9144000" cy="49097"/>
          </a:xfrm>
          <a:prstGeom prst="rect">
            <a:avLst/>
          </a:prstGeom>
          <a:solidFill>
            <a:srgbClr val="8CA5AC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1" name="Tijdelijke aanduiding voor datum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24-5-2018</a:t>
            </a:fld>
            <a:endParaRPr lang="en-US" noProof="0" dirty="0"/>
          </a:p>
        </p:txBody>
      </p:sp>
      <p:sp>
        <p:nvSpPr>
          <p:cNvPr id="42" name="Tijdelijke aanduiding voor voettekst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3" name="Tijdelijke aanduiding voor dianumm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ijdelijke aanduiding voor titel 1"/>
          <p:cNvSpPr>
            <a:spLocks noGrp="1"/>
          </p:cNvSpPr>
          <p:nvPr>
            <p:ph type="title"/>
          </p:nvPr>
        </p:nvSpPr>
        <p:spPr>
          <a:xfrm>
            <a:off x="240477" y="70910"/>
            <a:ext cx="6336000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noProof="0">
                <a:ea typeface="ＭＳ Ｐゴシック" charset="0"/>
              </a:rPr>
              <a:t>Click to edit Master title style</a:t>
            </a:r>
            <a:endParaRPr lang="en-US" noProof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3"/>
          </p:nvPr>
        </p:nvSpPr>
        <p:spPr>
          <a:xfrm>
            <a:off x="240477" y="519522"/>
            <a:ext cx="8640960" cy="42664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cxnSp>
        <p:nvCxnSpPr>
          <p:cNvPr id="18" name="Straight Connector 29"/>
          <p:cNvCxnSpPr/>
          <p:nvPr userDrawn="1"/>
        </p:nvCxnSpPr>
        <p:spPr>
          <a:xfrm>
            <a:off x="251520" y="446466"/>
            <a:ext cx="8316000" cy="0"/>
          </a:xfrm>
          <a:prstGeom prst="line">
            <a:avLst/>
          </a:prstGeom>
          <a:ln>
            <a:solidFill>
              <a:srgbClr val="81828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Afbeelding 18" descr="Itility_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6420" y="54645"/>
            <a:ext cx="1179570" cy="4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5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3"/>
          <p:cNvSpPr/>
          <p:nvPr userDrawn="1"/>
        </p:nvSpPr>
        <p:spPr>
          <a:xfrm>
            <a:off x="0" y="4927476"/>
            <a:ext cx="9144000" cy="216024"/>
          </a:xfrm>
          <a:prstGeom prst="rect">
            <a:avLst/>
          </a:prstGeom>
          <a:solidFill>
            <a:srgbClr val="6C9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Rectangle 9"/>
          <p:cNvSpPr/>
          <p:nvPr userDrawn="1"/>
        </p:nvSpPr>
        <p:spPr>
          <a:xfrm>
            <a:off x="0" y="5094403"/>
            <a:ext cx="9144000" cy="49097"/>
          </a:xfrm>
          <a:prstGeom prst="rect">
            <a:avLst/>
          </a:prstGeom>
          <a:solidFill>
            <a:srgbClr val="8CA5AC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9" name="Tijdelijke aanduiding voor datum 28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DD44860-8F5F-42D3-90A6-7ADDEECEB1EC}" type="datetime1">
              <a:rPr lang="nl-NL" noProof="0" smtClean="0"/>
              <a:t>24-5-2018</a:t>
            </a:fld>
            <a:endParaRPr lang="en-US" noProof="0"/>
          </a:p>
        </p:txBody>
      </p:sp>
      <p:sp>
        <p:nvSpPr>
          <p:cNvPr id="30" name="Tijdelijke aanduiding voor voettekst 2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31" name="Tijdelijke aanduiding voor dianummer 3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ijdelijke aanduiding voor titel 1"/>
          <p:cNvSpPr>
            <a:spLocks noGrp="1"/>
          </p:cNvSpPr>
          <p:nvPr>
            <p:ph type="title"/>
          </p:nvPr>
        </p:nvSpPr>
        <p:spPr>
          <a:xfrm>
            <a:off x="240477" y="70910"/>
            <a:ext cx="6336000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noProof="0">
                <a:ea typeface="ＭＳ Ｐゴシック" charset="0"/>
              </a:rPr>
              <a:t>Click to edit Master title style</a:t>
            </a:r>
            <a:endParaRPr lang="en-US" noProof="0" dirty="0"/>
          </a:p>
        </p:txBody>
      </p:sp>
      <p:sp>
        <p:nvSpPr>
          <p:cNvPr id="20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240478" y="519522"/>
            <a:ext cx="4187507" cy="42664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ijdelijke aanduiding voor inhoud 4"/>
          <p:cNvSpPr>
            <a:spLocks noGrp="1"/>
          </p:cNvSpPr>
          <p:nvPr>
            <p:ph sz="quarter" idx="17"/>
          </p:nvPr>
        </p:nvSpPr>
        <p:spPr>
          <a:xfrm>
            <a:off x="4716017" y="519522"/>
            <a:ext cx="4187507" cy="42664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cxnSp>
        <p:nvCxnSpPr>
          <p:cNvPr id="12" name="Straight Connector 29"/>
          <p:cNvCxnSpPr/>
          <p:nvPr userDrawn="1"/>
        </p:nvCxnSpPr>
        <p:spPr>
          <a:xfrm>
            <a:off x="251520" y="446466"/>
            <a:ext cx="8316000" cy="0"/>
          </a:xfrm>
          <a:prstGeom prst="line">
            <a:avLst/>
          </a:prstGeom>
          <a:ln>
            <a:solidFill>
              <a:srgbClr val="81828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Afbeelding 14" descr="Itility_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6420" y="54645"/>
            <a:ext cx="1179570" cy="4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2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twee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 descr="zeilboot_highres.tif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0538"/>
            <a:ext cx="9144000" cy="3314095"/>
          </a:xfrm>
          <a:prstGeom prst="rect">
            <a:avLst/>
          </a:prstGeom>
        </p:spPr>
      </p:pic>
      <p:sp>
        <p:nvSpPr>
          <p:cNvPr id="17" name="Subtitle 4"/>
          <p:cNvSpPr>
            <a:spLocks noGrp="1"/>
          </p:cNvSpPr>
          <p:nvPr>
            <p:ph type="subTitle" idx="1" hasCustomPrompt="1"/>
          </p:nvPr>
        </p:nvSpPr>
        <p:spPr>
          <a:xfrm>
            <a:off x="456596" y="4102819"/>
            <a:ext cx="5760000" cy="30513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C99AC"/>
              </a:buClr>
              <a:buSzTx/>
              <a:buFont typeface="Wingdings 3" pitchFamily="18" charset="2"/>
              <a:buNone/>
              <a:tabLst/>
              <a:defRPr sz="2000">
                <a:latin typeface="Arial"/>
                <a:cs typeface="Arial"/>
              </a:defRPr>
            </a:lvl1pPr>
          </a:lstStyle>
          <a:p>
            <a:r>
              <a:rPr lang="en-US" noProof="0" dirty="0">
                <a:latin typeface="Helvetica"/>
                <a:ea typeface="ＭＳ Ｐゴシック" charset="0"/>
                <a:cs typeface="Helvetica"/>
              </a:rPr>
              <a:t>Subtitle</a:t>
            </a:r>
          </a:p>
        </p:txBody>
      </p:sp>
      <p:sp>
        <p:nvSpPr>
          <p:cNvPr id="14" name="Rectangle 8"/>
          <p:cNvSpPr/>
          <p:nvPr userDrawn="1"/>
        </p:nvSpPr>
        <p:spPr>
          <a:xfrm>
            <a:off x="0" y="3219822"/>
            <a:ext cx="9144000" cy="270030"/>
          </a:xfrm>
          <a:prstGeom prst="rect">
            <a:avLst/>
          </a:prstGeom>
          <a:solidFill>
            <a:srgbClr val="6C9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Rectangle 9"/>
          <p:cNvSpPr/>
          <p:nvPr userDrawn="1"/>
        </p:nvSpPr>
        <p:spPr>
          <a:xfrm>
            <a:off x="0" y="3440755"/>
            <a:ext cx="9144000" cy="49097"/>
          </a:xfrm>
          <a:prstGeom prst="rect">
            <a:avLst/>
          </a:prstGeom>
          <a:solidFill>
            <a:srgbClr val="8CA5AC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456596" y="3759882"/>
            <a:ext cx="7776000" cy="324000"/>
          </a:xfrm>
        </p:spPr>
        <p:txBody>
          <a:bodyPr>
            <a:noAutofit/>
          </a:bodyPr>
          <a:lstStyle>
            <a:lvl1pPr>
              <a:defRPr sz="2600" b="0"/>
            </a:lvl1pPr>
          </a:lstStyle>
          <a:p>
            <a:r>
              <a:rPr lang="en-US" noProof="0" dirty="0"/>
              <a:t>Title</a:t>
            </a:r>
          </a:p>
        </p:txBody>
      </p:sp>
      <p:cxnSp>
        <p:nvCxnSpPr>
          <p:cNvPr id="9" name="Straight Connector 11"/>
          <p:cNvCxnSpPr/>
          <p:nvPr userDrawn="1"/>
        </p:nvCxnSpPr>
        <p:spPr>
          <a:xfrm>
            <a:off x="539553" y="4525770"/>
            <a:ext cx="7849603" cy="0"/>
          </a:xfrm>
          <a:prstGeom prst="line">
            <a:avLst/>
          </a:prstGeom>
          <a:ln>
            <a:solidFill>
              <a:srgbClr val="81828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Afbeelding 9" descr="Itility_logo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1397" y="4071218"/>
            <a:ext cx="1376850" cy="5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6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3"/>
          <p:cNvSpPr/>
          <p:nvPr userDrawn="1"/>
        </p:nvSpPr>
        <p:spPr>
          <a:xfrm>
            <a:off x="0" y="4927476"/>
            <a:ext cx="9144000" cy="216024"/>
          </a:xfrm>
          <a:prstGeom prst="rect">
            <a:avLst/>
          </a:prstGeom>
          <a:solidFill>
            <a:srgbClr val="6C9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9"/>
          <p:cNvSpPr/>
          <p:nvPr userDrawn="1"/>
        </p:nvSpPr>
        <p:spPr>
          <a:xfrm>
            <a:off x="0" y="5094403"/>
            <a:ext cx="9144000" cy="49097"/>
          </a:xfrm>
          <a:prstGeom prst="rect">
            <a:avLst/>
          </a:prstGeom>
          <a:solidFill>
            <a:srgbClr val="8CA5AC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11C2-5706-4818-8DB7-C2E995CBAD95}" type="datetime1">
              <a:rPr lang="nl-NL" noProof="0" smtClean="0"/>
              <a:t>24-5-2018</a:t>
            </a:fld>
            <a:endParaRPr lang="en-US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2" name="Straight Connector 29"/>
          <p:cNvCxnSpPr/>
          <p:nvPr userDrawn="1"/>
        </p:nvCxnSpPr>
        <p:spPr>
          <a:xfrm>
            <a:off x="251520" y="446466"/>
            <a:ext cx="8316000" cy="0"/>
          </a:xfrm>
          <a:prstGeom prst="line">
            <a:avLst/>
          </a:prstGeom>
          <a:ln>
            <a:solidFill>
              <a:srgbClr val="81828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Afbeelding 12" descr="Itility_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6420" y="54645"/>
            <a:ext cx="1179570" cy="4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8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 descr="zeilboot_highres.tif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0538"/>
            <a:ext cx="9144000" cy="3314095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0" y="3219822"/>
            <a:ext cx="9144000" cy="270030"/>
          </a:xfrm>
          <a:prstGeom prst="rect">
            <a:avLst/>
          </a:prstGeom>
          <a:solidFill>
            <a:srgbClr val="6C9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Rectangle 9"/>
          <p:cNvSpPr/>
          <p:nvPr userDrawn="1"/>
        </p:nvSpPr>
        <p:spPr>
          <a:xfrm>
            <a:off x="0" y="3440755"/>
            <a:ext cx="9144000" cy="49097"/>
          </a:xfrm>
          <a:prstGeom prst="rect">
            <a:avLst/>
          </a:prstGeom>
          <a:solidFill>
            <a:srgbClr val="8CA5AC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Subtitle 4"/>
          <p:cNvSpPr>
            <a:spLocks noGrp="1"/>
          </p:cNvSpPr>
          <p:nvPr>
            <p:ph type="subTitle" idx="1" hasCustomPrompt="1"/>
          </p:nvPr>
        </p:nvSpPr>
        <p:spPr>
          <a:xfrm>
            <a:off x="456596" y="4102819"/>
            <a:ext cx="5760000" cy="30513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C99AC"/>
              </a:buClr>
              <a:buSzTx/>
              <a:buFont typeface="Wingdings 3" pitchFamily="18" charset="2"/>
              <a:buNone/>
              <a:tabLst/>
              <a:defRPr sz="2000" baseline="0">
                <a:latin typeface="Arial"/>
                <a:cs typeface="Arial"/>
              </a:defRPr>
            </a:lvl1pPr>
          </a:lstStyle>
          <a:p>
            <a:r>
              <a:rPr lang="en-US" noProof="0" dirty="0">
                <a:latin typeface="Helvetica"/>
                <a:ea typeface="ＭＳ Ｐゴシック" charset="0"/>
                <a:cs typeface="Helvetica"/>
              </a:rPr>
              <a:t>Contact us at …</a:t>
            </a:r>
          </a:p>
        </p:txBody>
      </p:sp>
      <p:sp>
        <p:nvSpPr>
          <p:cNvPr id="19" name="Titel 2"/>
          <p:cNvSpPr>
            <a:spLocks noGrp="1"/>
          </p:cNvSpPr>
          <p:nvPr>
            <p:ph type="title" hasCustomPrompt="1"/>
          </p:nvPr>
        </p:nvSpPr>
        <p:spPr>
          <a:xfrm>
            <a:off x="456596" y="3759882"/>
            <a:ext cx="7776000" cy="324000"/>
          </a:xfrm>
        </p:spPr>
        <p:txBody>
          <a:bodyPr>
            <a:noAutofit/>
          </a:bodyPr>
          <a:lstStyle>
            <a:lvl1pPr>
              <a:defRPr sz="2600" b="0"/>
            </a:lvl1pPr>
          </a:lstStyle>
          <a:p>
            <a:r>
              <a:rPr lang="en-US" noProof="0" dirty="0"/>
              <a:t>End of …</a:t>
            </a:r>
          </a:p>
        </p:txBody>
      </p:sp>
      <p:cxnSp>
        <p:nvCxnSpPr>
          <p:cNvPr id="9" name="Straight Connector 11"/>
          <p:cNvCxnSpPr/>
          <p:nvPr userDrawn="1"/>
        </p:nvCxnSpPr>
        <p:spPr>
          <a:xfrm>
            <a:off x="539553" y="4525770"/>
            <a:ext cx="7849603" cy="0"/>
          </a:xfrm>
          <a:prstGeom prst="line">
            <a:avLst/>
          </a:prstGeom>
          <a:ln>
            <a:solidFill>
              <a:srgbClr val="81828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Afbeelding 9" descr="Itility_logo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1397" y="4071218"/>
            <a:ext cx="1376850" cy="5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5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9"/>
          <p:cNvCxnSpPr/>
          <p:nvPr/>
        </p:nvCxnSpPr>
        <p:spPr>
          <a:xfrm>
            <a:off x="251520" y="446466"/>
            <a:ext cx="8316000" cy="0"/>
          </a:xfrm>
          <a:prstGeom prst="line">
            <a:avLst/>
          </a:prstGeom>
          <a:ln>
            <a:solidFill>
              <a:srgbClr val="81828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3"/>
          <p:cNvSpPr/>
          <p:nvPr/>
        </p:nvSpPr>
        <p:spPr>
          <a:xfrm>
            <a:off x="0" y="4927476"/>
            <a:ext cx="9144000" cy="216024"/>
          </a:xfrm>
          <a:prstGeom prst="rect">
            <a:avLst/>
          </a:prstGeom>
          <a:solidFill>
            <a:srgbClr val="6C9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9"/>
          <p:cNvSpPr/>
          <p:nvPr/>
        </p:nvSpPr>
        <p:spPr>
          <a:xfrm>
            <a:off x="0" y="5094403"/>
            <a:ext cx="9144000" cy="49097"/>
          </a:xfrm>
          <a:prstGeom prst="rect">
            <a:avLst/>
          </a:prstGeom>
          <a:solidFill>
            <a:srgbClr val="8CA5AC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51520" y="4942702"/>
            <a:ext cx="2133600" cy="154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4EB69D65-3459-4551-825F-EFBA1301DD23}" type="datetime1">
              <a:rPr lang="nl-NL" smtClean="0"/>
              <a:t>24-5-2018</a:t>
            </a:fld>
            <a:endParaRPr lang="en-US" dirty="0"/>
          </a:p>
        </p:txBody>
      </p:sp>
      <p:sp>
        <p:nvSpPr>
          <p:cNvPr id="1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942702"/>
            <a:ext cx="2895600" cy="154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err="1"/>
              <a:t>www.itility.nl</a:t>
            </a:r>
            <a:endParaRPr lang="en-US" dirty="0"/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884368" y="4942702"/>
            <a:ext cx="1053480" cy="143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7E234946-9E54-9E4A-8E78-92DCDCAA79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40477" y="70910"/>
            <a:ext cx="6336000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noProof="0" dirty="0">
                <a:ea typeface="ＭＳ Ｐゴシック" charset="0"/>
              </a:rPr>
              <a:t>Title</a:t>
            </a:r>
            <a:endParaRPr lang="en-US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>
          <a:xfrm>
            <a:off x="240477" y="519521"/>
            <a:ext cx="8640000" cy="426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dirty="0" err="1"/>
              <a:t>Klik</a:t>
            </a:r>
            <a:r>
              <a:rPr lang="en-US" noProof="0" dirty="0"/>
              <a:t> </a:t>
            </a:r>
            <a:r>
              <a:rPr lang="en-US" noProof="0" dirty="0" err="1"/>
              <a:t>om</a:t>
            </a:r>
            <a:r>
              <a:rPr lang="en-US" noProof="0" dirty="0"/>
              <a:t> de </a:t>
            </a:r>
            <a:r>
              <a:rPr lang="en-US" noProof="0" dirty="0" err="1"/>
              <a:t>tekststijl</a:t>
            </a:r>
            <a:r>
              <a:rPr lang="en-US" noProof="0" dirty="0"/>
              <a:t> van het model </a:t>
            </a:r>
            <a:r>
              <a:rPr lang="en-US" noProof="0" dirty="0" err="1"/>
              <a:t>te</a:t>
            </a:r>
            <a:r>
              <a:rPr lang="en-US" noProof="0" dirty="0"/>
              <a:t> </a:t>
            </a:r>
            <a:r>
              <a:rPr lang="en-US" noProof="0" dirty="0" err="1"/>
              <a:t>bewerken</a:t>
            </a:r>
            <a:endParaRPr lang="en-US" noProof="0" dirty="0"/>
          </a:p>
          <a:p>
            <a:pPr lvl="1"/>
            <a:r>
              <a:rPr lang="en-US" noProof="0" dirty="0" err="1"/>
              <a:t>Tweede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Derde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Vierde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Vijfde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pic>
        <p:nvPicPr>
          <p:cNvPr id="3" name="Afbeelding 2" descr="Itility_logo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6420" y="54645"/>
            <a:ext cx="1179570" cy="430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8" r:id="rId2"/>
    <p:sldLayoutId id="2147484047" r:id="rId3"/>
    <p:sldLayoutId id="2147484056" r:id="rId4"/>
    <p:sldLayoutId id="2147484053" r:id="rId5"/>
    <p:sldLayoutId id="2147484055" r:id="rId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18286"/>
          </a:solidFill>
          <a:latin typeface="Arial"/>
          <a:ea typeface="ＭＳ Ｐゴシック" pitchFamily="-109" charset="-128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09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09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09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09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C99AC"/>
        </a:buClr>
        <a:buSzPct val="75000"/>
        <a:buFont typeface="Wingdings 3" pitchFamily="18" charset="2"/>
        <a:buChar char=""/>
        <a:defRPr sz="2200">
          <a:solidFill>
            <a:srgbClr val="6C99AC"/>
          </a:solidFill>
          <a:latin typeface="Arial"/>
          <a:ea typeface="ＭＳ Ｐゴシック" pitchFamily="-109" charset="-128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18286"/>
        </a:buClr>
        <a:buFont typeface="Arial" charset="0"/>
        <a:buChar char="-"/>
        <a:defRPr sz="2000">
          <a:solidFill>
            <a:srgbClr val="818286"/>
          </a:solidFill>
          <a:latin typeface="Arial"/>
          <a:ea typeface="ＭＳ Ｐゴシック" pitchFamily="-109" charset="-128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18286"/>
        </a:buClr>
        <a:buFont typeface="Arial" charset="0"/>
        <a:buChar char="-"/>
        <a:defRPr>
          <a:solidFill>
            <a:srgbClr val="818286"/>
          </a:solidFill>
          <a:latin typeface="Arial"/>
          <a:ea typeface="ＭＳ Ｐゴシック" pitchFamily="-109" charset="-128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18286"/>
        </a:buClr>
        <a:buFont typeface="Arial" charset="0"/>
        <a:buChar char="-"/>
        <a:defRPr sz="1600">
          <a:solidFill>
            <a:srgbClr val="818286"/>
          </a:solidFill>
          <a:latin typeface="Arial"/>
          <a:ea typeface="ＭＳ Ｐゴシック" pitchFamily="-109" charset="-128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18286"/>
        </a:buClr>
        <a:buFont typeface="Arial" charset="0"/>
        <a:buChar char="-"/>
        <a:defRPr sz="1400">
          <a:solidFill>
            <a:srgbClr val="818286"/>
          </a:solidFill>
          <a:latin typeface="Arial"/>
          <a:ea typeface="ＭＳ Ｐゴシック" pitchFamily="-109" charset="-128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18286"/>
        </a:buClr>
        <a:buFont typeface="Arial" pitchFamily="-109" charset="0"/>
        <a:buChar char="-"/>
        <a:defRPr sz="1400">
          <a:solidFill>
            <a:srgbClr val="818286"/>
          </a:solidFill>
          <a:latin typeface="+mn-lt"/>
          <a:ea typeface="ＭＳ Ｐゴシック" pitchFamily="-109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18286"/>
        </a:buClr>
        <a:buFont typeface="Arial" pitchFamily="-109" charset="0"/>
        <a:buChar char="-"/>
        <a:defRPr sz="1400">
          <a:solidFill>
            <a:srgbClr val="818286"/>
          </a:solidFill>
          <a:latin typeface="+mn-lt"/>
          <a:ea typeface="ＭＳ Ｐゴシック" pitchFamily="-109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18286"/>
        </a:buClr>
        <a:buFont typeface="Arial" pitchFamily="-109" charset="0"/>
        <a:buChar char="-"/>
        <a:defRPr sz="1400">
          <a:solidFill>
            <a:srgbClr val="818286"/>
          </a:solidFill>
          <a:latin typeface="+mn-lt"/>
          <a:ea typeface="ＭＳ Ｐゴシック" pitchFamily="-109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18286"/>
        </a:buClr>
        <a:buFont typeface="Arial" pitchFamily="-109" charset="0"/>
        <a:buChar char="-"/>
        <a:defRPr sz="1400">
          <a:solidFill>
            <a:srgbClr val="818286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microsoft.com/office/2007/relationships/media" Target="../media/media7.wav"/><Relationship Id="rId18" Type="http://schemas.openxmlformats.org/officeDocument/2006/relationships/audio" Target="../media/media9.wav"/><Relationship Id="rId3" Type="http://schemas.microsoft.com/office/2007/relationships/media" Target="../media/media2.wav"/><Relationship Id="rId21" Type="http://schemas.openxmlformats.org/officeDocument/2006/relationships/slideLayout" Target="../slideLayouts/slideLayout2.xml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microsoft.com/office/2007/relationships/media" Target="../media/media9.wav"/><Relationship Id="rId2" Type="http://schemas.openxmlformats.org/officeDocument/2006/relationships/audio" Target="../media/media1.wav"/><Relationship Id="rId16" Type="http://schemas.openxmlformats.org/officeDocument/2006/relationships/audio" Target="../media/media8.wav"/><Relationship Id="rId20" Type="http://schemas.openxmlformats.org/officeDocument/2006/relationships/audio" Target="../media/media10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microsoft.com/office/2007/relationships/media" Target="../media/media8.wav"/><Relationship Id="rId10" Type="http://schemas.openxmlformats.org/officeDocument/2006/relationships/audio" Target="../media/media5.wav"/><Relationship Id="rId19" Type="http://schemas.microsoft.com/office/2007/relationships/media" Target="../media/media10.wav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audio" Target="../media/media7.wav"/><Relationship Id="rId2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daniel.koops@itility.n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el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Audio Tagging Challenge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Itility Machine Learning Hackathon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fld id="{27BA115A-286C-4D14-B523-E5857E2772D3}" type="datetime1">
              <a:rPr lang="nl-NL"/>
              <a:t>24-5-2018</a:t>
            </a:fld>
            <a:endParaRPr lang="nl-NL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1.0 </a:t>
            </a:r>
            <a:r>
              <a:rPr lang="nl-NL" dirty="0" err="1"/>
              <a:t>by</a:t>
            </a:r>
            <a:r>
              <a:rPr lang="nl-NL" dirty="0"/>
              <a:t> DKOO</a:t>
            </a:r>
          </a:p>
        </p:txBody>
      </p:sp>
    </p:spTree>
    <p:extLst>
      <p:ext uri="{BB962C8B-B14F-4D97-AF65-F5344CB8AC3E}">
        <p14:creationId xmlns:p14="http://schemas.microsoft.com/office/powerpoint/2010/main" val="83384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9454-B1AD-4AD8-9F5C-C55AAEE502C0}" type="datetime3">
              <a:rPr lang="en-US" smtClean="0"/>
              <a:t>24 May 2018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www.itility.nl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 case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Audio recognition is a widely implemented technology, with many proven use cases. 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So… let’s see if we can do it as well within a few hours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2" descr="Afbeeldingsresultaat voor soundhound logo">
            <a:extLst>
              <a:ext uri="{FF2B5EF4-FFF2-40B4-BE49-F238E27FC236}">
                <a16:creationId xmlns:a16="http://schemas.microsoft.com/office/drawing/2014/main" id="{08D02D4F-9520-4194-A866-068372916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741807"/>
            <a:ext cx="2076847" cy="140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fbeeldingsresultaat voor alexa">
            <a:extLst>
              <a:ext uri="{FF2B5EF4-FFF2-40B4-BE49-F238E27FC236}">
                <a16:creationId xmlns:a16="http://schemas.microsoft.com/office/drawing/2014/main" id="{DEC118E9-D35D-45A5-948C-3D3D5FE7A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12" y="1708730"/>
            <a:ext cx="1254076" cy="12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Afbeeldingsresultaat voor ok google assistant">
            <a:extLst>
              <a:ext uri="{FF2B5EF4-FFF2-40B4-BE49-F238E27FC236}">
                <a16:creationId xmlns:a16="http://schemas.microsoft.com/office/drawing/2014/main" id="{E608934C-8470-4CC7-A21E-3DBA1F4E6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570" y="1797607"/>
            <a:ext cx="1901577" cy="116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beeldingsresultaat voor siri">
            <a:extLst>
              <a:ext uri="{FF2B5EF4-FFF2-40B4-BE49-F238E27FC236}">
                <a16:creationId xmlns:a16="http://schemas.microsoft.com/office/drawing/2014/main" id="{2321F789-8881-48E5-9530-EB3C6C481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226" y="1862371"/>
            <a:ext cx="2164103" cy="94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fbeeldingsresultaat voor car voice control">
            <a:extLst>
              <a:ext uri="{FF2B5EF4-FFF2-40B4-BE49-F238E27FC236}">
                <a16:creationId xmlns:a16="http://schemas.microsoft.com/office/drawing/2014/main" id="{3742B45C-6340-4DAD-A7A1-5EB9ACFE7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35" y="1708730"/>
            <a:ext cx="1849442" cy="116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54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271E5-73EF-4E7A-9242-943A1892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4942702"/>
            <a:ext cx="2133600" cy="154578"/>
          </a:xfrm>
        </p:spPr>
        <p:txBody>
          <a:bodyPr/>
          <a:lstStyle/>
          <a:p>
            <a:fld id="{F67FD1E4-3E50-4E47-84BB-88F64DF4889B}" type="datetime3">
              <a:rPr lang="en-US" noProof="0" smtClean="0"/>
              <a:t>24 May 2018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CB1-E8B6-4887-B74D-6F576329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942702"/>
            <a:ext cx="2895600" cy="154578"/>
          </a:xfrm>
        </p:spPr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01AFD-EC8C-49F9-87A7-DC3E88E1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4368" y="4942702"/>
            <a:ext cx="1053480" cy="143765"/>
          </a:xfrm>
        </p:spPr>
        <p:txBody>
          <a:bodyPr/>
          <a:lstStyle/>
          <a:p>
            <a:fld id="{7E234946-9E54-9E4A-8E78-92DCDCAA79D4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8EE793-553F-473F-A24F-3E36BF70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77" y="70910"/>
            <a:ext cx="6336000" cy="324000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0DD7F-1F35-4F0D-9F78-A0519B2D9E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0477" y="519522"/>
            <a:ext cx="8640960" cy="4266474"/>
          </a:xfrm>
        </p:spPr>
        <p:txBody>
          <a:bodyPr/>
          <a:lstStyle/>
          <a:p>
            <a:r>
              <a:rPr lang="en-US" sz="1800" dirty="0"/>
              <a:t>The training set for this hackathon consists of ~2600 audio samples (.wav)</a:t>
            </a:r>
          </a:p>
          <a:p>
            <a:r>
              <a:rPr lang="en-US" sz="1800" dirty="0"/>
              <a:t>The test set consists of 250 unlabeled audio samples</a:t>
            </a:r>
          </a:p>
          <a:p>
            <a:r>
              <a:rPr lang="en-US" sz="1800" dirty="0"/>
              <a:t>Containing 10 different classes:</a:t>
            </a:r>
            <a:endParaRPr lang="en-US" dirty="0"/>
          </a:p>
          <a:p>
            <a:pPr lvl="1"/>
            <a:r>
              <a:rPr lang="en-US" sz="1600" dirty="0"/>
              <a:t>Applause</a:t>
            </a:r>
          </a:p>
          <a:p>
            <a:pPr lvl="1"/>
            <a:r>
              <a:rPr lang="en-US" sz="1600" dirty="0"/>
              <a:t>Burping / eructation</a:t>
            </a:r>
          </a:p>
          <a:p>
            <a:pPr lvl="1"/>
            <a:r>
              <a:rPr lang="en-US" sz="1600" dirty="0"/>
              <a:t>Cough</a:t>
            </a:r>
          </a:p>
          <a:p>
            <a:pPr lvl="1"/>
            <a:r>
              <a:rPr lang="en-US" sz="1600" dirty="0"/>
              <a:t>Double bass</a:t>
            </a:r>
          </a:p>
          <a:p>
            <a:pPr lvl="1"/>
            <a:r>
              <a:rPr lang="en-US" sz="1600" dirty="0"/>
              <a:t>Fart</a:t>
            </a:r>
          </a:p>
          <a:p>
            <a:pPr lvl="1"/>
            <a:r>
              <a:rPr lang="en-US" sz="1600" dirty="0"/>
              <a:t>Fireworks</a:t>
            </a:r>
          </a:p>
          <a:p>
            <a:pPr lvl="1"/>
            <a:r>
              <a:rPr lang="en-US" sz="1600" dirty="0"/>
              <a:t>Saxophone</a:t>
            </a:r>
          </a:p>
          <a:p>
            <a:pPr lvl="1"/>
            <a:r>
              <a:rPr lang="en-US" sz="1600" dirty="0"/>
              <a:t>Squeak</a:t>
            </a:r>
          </a:p>
          <a:p>
            <a:pPr lvl="1"/>
            <a:r>
              <a:rPr lang="en-US" sz="1600" dirty="0"/>
              <a:t>Tearing</a:t>
            </a:r>
          </a:p>
          <a:p>
            <a:pPr lvl="1"/>
            <a:r>
              <a:rPr lang="en-US" sz="1600" dirty="0"/>
              <a:t>Trumpet</a:t>
            </a:r>
          </a:p>
          <a:p>
            <a:r>
              <a:rPr lang="en-US" sz="1800" dirty="0"/>
              <a:t>Length differs from 29 sec. to &lt;1 sec.</a:t>
            </a:r>
          </a:p>
        </p:txBody>
      </p:sp>
    </p:spTree>
    <p:extLst>
      <p:ext uri="{BB962C8B-B14F-4D97-AF65-F5344CB8AC3E}">
        <p14:creationId xmlns:p14="http://schemas.microsoft.com/office/powerpoint/2010/main" val="13649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271E5-73EF-4E7A-9242-943A1892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4942702"/>
            <a:ext cx="2133600" cy="154578"/>
          </a:xfrm>
        </p:spPr>
        <p:txBody>
          <a:bodyPr/>
          <a:lstStyle/>
          <a:p>
            <a:fld id="{F67FD1E4-3E50-4E47-84BB-88F64DF4889B}" type="datetime3">
              <a:rPr lang="en-US" noProof="0" smtClean="0"/>
              <a:t>24 May 2018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CB1-E8B6-4887-B74D-6F576329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942702"/>
            <a:ext cx="2895600" cy="154578"/>
          </a:xfrm>
        </p:spPr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01AFD-EC8C-49F9-87A7-DC3E88E1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4368" y="4942702"/>
            <a:ext cx="1053480" cy="143765"/>
          </a:xfrm>
        </p:spPr>
        <p:txBody>
          <a:bodyPr/>
          <a:lstStyle/>
          <a:p>
            <a:fld id="{7E234946-9E54-9E4A-8E78-92DCDCAA79D4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8EE793-553F-473F-A24F-3E36BF70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77" y="70910"/>
            <a:ext cx="6336000" cy="324000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0DD7F-1F35-4F0D-9F78-A0519B2D9E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0477" y="519522"/>
            <a:ext cx="8640960" cy="4266474"/>
          </a:xfrm>
        </p:spPr>
        <p:txBody>
          <a:bodyPr/>
          <a:lstStyle/>
          <a:p>
            <a:r>
              <a:rPr lang="en-US" sz="1800" dirty="0"/>
              <a:t>Training samples have their labels in the filename:</a:t>
            </a:r>
          </a:p>
          <a:p>
            <a:pPr lvl="1"/>
            <a:r>
              <a:rPr lang="en-US" sz="1600" dirty="0"/>
              <a:t>Fireworks_18b3013e.wav</a:t>
            </a:r>
          </a:p>
          <a:p>
            <a:pPr lvl="1"/>
            <a:endParaRPr lang="en-US" sz="1600" dirty="0"/>
          </a:p>
          <a:p>
            <a:pPr indent="-285750"/>
            <a:r>
              <a:rPr lang="en-US" sz="1800" dirty="0"/>
              <a:t>Test samples only have unique file id:</a:t>
            </a:r>
          </a:p>
          <a:p>
            <a:pPr lvl="1"/>
            <a:r>
              <a:rPr lang="en-US" sz="1600" dirty="0"/>
              <a:t>3e8687d9.wav</a:t>
            </a:r>
          </a:p>
          <a:p>
            <a:pPr lvl="1"/>
            <a:endParaRPr lang="en-US" sz="1600" dirty="0"/>
          </a:p>
          <a:p>
            <a:r>
              <a:rPr lang="en-US" sz="1800" dirty="0"/>
              <a:t>train.csv file contains a lookup for labels, if needed:</a:t>
            </a:r>
          </a:p>
          <a:p>
            <a:pPr marL="457200" lvl="1" indent="0">
              <a:buNone/>
            </a:pPr>
            <a:r>
              <a:rPr lang="en-US" sz="1600" dirty="0"/>
              <a:t>"</a:t>
            </a:r>
            <a:r>
              <a:rPr lang="en-US" sz="1600" dirty="0" err="1"/>
              <a:t>filename","label</a:t>
            </a:r>
            <a:r>
              <a:rPr lang="en-US" sz="1600" dirty="0"/>
              <a:t>"</a:t>
            </a:r>
          </a:p>
          <a:p>
            <a:pPr marL="457200" lvl="1" indent="0">
              <a:buNone/>
            </a:pPr>
            <a:r>
              <a:rPr lang="en-US" sz="1600" dirty="0"/>
              <a:t>"Applause","Applause_03320f05.wav"</a:t>
            </a:r>
          </a:p>
          <a:p>
            <a:pPr marL="457200" lvl="1" indent="0">
              <a:buNone/>
            </a:pPr>
            <a:r>
              <a:rPr lang="en-US" sz="1600" dirty="0"/>
              <a:t>"Applause","Applause_048fb352.wav”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1800" dirty="0"/>
              <a:t>sample_submission.csv contains the format on how to submit</a:t>
            </a:r>
          </a:p>
        </p:txBody>
      </p:sp>
    </p:spTree>
    <p:extLst>
      <p:ext uri="{BB962C8B-B14F-4D97-AF65-F5344CB8AC3E}">
        <p14:creationId xmlns:p14="http://schemas.microsoft.com/office/powerpoint/2010/main" val="64774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D8052-B44A-41C8-841A-21F63DC5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24-5-2018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78F1F-609B-4995-ADC3-1FBDFA17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320A-4A92-4DD4-8C52-AF82C243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CA9D7A-8618-4CCC-8C85-1EF9A993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9D6CA-063F-4648-AE11-7F1DA7DE01B9}"/>
              </a:ext>
            </a:extLst>
          </p:cNvPr>
          <p:cNvSpPr txBox="1"/>
          <p:nvPr/>
        </p:nvSpPr>
        <p:spPr>
          <a:xfrm>
            <a:off x="2489779" y="1059582"/>
            <a:ext cx="1628060" cy="400110"/>
          </a:xfrm>
          <a:prstGeom prst="rect">
            <a:avLst/>
          </a:prstGeom>
        </p:spPr>
        <p:txBody>
          <a:bodyPr wrap="none" lIns="108000" rtlCol="0">
            <a:spAutoFit/>
          </a:bodyPr>
          <a:lstStyle/>
          <a:p>
            <a:r>
              <a:rPr lang="en-US" sz="2000" noProof="0" dirty="0">
                <a:latin typeface="Helvetica"/>
                <a:cs typeface="Helvetica"/>
              </a:rPr>
              <a:t>Double bass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DC48B-DBDC-484B-A3C3-0F0AFDD64671}"/>
              </a:ext>
            </a:extLst>
          </p:cNvPr>
          <p:cNvSpPr txBox="1"/>
          <p:nvPr/>
        </p:nvSpPr>
        <p:spPr>
          <a:xfrm>
            <a:off x="504290" y="1059582"/>
            <a:ext cx="1272194" cy="400110"/>
          </a:xfrm>
          <a:prstGeom prst="rect">
            <a:avLst/>
          </a:prstGeom>
        </p:spPr>
        <p:txBody>
          <a:bodyPr wrap="none" lIns="108000" rtlCol="0">
            <a:spAutoFit/>
          </a:bodyPr>
          <a:lstStyle/>
          <a:p>
            <a:r>
              <a:rPr lang="en-US" sz="2000" noProof="0" dirty="0">
                <a:latin typeface="Helvetica"/>
                <a:cs typeface="Helvetica"/>
              </a:rPr>
              <a:t>Applause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3A2FF-8D81-4F99-9AE5-5C5830603F7F}"/>
              </a:ext>
            </a:extLst>
          </p:cNvPr>
          <p:cNvSpPr txBox="1"/>
          <p:nvPr/>
        </p:nvSpPr>
        <p:spPr>
          <a:xfrm>
            <a:off x="683568" y="2364532"/>
            <a:ext cx="743203" cy="400110"/>
          </a:xfrm>
          <a:prstGeom prst="rect">
            <a:avLst/>
          </a:prstGeom>
        </p:spPr>
        <p:txBody>
          <a:bodyPr wrap="none" lIns="108000" rtlCol="0">
            <a:spAutoFit/>
          </a:bodyPr>
          <a:lstStyle/>
          <a:p>
            <a:r>
              <a:rPr lang="en-US" sz="2000" noProof="0" dirty="0">
                <a:latin typeface="Helvetica"/>
                <a:cs typeface="Helvetica"/>
              </a:rPr>
              <a:t>Burp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B43A66-324D-483E-9FA1-3FF001F60125}"/>
              </a:ext>
            </a:extLst>
          </p:cNvPr>
          <p:cNvSpPr txBox="1"/>
          <p:nvPr/>
        </p:nvSpPr>
        <p:spPr>
          <a:xfrm>
            <a:off x="576166" y="3557618"/>
            <a:ext cx="958005" cy="400110"/>
          </a:xfrm>
          <a:prstGeom prst="rect">
            <a:avLst/>
          </a:prstGeom>
        </p:spPr>
        <p:txBody>
          <a:bodyPr wrap="none" lIns="108000" rtlCol="0">
            <a:spAutoFit/>
          </a:bodyPr>
          <a:lstStyle/>
          <a:p>
            <a:r>
              <a:rPr lang="en-US" sz="2000" noProof="0" dirty="0">
                <a:latin typeface="Helvetica"/>
                <a:cs typeface="Helvetica"/>
              </a:rPr>
              <a:t>Cough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1F05A-0E62-476F-9C90-E0B90828FC5F}"/>
              </a:ext>
            </a:extLst>
          </p:cNvPr>
          <p:cNvSpPr txBox="1"/>
          <p:nvPr/>
        </p:nvSpPr>
        <p:spPr>
          <a:xfrm>
            <a:off x="2544482" y="3657199"/>
            <a:ext cx="1313872" cy="400110"/>
          </a:xfrm>
          <a:prstGeom prst="rect">
            <a:avLst/>
          </a:prstGeom>
        </p:spPr>
        <p:txBody>
          <a:bodyPr wrap="none" lIns="108000" rtlCol="0">
            <a:spAutoFit/>
          </a:bodyPr>
          <a:lstStyle/>
          <a:p>
            <a:r>
              <a:rPr lang="en-US" sz="2000" noProof="0" dirty="0">
                <a:latin typeface="Helvetica"/>
                <a:cs typeface="Helvetica"/>
              </a:rPr>
              <a:t>Fireworks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370C0B-D14C-4346-8C1C-29530A43D565}"/>
              </a:ext>
            </a:extLst>
          </p:cNvPr>
          <p:cNvSpPr txBox="1"/>
          <p:nvPr/>
        </p:nvSpPr>
        <p:spPr>
          <a:xfrm>
            <a:off x="2840535" y="2378655"/>
            <a:ext cx="656640" cy="400110"/>
          </a:xfrm>
          <a:prstGeom prst="rect">
            <a:avLst/>
          </a:prstGeom>
        </p:spPr>
        <p:txBody>
          <a:bodyPr wrap="none" lIns="108000" rtlCol="0">
            <a:spAutoFit/>
          </a:bodyPr>
          <a:lstStyle/>
          <a:p>
            <a:r>
              <a:rPr lang="en-US" sz="2000" noProof="0" dirty="0">
                <a:latin typeface="Helvetica"/>
                <a:cs typeface="Helvetica"/>
              </a:rPr>
              <a:t>Fart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30BEEB-5316-4A94-B17B-3A27BDC42A20}"/>
              </a:ext>
            </a:extLst>
          </p:cNvPr>
          <p:cNvSpPr txBox="1"/>
          <p:nvPr/>
        </p:nvSpPr>
        <p:spPr>
          <a:xfrm>
            <a:off x="4935271" y="1719516"/>
            <a:ext cx="1499820" cy="400110"/>
          </a:xfrm>
          <a:prstGeom prst="rect">
            <a:avLst/>
          </a:prstGeom>
        </p:spPr>
        <p:txBody>
          <a:bodyPr wrap="none" lIns="108000" rtlCol="0">
            <a:spAutoFit/>
          </a:bodyPr>
          <a:lstStyle/>
          <a:p>
            <a:r>
              <a:rPr lang="en-US" sz="2000" noProof="0" dirty="0">
                <a:latin typeface="Helvetica"/>
                <a:cs typeface="Helvetica"/>
              </a:rPr>
              <a:t>Saxophone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F3D0FA-207A-4EB8-8DFC-7A97A0ADFE3B}"/>
              </a:ext>
            </a:extLst>
          </p:cNvPr>
          <p:cNvSpPr txBox="1"/>
          <p:nvPr/>
        </p:nvSpPr>
        <p:spPr>
          <a:xfrm>
            <a:off x="5149272" y="3150870"/>
            <a:ext cx="1071819" cy="400110"/>
          </a:xfrm>
          <a:prstGeom prst="rect">
            <a:avLst/>
          </a:prstGeom>
        </p:spPr>
        <p:txBody>
          <a:bodyPr wrap="none" lIns="108000" rtlCol="0">
            <a:spAutoFit/>
          </a:bodyPr>
          <a:lstStyle/>
          <a:p>
            <a:r>
              <a:rPr lang="en-US" sz="2000" noProof="0" dirty="0">
                <a:latin typeface="Helvetica"/>
                <a:cs typeface="Helvetica"/>
              </a:rPr>
              <a:t>Squeak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88A5DD-C21D-4FDF-A9CF-5BE204440422}"/>
              </a:ext>
            </a:extLst>
          </p:cNvPr>
          <p:cNvSpPr txBox="1"/>
          <p:nvPr/>
        </p:nvSpPr>
        <p:spPr>
          <a:xfrm>
            <a:off x="7362661" y="1719516"/>
            <a:ext cx="1043413" cy="400110"/>
          </a:xfrm>
          <a:prstGeom prst="rect">
            <a:avLst/>
          </a:prstGeom>
        </p:spPr>
        <p:txBody>
          <a:bodyPr wrap="none" lIns="108000" rtlCol="0">
            <a:spAutoFit/>
          </a:bodyPr>
          <a:lstStyle/>
          <a:p>
            <a:r>
              <a:rPr lang="en-US" sz="2000" noProof="0" dirty="0">
                <a:latin typeface="Helvetica"/>
                <a:cs typeface="Helvetica"/>
              </a:rPr>
              <a:t>Tearing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6C13DF-9F48-4A0D-A813-630C2A36EC1C}"/>
              </a:ext>
            </a:extLst>
          </p:cNvPr>
          <p:cNvSpPr txBox="1"/>
          <p:nvPr/>
        </p:nvSpPr>
        <p:spPr>
          <a:xfrm>
            <a:off x="7311524" y="3157508"/>
            <a:ext cx="1145685" cy="400110"/>
          </a:xfrm>
          <a:prstGeom prst="rect">
            <a:avLst/>
          </a:prstGeom>
        </p:spPr>
        <p:txBody>
          <a:bodyPr wrap="none" lIns="108000" rtlCol="0">
            <a:spAutoFit/>
          </a:bodyPr>
          <a:lstStyle/>
          <a:p>
            <a:r>
              <a:rPr lang="en-US" sz="2000" noProof="0" dirty="0">
                <a:latin typeface="Helvetica"/>
                <a:cs typeface="Helvetica"/>
              </a:rPr>
              <a:t>Trumpet</a:t>
            </a:r>
          </a:p>
        </p:txBody>
      </p:sp>
      <p:pic>
        <p:nvPicPr>
          <p:cNvPr id="20" name="Applause_0f1dbff5">
            <a:hlinkClick r:id="" action="ppaction://media"/>
            <a:extLst>
              <a:ext uri="{FF2B5EF4-FFF2-40B4-BE49-F238E27FC236}">
                <a16:creationId xmlns:a16="http://schemas.microsoft.com/office/drawing/2014/main" id="{9BFF519B-BB5E-41C2-9E0D-4CE6FD6E8D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750368" y="1379558"/>
            <a:ext cx="609600" cy="609600"/>
          </a:xfrm>
          <a:prstGeom prst="rect">
            <a:avLst/>
          </a:prstGeom>
        </p:spPr>
      </p:pic>
      <p:pic>
        <p:nvPicPr>
          <p:cNvPr id="21" name="Burping_or_eructation_cc60a261">
            <a:hlinkClick r:id="" action="ppaction://media"/>
            <a:extLst>
              <a:ext uri="{FF2B5EF4-FFF2-40B4-BE49-F238E27FC236}">
                <a16:creationId xmlns:a16="http://schemas.microsoft.com/office/drawing/2014/main" id="{FB6A3F00-A0F4-4501-8B3C-CE28025B908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764080" y="2741325"/>
            <a:ext cx="609600" cy="609600"/>
          </a:xfrm>
          <a:prstGeom prst="rect">
            <a:avLst/>
          </a:prstGeom>
        </p:spPr>
      </p:pic>
      <p:pic>
        <p:nvPicPr>
          <p:cNvPr id="22" name="Cough_78f34b3a">
            <a:hlinkClick r:id="" action="ppaction://media"/>
            <a:extLst>
              <a:ext uri="{FF2B5EF4-FFF2-40B4-BE49-F238E27FC236}">
                <a16:creationId xmlns:a16="http://schemas.microsoft.com/office/drawing/2014/main" id="{4E65B12F-F536-4273-B0D4-688F15A40B9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774809" y="3957728"/>
            <a:ext cx="609600" cy="609600"/>
          </a:xfrm>
          <a:prstGeom prst="rect">
            <a:avLst/>
          </a:prstGeom>
        </p:spPr>
      </p:pic>
      <p:pic>
        <p:nvPicPr>
          <p:cNvPr id="23" name="Double_bass_dde4bb79">
            <a:hlinkClick r:id="" action="ppaction://media"/>
            <a:extLst>
              <a:ext uri="{FF2B5EF4-FFF2-40B4-BE49-F238E27FC236}">
                <a16:creationId xmlns:a16="http://schemas.microsoft.com/office/drawing/2014/main" id="{2A7C2824-7AC6-45DA-A3C0-E9081E2A0908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2896618" y="1364883"/>
            <a:ext cx="609600" cy="609600"/>
          </a:xfrm>
          <a:prstGeom prst="rect">
            <a:avLst/>
          </a:prstGeom>
        </p:spPr>
      </p:pic>
      <p:pic>
        <p:nvPicPr>
          <p:cNvPr id="24" name="Fart_bcb3ec9c">
            <a:hlinkClick r:id="" action="ppaction://media"/>
            <a:extLst>
              <a:ext uri="{FF2B5EF4-FFF2-40B4-BE49-F238E27FC236}">
                <a16:creationId xmlns:a16="http://schemas.microsoft.com/office/drawing/2014/main" id="{3AF99274-8FB1-4191-8FA2-30A7F3BCFF24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2864055" y="2741325"/>
            <a:ext cx="609600" cy="609600"/>
          </a:xfrm>
          <a:prstGeom prst="rect">
            <a:avLst/>
          </a:prstGeom>
        </p:spPr>
      </p:pic>
      <p:pic>
        <p:nvPicPr>
          <p:cNvPr id="25" name="Fireworks_ab0b97e0">
            <a:hlinkClick r:id="" action="ppaction://media"/>
            <a:extLst>
              <a:ext uri="{FF2B5EF4-FFF2-40B4-BE49-F238E27FC236}">
                <a16:creationId xmlns:a16="http://schemas.microsoft.com/office/drawing/2014/main" id="{BD744D75-A1AD-4DD4-B0D3-6A2508E98801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2896618" y="3967894"/>
            <a:ext cx="609600" cy="609600"/>
          </a:xfrm>
          <a:prstGeom prst="rect">
            <a:avLst/>
          </a:prstGeom>
        </p:spPr>
      </p:pic>
      <p:pic>
        <p:nvPicPr>
          <p:cNvPr id="26" name="Saxophone_aca975c3">
            <a:hlinkClick r:id="" action="ppaction://media"/>
            <a:extLst>
              <a:ext uri="{FF2B5EF4-FFF2-40B4-BE49-F238E27FC236}">
                <a16:creationId xmlns:a16="http://schemas.microsoft.com/office/drawing/2014/main" id="{C8057595-E86C-4BCB-A6EE-40AE3CAF3459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5380381" y="2065167"/>
            <a:ext cx="609600" cy="609600"/>
          </a:xfrm>
          <a:prstGeom prst="rect">
            <a:avLst/>
          </a:prstGeom>
        </p:spPr>
      </p:pic>
      <p:pic>
        <p:nvPicPr>
          <p:cNvPr id="27" name="Squeak_6596a6d0">
            <a:hlinkClick r:id="" action="ppaction://media"/>
            <a:extLst>
              <a:ext uri="{FF2B5EF4-FFF2-40B4-BE49-F238E27FC236}">
                <a16:creationId xmlns:a16="http://schemas.microsoft.com/office/drawing/2014/main" id="{28E4578D-9DFB-4A4C-B737-4B69E4E28969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5422598" y="3548342"/>
            <a:ext cx="609600" cy="609600"/>
          </a:xfrm>
          <a:prstGeom prst="rect">
            <a:avLst/>
          </a:prstGeom>
        </p:spPr>
      </p:pic>
      <p:pic>
        <p:nvPicPr>
          <p:cNvPr id="29" name="Tearing_6f6e15ce">
            <a:hlinkClick r:id="" action="ppaction://media"/>
            <a:extLst>
              <a:ext uri="{FF2B5EF4-FFF2-40B4-BE49-F238E27FC236}">
                <a16:creationId xmlns:a16="http://schemas.microsoft.com/office/drawing/2014/main" id="{491259C7-F6BB-4192-BCBE-6C68B7880FD0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7568387" y="2073855"/>
            <a:ext cx="609600" cy="609600"/>
          </a:xfrm>
          <a:prstGeom prst="rect">
            <a:avLst/>
          </a:prstGeom>
        </p:spPr>
      </p:pic>
      <p:pic>
        <p:nvPicPr>
          <p:cNvPr id="30" name="Trumpet_f538be47">
            <a:hlinkClick r:id="" action="ppaction://media"/>
            <a:extLst>
              <a:ext uri="{FF2B5EF4-FFF2-40B4-BE49-F238E27FC236}">
                <a16:creationId xmlns:a16="http://schemas.microsoft.com/office/drawing/2014/main" id="{CF4DE895-122C-425D-BAE6-A5CA1A20FE3B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7643778" y="351601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8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0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700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46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642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320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4980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4140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4060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4900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4960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  <p:audio>
              <p:cMediaNode vol="8000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  <p:audio>
              <p:cMediaNode vol="8000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  <p:audio>
              <p:cMediaNode vol="8000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  <p:audio>
              <p:cMediaNode vol="8000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A75A0-15EA-4B9D-806F-0D07A7B1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24-5-2018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7C186-67DC-49CA-B229-4C2F9DA0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959DC-AE56-493E-8471-E1B3F5FC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CD7C30-EB00-440F-9214-72E383C1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D802C-6DEE-48EE-8E7F-7DE5B08DDA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Correctly classify as many samples as possible </a:t>
            </a:r>
          </a:p>
          <a:p>
            <a:pPr lvl="1"/>
            <a:r>
              <a:rPr lang="en-US" dirty="0"/>
              <a:t>Score is calculated as percentage correct</a:t>
            </a:r>
          </a:p>
          <a:p>
            <a:pPr lvl="1"/>
            <a:endParaRPr lang="en-US" dirty="0"/>
          </a:p>
          <a:p>
            <a:r>
              <a:rPr lang="en-US" dirty="0"/>
              <a:t>Give a 2min. presentation on your approach</a:t>
            </a:r>
          </a:p>
          <a:p>
            <a:pPr lvl="1"/>
            <a:r>
              <a:rPr lang="en-US" dirty="0"/>
              <a:t>Scoring will be done based on Marianne’s famous applause meter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0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4E740-6F4F-4314-B9A8-7517524D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24-5-2018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21BC5-EDD4-49CE-942E-84A9B7C5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EB349-8DDD-4350-8E0C-80080B0D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BBD514-EBA2-4108-B8BF-FD7AFE26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03ECC-A417-4BA1-BC2B-1D650C09EE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Mail your submission to: 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daniel.koops@itility.nl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Keep in mind:</a:t>
            </a:r>
          </a:p>
          <a:p>
            <a:r>
              <a:rPr lang="en-US" u="sng" dirty="0"/>
              <a:t>Some programs order hexadecimals in a different order!!</a:t>
            </a:r>
          </a:p>
          <a:p>
            <a:r>
              <a:rPr lang="en-US" dirty="0"/>
              <a:t>Stick to the order of the </a:t>
            </a:r>
            <a:r>
              <a:rPr lang="en-US" dirty="0" err="1"/>
              <a:t>sample_submission</a:t>
            </a:r>
            <a:r>
              <a:rPr lang="en-US" dirty="0"/>
              <a:t> file</a:t>
            </a:r>
          </a:p>
          <a:p>
            <a:r>
              <a:rPr lang="en-US" dirty="0"/>
              <a:t>Use a ‘;’ as separator, makes my life easier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6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909F8-F7CF-4AC8-A390-0FC6AE31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24-5-2018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06CAA-1256-420C-B620-0CE153E9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FF7C8-A996-43B4-A7BC-D88B276C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48EA5E-5C4C-4C05-BDAC-AD0D2F19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get you going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7EE1A-9626-4F32-91EE-E0B1C78027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Python, R, and </a:t>
            </a:r>
            <a:r>
              <a:rPr lang="en-US" dirty="0" err="1"/>
              <a:t>MatLab</a:t>
            </a:r>
            <a:r>
              <a:rPr lang="en-US" dirty="0"/>
              <a:t> have great audio processing libraries</a:t>
            </a:r>
          </a:p>
          <a:p>
            <a:pPr lvl="1"/>
            <a:r>
              <a:rPr lang="en-US" dirty="0" err="1"/>
              <a:t>Librosa</a:t>
            </a:r>
            <a:endParaRPr lang="en-US" dirty="0"/>
          </a:p>
          <a:p>
            <a:pPr lvl="1"/>
            <a:r>
              <a:rPr lang="en-US" dirty="0" err="1"/>
              <a:t>tuneR</a:t>
            </a:r>
            <a:endParaRPr lang="en-US" dirty="0"/>
          </a:p>
          <a:p>
            <a:endParaRPr lang="en-US" dirty="0"/>
          </a:p>
          <a:p>
            <a:r>
              <a:rPr lang="en-US" dirty="0"/>
              <a:t>Audio is just a timeseries..	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..or simply an image</a:t>
            </a:r>
            <a:r>
              <a:rPr lang="en-US" dirty="0">
                <a:sym typeface="Wingdings" panose="05000000000000000000" pitchFamily="2" charset="2"/>
              </a:rPr>
              <a:t>			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Fast Fourier Transformation is a thing…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 is Mel-frequency </a:t>
            </a:r>
            <a:r>
              <a:rPr lang="en-US" dirty="0" err="1">
                <a:sym typeface="Wingdings" panose="05000000000000000000" pitchFamily="2" charset="2"/>
              </a:rPr>
              <a:t>cepstrum</a:t>
            </a:r>
            <a:r>
              <a:rPr lang="en-US" dirty="0">
                <a:sym typeface="Wingdings" panose="05000000000000000000" pitchFamily="2" charset="2"/>
              </a:rPr>
              <a:t>…</a:t>
            </a:r>
          </a:p>
          <a:p>
            <a:endParaRPr lang="en-US" dirty="0"/>
          </a:p>
        </p:txBody>
      </p:sp>
      <p:pic>
        <p:nvPicPr>
          <p:cNvPr id="3076" name="Picture 4" descr="https://20fab262-a-62cb3a1a-s-sites.googlegroups.com/site/autosignlan/result/speech-results/mel-frequency-cepstrum-coefficients-analysis/V_time.jpg?attachauth=ANoY7cqiPFJj8ci-K3sU8tD7t-mtZGENfSciAPbcmO6y3pAX2lYJnEDWuWu0eR-3zEyOKcNmq2ZGsbiIafq1Ek1Qvx3_CFDPBmk7BcaAu7zfWl568WOGobfO_aYy-LiGU3Xe-gJ0AalOek9XkN7D-p7hKI9keecR08OWHv9ZOeccGspyAwRAMPBiU-LpZJoRmTnmuWSdu6SoCVW7X0WIganusnnkwAKX-3AZC_ZVQOj6_y7ifw401FG5wPZx7YvLfvmphbWjWzFeV0Eg6z3VWEmCtf06giyPtyADendd-31HkxoGVxST_5Y%3D&amp;attredirects=0">
            <a:extLst>
              <a:ext uri="{FF2B5EF4-FFF2-40B4-BE49-F238E27FC236}">
                <a16:creationId xmlns:a16="http://schemas.microsoft.com/office/drawing/2014/main" id="{B2BD550B-FD9D-43DC-AF62-B05020F58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45956"/>
            <a:ext cx="3683451" cy="180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22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E8DA9F-1680-4C24-8AF5-30DD497B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24-5-2018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C017B-3F90-4F7E-AB62-A53FD0C0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6FD79-75A4-4E28-B1F7-B76BF609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8F31DC-D48A-4913-9444-46ECFFEC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CCF4B-959A-4DBE-A535-B5CA039138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/>
              <a:t>Download the data from: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b="1" dirty="0">
                <a:solidFill>
                  <a:schemeClr val="tx2"/>
                </a:solidFill>
              </a:rPr>
              <a:t>…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676673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Widescreen v4.4 101014">
  <a:themeElements>
    <a:clrScheme name="Custom 2">
      <a:dk1>
        <a:srgbClr val="6C99AC"/>
      </a:dk1>
      <a:lt1>
        <a:srgbClr val="FFFFFF"/>
      </a:lt1>
      <a:dk2>
        <a:srgbClr val="818286"/>
      </a:dk2>
      <a:lt2>
        <a:srgbClr val="004B6F"/>
      </a:lt2>
      <a:accent1>
        <a:srgbClr val="003E67"/>
      </a:accent1>
      <a:accent2>
        <a:srgbClr val="547C96"/>
      </a:accent2>
      <a:accent3>
        <a:srgbClr val="6C99AC"/>
      </a:accent3>
      <a:accent4>
        <a:srgbClr val="8CA5AC"/>
      </a:accent4>
      <a:accent5>
        <a:srgbClr val="000000"/>
      </a:accent5>
      <a:accent6>
        <a:srgbClr val="9C9CDF"/>
      </a:accent6>
      <a:hlink>
        <a:srgbClr val="547C96"/>
      </a:hlink>
      <a:folHlink>
        <a:srgbClr val="547C96"/>
      </a:folHlink>
    </a:clrScheme>
    <a:fontScheme name="Aangepast 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108000"/>
      <a:lstStyle>
        <a:defPPr>
          <a:defRPr noProof="0" dirty="0" smtClean="0">
            <a:latin typeface="Helvetica"/>
            <a:cs typeface="Helvetica"/>
          </a:defRPr>
        </a:defPPr>
      </a:lstStyle>
    </a:txDef>
  </a:objectDefaults>
  <a:extraClrSchemeLst>
    <a:extraClrScheme>
      <a:clrScheme name="Aangepast 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ngepast 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ngepast 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ngepast 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ngepast 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ngepast 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asic Widescreen v4.4.potx" id="{B9D33967-1130-4E61-B4EC-295BCCBE7633}" vid="{E4C6E175-9BB0-418D-9BBA-C5818B76BF8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 Widescreen v4.4</Template>
  <TotalTime>2213</TotalTime>
  <Words>357</Words>
  <Application>Microsoft Office PowerPoint</Application>
  <PresentationFormat>On-screen Show (16:9)</PresentationFormat>
  <Paragraphs>109</Paragraphs>
  <Slides>9</Slides>
  <Notes>1</Notes>
  <HiddenSlides>0</HiddenSlides>
  <MMClips>10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MS PGothic</vt:lpstr>
      <vt:lpstr>Arial</vt:lpstr>
      <vt:lpstr>Helvetica</vt:lpstr>
      <vt:lpstr>Wingdings</vt:lpstr>
      <vt:lpstr>Wingdings 3</vt:lpstr>
      <vt:lpstr>Basic Widescreen v4.4 101014</vt:lpstr>
      <vt:lpstr>Itility Machine Learning Hackathon</vt:lpstr>
      <vt:lpstr>The use case</vt:lpstr>
      <vt:lpstr>The data</vt:lpstr>
      <vt:lpstr>The data</vt:lpstr>
      <vt:lpstr>The data</vt:lpstr>
      <vt:lpstr>The goal</vt:lpstr>
      <vt:lpstr>Submissions</vt:lpstr>
      <vt:lpstr>Some tips to get you going</vt:lpstr>
      <vt:lpstr>The data</vt:lpstr>
    </vt:vector>
  </TitlesOfParts>
  <Manager/>
  <Company>Itility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Splunk deployment on Azure</dc:title>
  <dc:subject/>
  <dc:creator>Daniel Koops</dc:creator>
  <cp:keywords>Itility;Template;</cp:keywords>
  <dc:description/>
  <cp:lastModifiedBy>Daniel Koops</cp:lastModifiedBy>
  <cp:revision>117</cp:revision>
  <cp:lastPrinted>2009-10-05T20:10:32Z</cp:lastPrinted>
  <dcterms:created xsi:type="dcterms:W3CDTF">2015-06-30T12:24:11Z</dcterms:created>
  <dcterms:modified xsi:type="dcterms:W3CDTF">2018-05-24T14:31:54Z</dcterms:modified>
  <cp:category/>
  <cp:contentStatus>&lt;Draft or Final&gt;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tatus">
    <vt:lpwstr>&lt;Final or Draft&gt;</vt:lpwstr>
  </property>
</Properties>
</file>