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310" r:id="rId2"/>
    <p:sldId id="552" r:id="rId3"/>
    <p:sldId id="553" r:id="rId4"/>
    <p:sldId id="559" r:id="rId5"/>
    <p:sldId id="312" r:id="rId6"/>
    <p:sldId id="549" r:id="rId7"/>
    <p:sldId id="571" r:id="rId8"/>
    <p:sldId id="572" r:id="rId9"/>
    <p:sldId id="519" r:id="rId10"/>
    <p:sldId id="573" r:id="rId11"/>
    <p:sldId id="587" r:id="rId12"/>
    <p:sldId id="517" r:id="rId13"/>
    <p:sldId id="521" r:id="rId14"/>
    <p:sldId id="526" r:id="rId15"/>
    <p:sldId id="527" r:id="rId16"/>
    <p:sldId id="528" r:id="rId17"/>
    <p:sldId id="584" r:id="rId18"/>
    <p:sldId id="531" r:id="rId19"/>
    <p:sldId id="554" r:id="rId20"/>
    <p:sldId id="574" r:id="rId21"/>
    <p:sldId id="488" r:id="rId22"/>
    <p:sldId id="560" r:id="rId23"/>
    <p:sldId id="561" r:id="rId24"/>
    <p:sldId id="562" r:id="rId25"/>
    <p:sldId id="565" r:id="rId26"/>
    <p:sldId id="566" r:id="rId27"/>
    <p:sldId id="577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086" y="-540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76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72D2333C-210B-488A-A0E3-01D48B859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988BD-A95E-4E2A-961C-DB9E6C99CA23}" type="slidenum">
              <a:rPr lang="en-US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E89C8-0FD4-4D0F-857B-5326CB581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4750A-7635-4E81-B435-2D49769B2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E7AA3-9D04-40D8-8A8F-B2D3CEBBB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AF4A-14E8-48EC-AFC9-AAE63A64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50C57-F650-4D01-8E8E-4408347AA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23D1A-D053-4849-966B-8C7D75644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3AF1-ED46-4282-99A8-E9A226C82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89DA7-86C9-4BAF-81EF-C582B6CDC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680DF-4B56-4FDA-8D15-038870745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6CB52-407E-4232-95B5-CB9B44400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D1810-4577-450E-8819-027ACB704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8191B8-6C1E-4004-976E-3BDB23700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25" r:id="rId2"/>
    <p:sldLayoutId id="2147483732" r:id="rId3"/>
    <p:sldLayoutId id="2147483726" r:id="rId4"/>
    <p:sldLayoutId id="2147483733" r:id="rId5"/>
    <p:sldLayoutId id="2147483727" r:id="rId6"/>
    <p:sldLayoutId id="2147483728" r:id="rId7"/>
    <p:sldLayoutId id="2147483734" r:id="rId8"/>
    <p:sldLayoutId id="2147483735" r:id="rId9"/>
    <p:sldLayoutId id="2147483729" r:id="rId10"/>
    <p:sldLayoutId id="214748373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howFlowLayout.bat" TargetMode="External"/><Relationship Id="rId2" Type="http://schemas.openxmlformats.org/officeDocument/2006/relationships/hyperlink" Target="ShowFlowLayou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howGridLayout.bat" TargetMode="External"/><Relationship Id="rId2" Type="http://schemas.openxmlformats.org/officeDocument/2006/relationships/hyperlink" Target="ShowGridLayout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howBorderLayout.bat" TargetMode="External"/><Relationship Id="rId2" Type="http://schemas.openxmlformats.org/officeDocument/2006/relationships/hyperlink" Target="ShowBorderLayou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TestPanel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6.bin"/><Relationship Id="rId4" Type="http://schemas.openxmlformats.org/officeDocument/2006/relationships/hyperlink" Target="TestPanels.ba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4.2/docs/api/java/awt/Colo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TestActionEvent.bat" TargetMode="External"/><Relationship Id="rId2" Type="http://schemas.openxmlformats.org/officeDocument/2006/relationships/hyperlink" Target="TestActionEvent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yFrame.b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enterFrame.ba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hyperlink" Target="CenterFrame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yFrameWithComponents.htm" TargetMode="External"/><Relationship Id="rId2" Type="http://schemas.openxmlformats.org/officeDocument/2006/relationships/hyperlink" Target="MyFrameWithComponents.b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9144000" cy="54102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GUI Class Hierarchy</a:t>
            </a:r>
          </a:p>
          <a:p>
            <a:r>
              <a:rPr lang="en-US" sz="2800" dirty="0" smtClean="0">
                <a:latin typeface="Arial" charset="0"/>
              </a:rPr>
              <a:t>Frames</a:t>
            </a:r>
          </a:p>
          <a:p>
            <a:pPr lvl="1"/>
            <a:r>
              <a:rPr lang="en-US" dirty="0" smtClean="0">
                <a:latin typeface="Arial" charset="0"/>
              </a:rPr>
              <a:t>Creating frames, centering frames, adding components to frames</a:t>
            </a:r>
          </a:p>
          <a:p>
            <a:r>
              <a:rPr lang="en-US" sz="2800" dirty="0" smtClean="0">
                <a:latin typeface="Arial" charset="0"/>
              </a:rPr>
              <a:t>Layout Managers </a:t>
            </a:r>
          </a:p>
          <a:p>
            <a:pPr lvl="1"/>
            <a:r>
              <a:rPr lang="en-US" dirty="0" err="1" smtClean="0">
                <a:latin typeface="Arial" charset="0"/>
              </a:rPr>
              <a:t>FlowLayout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GridLayout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BorderLayout</a:t>
            </a:r>
            <a:endParaRPr lang="en-US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Panels</a:t>
            </a:r>
          </a:p>
          <a:p>
            <a:pPr lvl="1"/>
            <a:r>
              <a:rPr lang="en-US" dirty="0" smtClean="0">
                <a:latin typeface="Arial" charset="0"/>
              </a:rPr>
              <a:t>The </a:t>
            </a:r>
            <a:r>
              <a:rPr lang="en-US" dirty="0" err="1" smtClean="0">
                <a:latin typeface="Arial" charset="0"/>
              </a:rPr>
              <a:t>paintComponent</a:t>
            </a:r>
            <a:r>
              <a:rPr lang="en-US" dirty="0" smtClean="0">
                <a:latin typeface="Arial" charset="0"/>
              </a:rPr>
              <a:t> method</a:t>
            </a:r>
          </a:p>
          <a:p>
            <a:r>
              <a:rPr lang="en-US" sz="2800" dirty="0" smtClean="0">
                <a:latin typeface="Arial" charset="0"/>
              </a:rPr>
              <a:t>Using Colors, Fonts, and Font Metrics</a:t>
            </a:r>
          </a:p>
          <a:p>
            <a:r>
              <a:rPr lang="en-US" sz="2800" dirty="0" smtClean="0">
                <a:latin typeface="Arial" charset="0"/>
              </a:rPr>
              <a:t>Event-Driven Programming</a:t>
            </a:r>
          </a:p>
          <a:p>
            <a:pPr lvl="1"/>
            <a:r>
              <a:rPr lang="en-US" dirty="0" smtClean="0">
                <a:latin typeface="Arial" charset="0"/>
              </a:rPr>
              <a:t>Event Source, Listener, Listener Interface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 dirty="0" smtClean="0">
                <a:latin typeface="Arial" charset="0"/>
              </a:rPr>
              <a:t>Getting </a:t>
            </a:r>
            <a:r>
              <a:rPr sz="4000" dirty="0">
                <a:latin typeface="Arial" charset="0"/>
              </a:rPr>
              <a:t>Started with GUI Programming</a:t>
            </a:r>
            <a:endParaRPr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448800" cy="5181600"/>
          </a:xfrm>
        </p:spPr>
        <p:txBody>
          <a:bodyPr/>
          <a:lstStyle/>
          <a:p>
            <a:pPr marL="60325" indent="-60325"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smtClean="0">
                <a:latin typeface="Arial" charset="0"/>
                <a:cs typeface="Times New Roman" pitchFamily="18" charset="0"/>
              </a:rPr>
              <a:t>A </a:t>
            </a:r>
            <a:r>
              <a:rPr lang="en-US" sz="2800" u="sng" smtClean="0">
                <a:latin typeface="Arial" charset="0"/>
                <a:cs typeface="Times New Roman" pitchFamily="18" charset="0"/>
              </a:rPr>
              <a:t>JFrame</a:t>
            </a:r>
            <a:r>
              <a:rPr lang="en-US" sz="2800" smtClean="0">
                <a:latin typeface="Arial" charset="0"/>
                <a:cs typeface="Times New Roman" pitchFamily="18" charset="0"/>
              </a:rPr>
              <a:t> object uses the </a:t>
            </a:r>
            <a:r>
              <a:rPr lang="en-US" sz="2800" smtClean="0">
                <a:solidFill>
                  <a:schemeClr val="tx2"/>
                </a:solidFill>
                <a:latin typeface="Arial" charset="0"/>
                <a:cs typeface="Times New Roman" pitchFamily="18" charset="0"/>
              </a:rPr>
              <a:t>content pane</a:t>
            </a:r>
            <a:r>
              <a:rPr lang="en-US" sz="2800" smtClean="0">
                <a:latin typeface="Arial" charset="0"/>
                <a:cs typeface="Times New Roman" pitchFamily="18" charset="0"/>
              </a:rPr>
              <a:t> to hold components in the frame.</a:t>
            </a:r>
            <a:r>
              <a:rPr lang="en-US" sz="2800" smtClean="0">
                <a:latin typeface="Courier" pitchFamily="49" charset="0"/>
                <a:cs typeface="Times New Roman" pitchFamily="18" charset="0"/>
              </a:rPr>
              <a:t> </a:t>
            </a:r>
            <a:r>
              <a:rPr lang="en-US" sz="2800" smtClean="0">
                <a:latin typeface="Arial" charset="0"/>
                <a:cs typeface="Times New Roman" pitchFamily="18" charset="0"/>
              </a:rPr>
              <a:t>The content pane is an instance of </a:t>
            </a:r>
            <a:r>
              <a:rPr lang="en-US" sz="2800" u="sng" smtClean="0">
                <a:latin typeface="Arial" charset="0"/>
                <a:cs typeface="Times New Roman" pitchFamily="18" charset="0"/>
              </a:rPr>
              <a:t>Container</a:t>
            </a:r>
            <a:r>
              <a:rPr lang="en-US" sz="2800" smtClean="0">
                <a:latin typeface="Arial" charset="0"/>
                <a:cs typeface="Times New Roman" pitchFamily="18" charset="0"/>
              </a:rPr>
              <a:t> within the frame. The statement in the preceding slide can be replaced by the following two lines:</a:t>
            </a:r>
          </a:p>
          <a:p>
            <a:pPr marL="60325" indent="-60325"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smtClean="0">
                <a:latin typeface="Courier New" pitchFamily="49" charset="0"/>
                <a:cs typeface="Times New Roman" pitchFamily="18" charset="0"/>
              </a:rPr>
              <a:t>Container container=frame.getContentPane();</a:t>
            </a:r>
          </a:p>
          <a:p>
            <a:pPr marL="60325" indent="-60325"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smtClean="0">
                <a:latin typeface="Courier New" pitchFamily="49" charset="0"/>
                <a:cs typeface="Times New Roman" pitchFamily="18" charset="0"/>
              </a:rPr>
              <a:t>container.add(new JButton("OK"));</a:t>
            </a:r>
          </a:p>
          <a:p>
            <a:pPr marL="60325" indent="-60325">
              <a:lnSpc>
                <a:spcPct val="120000"/>
              </a:lnSpc>
              <a:buFont typeface="Monotype Sorts" pitchFamily="2" charset="2"/>
              <a:buNone/>
            </a:pPr>
            <a:r>
              <a:rPr lang="en-US" sz="2800" smtClean="0">
                <a:latin typeface="Arial" charset="0"/>
                <a:cs typeface="Times New Roman" pitchFamily="18" charset="0"/>
              </a:rPr>
              <a:t>.  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latin typeface="Arial" charset="0"/>
              </a:rPr>
              <a:t>NOTE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0772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>
                <a:latin typeface="Arial" charset="0"/>
              </a:rPr>
              <a:t>Java’s layout managers provide a level of abstraction to automatically map your user interface on all window systems.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mtClean="0">
                <a:latin typeface="Arial" charset="0"/>
              </a:rPr>
              <a:t>The UI components are placed in containers.  Each container has a layout manager to arrange the UI components within the container.</a:t>
            </a:r>
            <a:r>
              <a:rPr lang="en-US" sz="3000" smtClean="0">
                <a:latin typeface="Arial" charset="0"/>
              </a:rPr>
              <a:t> </a:t>
            </a: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latin typeface="Arial" charset="0"/>
              </a:rPr>
              <a:t>Layout Managers</a:t>
            </a:r>
            <a:endParaRPr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FlowLayout </a:t>
            </a:r>
          </a:p>
          <a:p>
            <a:pPr>
              <a:spcBef>
                <a:spcPct val="100000"/>
              </a:spcBef>
            </a:pPr>
            <a:r>
              <a:rPr lang="en-US" smtClean="0">
                <a:latin typeface="Arial" charset="0"/>
              </a:rPr>
              <a:t>GridLayout </a:t>
            </a:r>
          </a:p>
          <a:p>
            <a:pPr>
              <a:spcBef>
                <a:spcPct val="100000"/>
              </a:spcBef>
            </a:pPr>
            <a:r>
              <a:rPr lang="en-US" smtClean="0">
                <a:latin typeface="Arial" charset="0"/>
              </a:rPr>
              <a:t>BorderLayout </a:t>
            </a:r>
          </a:p>
          <a:p>
            <a:pPr>
              <a:spcBef>
                <a:spcPct val="100000"/>
              </a:spcBef>
            </a:pPr>
            <a:r>
              <a:rPr lang="en-US" smtClean="0">
                <a:latin typeface="Arial" charset="0"/>
              </a:rPr>
              <a:t>GridBagLayout 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latin typeface="Arial" charset="0"/>
              </a:rPr>
              <a:t>Kinds of Layout Managers</a:t>
            </a:r>
            <a:endParaRPr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3581400" cy="3581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800" smtClean="0">
                <a:latin typeface="Arial" charset="0"/>
              </a:rPr>
              <a:t>The components are arranged in the container from left to right in the order in which they were added. When one row becomes filled, a new row is started.</a:t>
            </a:r>
            <a:r>
              <a:rPr lang="en-US" smtClean="0">
                <a:latin typeface="Arial" charset="0"/>
              </a:rPr>
              <a:t> 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000" smtClean="0">
                <a:latin typeface="Arial" charset="0"/>
              </a:rPr>
              <a:t>Testing </a:t>
            </a:r>
            <a:r>
              <a:rPr sz="4000">
                <a:latin typeface="Arial" charset="0"/>
              </a:rPr>
              <a:t>the </a:t>
            </a:r>
            <a:r>
              <a:rPr sz="4000" err="1" smtClean="0">
                <a:latin typeface="Arial" charset="0"/>
              </a:rPr>
              <a:t>FlowLayout</a:t>
            </a:r>
            <a:r>
              <a:rPr sz="4000" smtClean="0">
                <a:latin typeface="Arial" charset="0"/>
              </a:rPr>
              <a:t> </a:t>
            </a:r>
            <a:r>
              <a:rPr sz="4000">
                <a:latin typeface="Arial" charset="0"/>
              </a:rPr>
              <a:t>Manager</a:t>
            </a:r>
            <a:endParaRPr>
              <a:latin typeface="Arial" charset="0"/>
            </a:endParaRPr>
          </a:p>
        </p:txBody>
      </p:sp>
      <p:sp>
        <p:nvSpPr>
          <p:cNvPr id="27443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" y="5791200"/>
            <a:ext cx="32766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 action="ppaction://hlinkfile"/>
              </a:rPr>
              <a:t>ShowFlowLayout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557" name="AutoShape 8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4648200" y="5791200"/>
            <a:ext cx="3276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226170"/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pic>
        <p:nvPicPr>
          <p:cNvPr id="2355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1981200"/>
            <a:ext cx="4648200" cy="284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839200" cy="4114800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>
                <a:latin typeface="Arial" charset="0"/>
              </a:rPr>
              <a:t>public FlowLayout(int align, int hGap, int vGap)</a:t>
            </a:r>
          </a:p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>
                <a:latin typeface="Arial" charset="0"/>
              </a:rPr>
              <a:t>	Constructs a new </a:t>
            </a:r>
            <a:r>
              <a:rPr lang="en-US" sz="2200">
                <a:latin typeface="Arial" charset="0"/>
              </a:rPr>
              <a:t>FlowLayout</a:t>
            </a:r>
            <a:r>
              <a:rPr lang="en-US" sz="2400">
                <a:latin typeface="Arial" charset="0"/>
              </a:rPr>
              <a:t> with a specified alignment, horizontal gap, and vertical gap.  The </a:t>
            </a:r>
            <a:r>
              <a:rPr lang="en-US" sz="2400" i="1">
                <a:latin typeface="Arial" charset="0"/>
              </a:rPr>
              <a:t>gaps</a:t>
            </a:r>
            <a:r>
              <a:rPr lang="en-US" sz="2400">
                <a:latin typeface="Arial" charset="0"/>
              </a:rPr>
              <a:t> are the distances in pixels between components.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>
                <a:latin typeface="Arial" charset="0"/>
              </a:rPr>
              <a:t>public FlowLayout(int alignment)</a:t>
            </a:r>
          </a:p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>
                <a:latin typeface="Arial" charset="0"/>
              </a:rPr>
              <a:t>	Constructs a new </a:t>
            </a:r>
            <a:r>
              <a:rPr lang="en-US" sz="2200">
                <a:latin typeface="Arial" charset="0"/>
              </a:rPr>
              <a:t>FlowLayout</a:t>
            </a:r>
            <a:r>
              <a:rPr lang="en-US" sz="2400">
                <a:latin typeface="Arial" charset="0"/>
              </a:rPr>
              <a:t> with a specified alignment and a default gap of five pixels for both horizontal and vertical.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>
                <a:latin typeface="Arial" charset="0"/>
              </a:rPr>
              <a:t>public FlowLayout()</a:t>
            </a:r>
          </a:p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>
                <a:latin typeface="Arial" charset="0"/>
              </a:rPr>
              <a:t>	Constructs a new </a:t>
            </a:r>
            <a:r>
              <a:rPr lang="en-US" sz="2200">
                <a:latin typeface="Arial" charset="0"/>
              </a:rPr>
              <a:t>FlowLayout</a:t>
            </a:r>
            <a:r>
              <a:rPr lang="en-US" sz="2400">
                <a:latin typeface="Arial" charset="0"/>
              </a:rPr>
              <a:t> with a default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center alignment and a default gap of five pixels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for both horizontal and vertical.</a:t>
            </a:r>
            <a:endParaRPr lang="en-US" sz="2800">
              <a:latin typeface="Arial" charset="0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800">
                <a:latin typeface="Arial" charset="0"/>
              </a:rPr>
              <a:t>Multiple </a:t>
            </a:r>
            <a:r>
              <a:rPr sz="3800" err="1">
                <a:latin typeface="Arial" charset="0"/>
              </a:rPr>
              <a:t>FlowLayout</a:t>
            </a:r>
            <a:r>
              <a:rPr sz="4000">
                <a:latin typeface="Arial" charset="0"/>
              </a:rPr>
              <a:t> Constructors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2743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800" smtClean="0">
                <a:latin typeface="Arial" charset="0"/>
              </a:rPr>
              <a:t>The </a:t>
            </a:r>
            <a:r>
              <a:rPr lang="en-US" smtClean="0">
                <a:latin typeface="Arial" charset="0"/>
              </a:rPr>
              <a:t>GridLayout</a:t>
            </a:r>
            <a:r>
              <a:rPr lang="en-US" sz="2800" smtClean="0">
                <a:latin typeface="Arial" charset="0"/>
              </a:rPr>
              <a:t> manager arranges components</a:t>
            </a:r>
            <a:br>
              <a:rPr lang="en-US" sz="2800" smtClean="0">
                <a:latin typeface="Arial" charset="0"/>
              </a:rPr>
            </a:br>
            <a:r>
              <a:rPr lang="en-US" sz="2800" smtClean="0">
                <a:latin typeface="Arial" charset="0"/>
              </a:rPr>
              <a:t>in a grid (matrix) formation with the number of</a:t>
            </a:r>
            <a:br>
              <a:rPr lang="en-US" sz="2800" smtClean="0">
                <a:latin typeface="Arial" charset="0"/>
              </a:rPr>
            </a:br>
            <a:r>
              <a:rPr lang="en-US" sz="2800" smtClean="0">
                <a:latin typeface="Arial" charset="0"/>
              </a:rPr>
              <a:t>rows and columns defined by the constructor. The components are placed in the grid from left to right starting with the first row, then the second, and so on. 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000" smtClean="0">
                <a:latin typeface="Arial" charset="0"/>
              </a:rPr>
              <a:t>Testing </a:t>
            </a:r>
            <a:r>
              <a:rPr sz="4000">
                <a:latin typeface="Arial" charset="0"/>
              </a:rPr>
              <a:t>the </a:t>
            </a:r>
            <a:r>
              <a:rPr sz="4000" err="1">
                <a:latin typeface="Arial" charset="0"/>
              </a:rPr>
              <a:t>GridLayout</a:t>
            </a:r>
            <a:r>
              <a:rPr sz="4000">
                <a:latin typeface="Arial" charset="0"/>
              </a:rPr>
              <a:t> Manager</a:t>
            </a:r>
          </a:p>
        </p:txBody>
      </p:sp>
      <p:sp>
        <p:nvSpPr>
          <p:cNvPr id="280583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3000" y="4953000"/>
            <a:ext cx="32766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 action="ppaction://hlinkfile"/>
              </a:rPr>
              <a:t>ShowGridLayout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605" name="AutoShape 8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4648200" y="4953000"/>
            <a:ext cx="3276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226170"/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</a:rPr>
              <a:t>public GridLayout(int rows, int columns)</a:t>
            </a:r>
            <a:endParaRPr lang="en-US" i="1" smtClean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Arial" charset="0"/>
              </a:rPr>
              <a:t>	</a:t>
            </a:r>
            <a:r>
              <a:rPr lang="en-US" sz="2800" smtClean="0">
                <a:latin typeface="Arial" charset="0"/>
              </a:rPr>
              <a:t>Constructs a new GridLayout with the specified number of rows and columns.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mtClean="0">
                <a:latin typeface="Arial" charset="0"/>
              </a:rPr>
              <a:t>public GridLayout(int rows, int columns,</a:t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                             int hGap, int vGap)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>
                <a:latin typeface="Arial" charset="0"/>
              </a:rPr>
              <a:t>	</a:t>
            </a:r>
            <a:r>
              <a:rPr lang="en-US" sz="2800" smtClean="0">
                <a:latin typeface="Arial" charset="0"/>
              </a:rPr>
              <a:t>Constructs a new GridLayout with the</a:t>
            </a:r>
            <a:br>
              <a:rPr lang="en-US" sz="2800" smtClean="0">
                <a:latin typeface="Arial" charset="0"/>
              </a:rPr>
            </a:br>
            <a:r>
              <a:rPr lang="en-US" sz="2800" smtClean="0">
                <a:latin typeface="Arial" charset="0"/>
              </a:rPr>
              <a:t>specified number of rows and columns,</a:t>
            </a:r>
            <a:br>
              <a:rPr lang="en-US" sz="2800" smtClean="0">
                <a:latin typeface="Arial" charset="0"/>
              </a:rPr>
            </a:br>
            <a:r>
              <a:rPr lang="en-US" sz="2800" smtClean="0">
                <a:latin typeface="Arial" charset="0"/>
              </a:rPr>
              <a:t>along with specified horizontal and</a:t>
            </a:r>
            <a:br>
              <a:rPr lang="en-US" sz="2800" smtClean="0">
                <a:latin typeface="Arial" charset="0"/>
              </a:rPr>
            </a:br>
            <a:r>
              <a:rPr lang="en-US" sz="2800" smtClean="0">
                <a:latin typeface="Arial" charset="0"/>
              </a:rPr>
              <a:t>vertical gaps between components.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err="1">
                <a:latin typeface="Arial" charset="0"/>
              </a:rPr>
              <a:t>Mulitple</a:t>
            </a:r>
            <a:r>
              <a:rPr>
                <a:latin typeface="Arial" charset="0"/>
              </a:rPr>
              <a:t> </a:t>
            </a:r>
            <a:r>
              <a:rPr err="1">
                <a:latin typeface="Arial" charset="0"/>
              </a:rPr>
              <a:t>GridLayout</a:t>
            </a:r>
            <a:r>
              <a:rPr>
                <a:latin typeface="Arial" charset="0"/>
              </a:rPr>
              <a:t> Constructors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90600" y="5715000"/>
            <a:ext cx="32766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 action="ppaction://hlinkfile"/>
              </a:rPr>
              <a:t>ShowBorderLayout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651" name="AutoShape 5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4648200" y="5715000"/>
            <a:ext cx="3276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226170"/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pic>
        <p:nvPicPr>
          <p:cNvPr id="2765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524000"/>
            <a:ext cx="5105400" cy="3403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685800" y="-228600"/>
            <a:ext cx="7772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Book Antiqua" pitchFamily="18" charset="0"/>
              </a:rPr>
              <a:t/>
            </a:r>
            <a:br>
              <a:rPr lang="en-US" sz="360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3600">
                <a:solidFill>
                  <a:schemeClr val="tx2"/>
                </a:solidFill>
                <a:latin typeface="Arial" charset="0"/>
              </a:rPr>
              <a:t>Testing the BorderLayout Manager</a:t>
            </a:r>
            <a:endParaRPr lang="en-US" sz="430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>
                <a:latin typeface="Arial" charset="0"/>
              </a:rPr>
              <a:t>Panels act as smaller containers for grouping user interface components.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mtClean="0">
                <a:latin typeface="Arial" charset="0"/>
              </a:rPr>
              <a:t>It is recommended that you place the user interface components in panels and place the panels in a frame. You can also place panels in a panel. </a:t>
            </a: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000">
                <a:latin typeface="Arial" charset="0"/>
              </a:rPr>
              <a:t>Using Panels as Containers</a:t>
            </a:r>
            <a:endParaRPr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UI Components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0" y="1752600"/>
          <a:ext cx="9402763" cy="4208463"/>
        </p:xfrm>
        <a:graphic>
          <a:graphicData uri="http://schemas.openxmlformats.org/presentationml/2006/ole">
            <p:oleObj spid="_x0000_s5122" name="Picture" r:id="rId3" imgW="6000840" imgH="26859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000">
                <a:latin typeface="Arial" charset="0"/>
              </a:rPr>
              <a:t>GUI Class Hierarchy (Swing)</a:t>
            </a:r>
            <a:endParaRPr>
              <a:latin typeface="Arial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-468313" y="1066800"/>
          <a:ext cx="9625013" cy="5291138"/>
        </p:xfrm>
        <a:graphic>
          <a:graphicData uri="http://schemas.openxmlformats.org/presentationml/2006/ole">
            <p:oleObj spid="_x0000_s1026" name="Picture" r:id="rId3" imgW="5715000" imgH="31431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144000" cy="106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>
                <a:latin typeface="Courier" pitchFamily="49" charset="0"/>
              </a:rPr>
              <a:t> </a:t>
            </a:r>
            <a:r>
              <a:rPr lang="en-US" sz="2800" smtClean="0">
                <a:latin typeface="Arial" charset="0"/>
              </a:rPr>
              <a:t>This example uses panels to organize components. </a:t>
            </a:r>
            <a:endParaRPr lang="en-US" smtClean="0">
              <a:latin typeface="Arial" charset="0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000" smtClean="0">
                <a:latin typeface="Arial" charset="0"/>
              </a:rPr>
              <a:t>             Panels</a:t>
            </a:r>
            <a:endParaRPr>
              <a:latin typeface="Arial" charset="0"/>
            </a:endParaRPr>
          </a:p>
        </p:txBody>
      </p:sp>
      <p:sp>
        <p:nvSpPr>
          <p:cNvPr id="33485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90600" y="4876800"/>
            <a:ext cx="32766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hlinkfile"/>
              </a:rPr>
              <a:t>TestPanels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50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4800600" y="4876800"/>
            <a:ext cx="3276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226170"/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3390900" y="2819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381000" y="2438400"/>
          <a:ext cx="3581400" cy="1847850"/>
        </p:xfrm>
        <a:graphic>
          <a:graphicData uri="http://schemas.openxmlformats.org/presentationml/2006/ole">
            <p:oleObj spid="_x0000_s6146" r:id="rId5" imgW="2361312" imgH="1218693" progId="Word.Picture.8">
              <p:embed/>
            </p:oleObj>
          </a:graphicData>
        </a:graphic>
      </p:graphicFrame>
      <p:pic>
        <p:nvPicPr>
          <p:cNvPr id="615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2438400"/>
            <a:ext cx="3276600" cy="1878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686800" cy="4953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800" smtClean="0">
                <a:latin typeface="Arial" charset="0"/>
              </a:rPr>
              <a:t>You can use the following methods to set the component’s background and foreground colors:</a:t>
            </a:r>
            <a:endParaRPr lang="en-US" sz="3000" smtClean="0">
              <a:latin typeface="Arial" charset="0"/>
            </a:endParaRP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smtClean="0">
                <a:latin typeface="Courier New" pitchFamily="49" charset="0"/>
              </a:rPr>
              <a:t>setBackground(Color c) 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smtClean="0">
                <a:latin typeface="Courier New" pitchFamily="49" charset="0"/>
              </a:rPr>
              <a:t>setForeground(Color c)</a:t>
            </a:r>
            <a:endParaRPr lang="en-US" sz="3000" smtClean="0">
              <a:latin typeface="Courier New" pitchFamily="49" charset="0"/>
            </a:endParaRPr>
          </a:p>
          <a:p>
            <a:pPr marL="0" indent="0">
              <a:spcBef>
                <a:spcPct val="100000"/>
              </a:spcBef>
              <a:buFont typeface="Monotype Sorts" pitchFamily="2" charset="2"/>
              <a:buNone/>
            </a:pPr>
            <a:r>
              <a:rPr lang="en-US" sz="2800" smtClean="0">
                <a:latin typeface="Arial" charset="0"/>
              </a:rPr>
              <a:t>Example: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smtClean="0">
                <a:latin typeface="Courier New" pitchFamily="49" charset="0"/>
              </a:rPr>
              <a:t>setBackground(Color.yellow); setForeground(Color.red);</a:t>
            </a:r>
            <a:br>
              <a:rPr lang="en-US" smtClean="0">
                <a:latin typeface="Courier New" pitchFamily="49" charset="0"/>
              </a:rPr>
            </a:br>
            <a:r>
              <a:rPr lang="en-US" sz="2400" smtClean="0">
                <a:hlinkClick r:id="rId2"/>
              </a:rPr>
              <a:t>http://java.sun.com/j2se/1.4.2/docs/api/java/awt/Color.html</a:t>
            </a:r>
            <a:endParaRPr lang="en-US" sz="2400" smtClean="0"/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smtClean="0">
                <a:latin typeface="Courier New" pitchFamily="49" charset="0"/>
              </a:rPr>
              <a:t>BLACK, BLUE, CYAN, PINK, etc.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latin typeface="Arial" charset="0"/>
              </a:rPr>
              <a:t>Setting Colors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2533650"/>
          </a:xfrm>
        </p:spPr>
        <p:txBody>
          <a:bodyPr/>
          <a:lstStyle/>
          <a:p>
            <a:r>
              <a:rPr lang="en-US" i="1" smtClean="0">
                <a:latin typeface="Arial" charset="0"/>
              </a:rPr>
              <a:t>Procedural programming</a:t>
            </a:r>
            <a:r>
              <a:rPr lang="en-US" smtClean="0">
                <a:latin typeface="Arial" charset="0"/>
              </a:rPr>
              <a:t> is executed in procedural order.</a:t>
            </a:r>
          </a:p>
          <a:p>
            <a:pPr>
              <a:spcBef>
                <a:spcPct val="100000"/>
              </a:spcBef>
            </a:pPr>
            <a:r>
              <a:rPr lang="en-US" smtClean="0">
                <a:latin typeface="Arial" charset="0"/>
              </a:rPr>
              <a:t>In </a:t>
            </a:r>
            <a:r>
              <a:rPr lang="en-US" i="1" smtClean="0">
                <a:latin typeface="Arial" charset="0"/>
              </a:rPr>
              <a:t>event-driven programming</a:t>
            </a:r>
            <a:r>
              <a:rPr lang="en-US" smtClean="0">
                <a:latin typeface="Arial" charset="0"/>
              </a:rPr>
              <a:t>, code is executed upon activation of events. </a:t>
            </a: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latin typeface="Arial" charset="0"/>
              </a:rPr>
              <a:t>Event-Driven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r>
              <a:rPr lang="en-US" sz="3000" smtClean="0">
                <a:latin typeface="Arial" charset="0"/>
              </a:rPr>
              <a:t>An </a:t>
            </a:r>
            <a:r>
              <a:rPr lang="en-US" sz="3000" i="1" smtClean="0">
                <a:latin typeface="Arial" charset="0"/>
              </a:rPr>
              <a:t>event</a:t>
            </a:r>
            <a:r>
              <a:rPr lang="en-US" sz="3000" smtClean="0">
                <a:latin typeface="Arial" charset="0"/>
              </a:rPr>
              <a:t> can be defined as a type of signal to the program that something has happened. </a:t>
            </a:r>
          </a:p>
          <a:p>
            <a:pPr>
              <a:spcBef>
                <a:spcPct val="100000"/>
              </a:spcBef>
            </a:pPr>
            <a:r>
              <a:rPr lang="en-US" sz="3000" smtClean="0">
                <a:latin typeface="Arial" charset="0"/>
              </a:rPr>
              <a:t>The event is generated by external user actions such as mouse movements, mouse button clicks, and keystrokes, or by the operating system, such as a timer.</a:t>
            </a:r>
          </a:p>
          <a:p>
            <a:pPr>
              <a:spcBef>
                <a:spcPct val="100000"/>
              </a:spcBef>
            </a:pPr>
            <a:endParaRPr lang="en-US" sz="3000" smtClean="0">
              <a:latin typeface="Arial" charset="0"/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latin typeface="Arial" charset="0"/>
              </a:rPr>
              <a:t>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>
                <a:latin typeface="Arial" charset="0"/>
              </a:rPr>
              <a:t>id</a:t>
            </a:r>
            <a:r>
              <a:rPr lang="en-US" sz="2400" smtClean="0">
                <a:latin typeface="Arial" charset="0"/>
              </a:rPr>
              <a:t>:  A number that identifies the event.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Arial" charset="0"/>
              </a:rPr>
              <a:t>target</a:t>
            </a:r>
            <a:r>
              <a:rPr lang="en-US" sz="2400" smtClean="0">
                <a:latin typeface="Arial" charset="0"/>
              </a:rPr>
              <a:t>:  The source component upon which the event occurred.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Arial" charset="0"/>
              </a:rPr>
              <a:t>arg</a:t>
            </a:r>
            <a:r>
              <a:rPr lang="en-US" sz="2400" smtClean="0">
                <a:latin typeface="Arial" charset="0"/>
              </a:rPr>
              <a:t>:  Additional information about the source components.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Arial" charset="0"/>
              </a:rPr>
              <a:t>x, y coordinates</a:t>
            </a:r>
            <a:r>
              <a:rPr lang="en-US" sz="2400" smtClean="0">
                <a:latin typeface="Arial" charset="0"/>
              </a:rPr>
              <a:t>:  The mouse pointer location when a mouse movement event occurred.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Arial" charset="0"/>
              </a:rPr>
              <a:t>clickCount</a:t>
            </a:r>
            <a:r>
              <a:rPr lang="en-US" sz="2400" smtClean="0">
                <a:latin typeface="Arial" charset="0"/>
              </a:rPr>
              <a:t>:  The number of consecutive clicks for the</a:t>
            </a:r>
            <a:br>
              <a:rPr lang="en-US" sz="2400" smtClean="0">
                <a:latin typeface="Arial" charset="0"/>
              </a:rPr>
            </a:br>
            <a:r>
              <a:rPr lang="en-US" sz="2400" smtClean="0">
                <a:latin typeface="Arial" charset="0"/>
              </a:rPr>
              <a:t>mouse events. For other events, it is zero.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Arial" charset="0"/>
              </a:rPr>
              <a:t>when</a:t>
            </a:r>
            <a:r>
              <a:rPr lang="en-US" sz="2400" smtClean="0">
                <a:latin typeface="Arial" charset="0"/>
              </a:rPr>
              <a:t>:  The time stamp of the event.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Arial" charset="0"/>
              </a:rPr>
              <a:t>key</a:t>
            </a:r>
            <a:r>
              <a:rPr lang="en-US" sz="2400" smtClean="0">
                <a:latin typeface="Arial" charset="0"/>
              </a:rPr>
              <a:t>:  The key that was pressed or released.</a:t>
            </a: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45720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latin typeface="Arial" charset="0"/>
              </a:rPr>
              <a:t>Event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latin typeface="Arial" charset="0"/>
              </a:rPr>
              <a:t>The Delegation Model</a:t>
            </a:r>
            <a:endParaRPr b="1">
              <a:latin typeface="Arial" charset="0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0" y="1143000"/>
          <a:ext cx="9144000" cy="3962400"/>
        </p:xfrm>
        <a:graphic>
          <a:graphicData uri="http://schemas.openxmlformats.org/presentationml/2006/ole">
            <p:oleObj spid="_x0000_s8194" name="Picture" r:id="rId3" imgW="6400800" imgH="26884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latin typeface="Arial" charset="0"/>
              </a:rPr>
              <a:t>Selected Event Handlers</a:t>
            </a:r>
            <a:r>
              <a:rPr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9144000" cy="3633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2000250" algn="l"/>
                <a:tab pos="4457700" algn="l"/>
              </a:tabLst>
            </a:pPr>
            <a:r>
              <a:rPr lang="en-US" sz="2000" b="1">
                <a:latin typeface="Arial" charset="0"/>
              </a:rPr>
              <a:t>Event Class	Listener Interface	Listener Methods (Handlers)</a:t>
            </a:r>
            <a:br>
              <a:rPr lang="en-US" sz="2000" b="1">
                <a:latin typeface="Arial" charset="0"/>
              </a:rPr>
            </a:br>
            <a:r>
              <a:rPr lang="en-US" sz="1600">
                <a:latin typeface="Arial" charset="0"/>
              </a:rPr>
              <a:t>ActionEvent	ActionListener	actionPerformed(ActionEvent)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>
                <a:latin typeface="Arial" charset="0"/>
              </a:rPr>
              <a:t>ItemEvent	ItemListener	itemStateChanged(ItemEvent)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>
                <a:latin typeface="Arial" charset="0"/>
              </a:rPr>
              <a:t>WindowEvent	WindowListener	windowClosing(WindowEvent)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>
                <a:latin typeface="Arial" charset="0"/>
              </a:rPr>
              <a:t>		windowOpened(WindowEvent)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>
                <a:latin typeface="Arial" charset="0"/>
              </a:rPr>
              <a:t>		windowIconified(WindowEvent)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>
                <a:latin typeface="Arial" charset="0"/>
              </a:rPr>
              <a:t>		windowDeiconified(WindowEvent)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>
                <a:latin typeface="Arial" charset="0"/>
              </a:rPr>
              <a:t>		windowClosed(WindowEvent)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>
                <a:latin typeface="Arial" charset="0"/>
              </a:rPr>
              <a:t>		windowActivated(WindowEvent)</a:t>
            </a:r>
          </a:p>
          <a:p>
            <a:pPr>
              <a:tabLst>
                <a:tab pos="2000250" algn="l"/>
                <a:tab pos="4457700" algn="l"/>
              </a:tabLst>
            </a:pPr>
            <a:r>
              <a:rPr lang="en-US" sz="1600">
                <a:latin typeface="Arial" charset="0"/>
              </a:rPr>
              <a:t>		windowDeactivated(WindowEvent)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>
                <a:latin typeface="Arial" charset="0"/>
              </a:rPr>
              <a:t>ContainerEvent	ContainerListener	componentAdded(ContainerEvent)</a:t>
            </a:r>
          </a:p>
          <a:p>
            <a:pPr algn="just">
              <a:tabLst>
                <a:tab pos="2000250" algn="l"/>
                <a:tab pos="4457700" algn="l"/>
              </a:tabLst>
            </a:pPr>
            <a:r>
              <a:rPr lang="en-US" sz="1600">
                <a:latin typeface="Arial" charset="0"/>
              </a:rPr>
              <a:t>		componentRemoved(ContainerEvent)	</a:t>
            </a:r>
            <a:endParaRPr lang="en-US">
              <a:latin typeface="Arial" charset="0"/>
            </a:endParaRPr>
          </a:p>
          <a:p>
            <a:pPr>
              <a:spcBef>
                <a:spcPct val="50000"/>
              </a:spcBef>
              <a:tabLst>
                <a:tab pos="2000250" algn="l"/>
                <a:tab pos="4457700" algn="l"/>
              </a:tabLst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7924800" cy="4495800"/>
          </a:xfrm>
        </p:spPr>
        <p:txBody>
          <a:bodyPr/>
          <a:lstStyle/>
          <a:p>
            <a:r>
              <a:rPr lang="en-US" sz="2800" smtClean="0">
                <a:latin typeface="Arial" charset="0"/>
              </a:rPr>
              <a:t>Objective: Display </a:t>
            </a:r>
            <a:r>
              <a:rPr lang="en-US" smtClean="0">
                <a:latin typeface="Arial" charset="0"/>
              </a:rPr>
              <a:t>two buttons OK and Cancel in the window. A message is displayed on the console to indicate which button is clicked, when a button is clicked.</a:t>
            </a:r>
            <a:r>
              <a:rPr lang="en-US" smtClean="0">
                <a:latin typeface="Courier" pitchFamily="49" charset="0"/>
              </a:rPr>
              <a:t> </a:t>
            </a:r>
            <a:br>
              <a:rPr lang="en-US" smtClean="0">
                <a:latin typeface="Courier" pitchFamily="49" charset="0"/>
              </a:rPr>
            </a:br>
            <a:endParaRPr lang="en-US" smtClean="0">
              <a:latin typeface="Courier" pitchFamily="49" charset="0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mtClean="0">
                <a:latin typeface="Arial" charset="0"/>
              </a:rPr>
              <a:t>Handling </a:t>
            </a:r>
            <a:r>
              <a:rPr>
                <a:latin typeface="Arial" charset="0"/>
              </a:rPr>
              <a:t>Simple Action Events</a:t>
            </a:r>
            <a:endParaRPr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894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47800" y="4038600"/>
            <a:ext cx="32766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 action="ppaction://hlinkfile"/>
              </a:rPr>
              <a:t>TestActionEvent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845" name="AutoShape 5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1447800" y="4800600"/>
            <a:ext cx="3276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226170"/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000">
                <a:latin typeface="Courier New" pitchFamily="49" charset="0"/>
              </a:rPr>
              <a:t>JComponent</a:t>
            </a:r>
            <a:r>
              <a:rPr sz="4000"/>
              <a:t> 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1455738" y="1428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0" y="838200"/>
          <a:ext cx="9677400" cy="6211888"/>
        </p:xfrm>
        <a:graphic>
          <a:graphicData uri="http://schemas.openxmlformats.org/presentationml/2006/ole">
            <p:oleObj spid="_x0000_s2050" r:id="rId3" imgW="6230112" imgH="40005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0480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000" dirty="0"/>
              <a:t>AWT </a:t>
            </a:r>
            <a:r>
              <a:rPr sz="4000" dirty="0" smtClean="0"/>
              <a:t>(more heavy weight parts)</a:t>
            </a:r>
            <a:endParaRPr dirty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33400" y="1066800"/>
          <a:ext cx="8072438" cy="5418138"/>
        </p:xfrm>
        <a:graphic>
          <a:graphicData uri="http://schemas.openxmlformats.org/presentationml/2006/ole">
            <p:oleObj spid="_x0000_s3074" name="Picture" r:id="rId3" imgW="4909680" imgH="329184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620000" cy="4953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mtClean="0">
                <a:latin typeface="Arial" charset="0"/>
              </a:rPr>
              <a:t>Frame: a window that is not contained inside another window. Frames contain other user interface components in Java GUI applications.</a:t>
            </a:r>
          </a:p>
          <a:p>
            <a:pPr>
              <a:spcAft>
                <a:spcPts val="1200"/>
              </a:spcAft>
            </a:pPr>
            <a:r>
              <a:rPr lang="en-US" smtClean="0">
                <a:latin typeface="Arial" charset="0"/>
              </a:rPr>
              <a:t>For Swing GUI programs, use JFrame class to create windows.</a:t>
            </a:r>
          </a:p>
          <a:p>
            <a:pPr>
              <a:spcAft>
                <a:spcPts val="1200"/>
              </a:spcAft>
            </a:pPr>
            <a:endParaRPr lang="en-US" smtClean="0">
              <a:latin typeface="Arial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0480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latin typeface="Arial" charset="0"/>
              </a:rPr>
              <a:t>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latin typeface="Arial" charset="0"/>
              </a:rPr>
              <a:t>Creating Frames</a:t>
            </a:r>
          </a:p>
        </p:txBody>
      </p:sp>
      <p:sp>
        <p:nvSpPr>
          <p:cNvPr id="17411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6705600" y="5257800"/>
            <a:ext cx="1676400" cy="6096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226170"/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-381000" y="1143000"/>
            <a:ext cx="10210800" cy="4362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/>
            <a:r>
              <a:rPr lang="en-US" sz="2800">
                <a:latin typeface="Courier New" pitchFamily="49" charset="0"/>
              </a:rPr>
              <a:t>import javax.swing.*;</a:t>
            </a:r>
          </a:p>
          <a:p>
            <a:pPr lvl="1"/>
            <a:r>
              <a:rPr lang="en-US" sz="2800">
                <a:latin typeface="Courier New" pitchFamily="49" charset="0"/>
              </a:rPr>
              <a:t>public class MyFrame {</a:t>
            </a:r>
          </a:p>
          <a:p>
            <a:pPr lvl="1"/>
            <a:r>
              <a:rPr lang="en-US" sz="2800">
                <a:latin typeface="Courier New" pitchFamily="49" charset="0"/>
              </a:rPr>
              <a:t>  public static void main(String[] args) {</a:t>
            </a:r>
          </a:p>
          <a:p>
            <a:pPr lvl="1"/>
            <a:r>
              <a:rPr lang="en-US" sz="2800">
                <a:latin typeface="Courier New" pitchFamily="49" charset="0"/>
              </a:rPr>
              <a:t>    JFrame frame=new JFrame("Test Frame");</a:t>
            </a:r>
          </a:p>
          <a:p>
            <a:pPr lvl="1"/>
            <a:r>
              <a:rPr lang="en-US" sz="2800">
                <a:latin typeface="Courier New" pitchFamily="49" charset="0"/>
              </a:rPr>
              <a:t>    frame.setSize(400, 300);</a:t>
            </a:r>
          </a:p>
          <a:p>
            <a:pPr lvl="1"/>
            <a:r>
              <a:rPr lang="en-US" sz="2800">
                <a:latin typeface="Courier New" pitchFamily="49" charset="0"/>
              </a:rPr>
              <a:t>    frame.setVisible(true);</a:t>
            </a:r>
          </a:p>
          <a:p>
            <a:pPr lvl="1"/>
            <a:r>
              <a:rPr lang="en-US" sz="2800">
                <a:latin typeface="Courier New" pitchFamily="49" charset="0"/>
              </a:rPr>
              <a:t>    frame.setDefaultCloseOperation(</a:t>
            </a:r>
          </a:p>
          <a:p>
            <a:pPr lvl="1"/>
            <a:r>
              <a:rPr lang="en-US" sz="2800">
                <a:latin typeface="Courier New" pitchFamily="49" charset="0"/>
              </a:rPr>
              <a:t>      JFrame.EXIT_ON_CLOSE);</a:t>
            </a:r>
          </a:p>
          <a:p>
            <a:pPr lvl="1"/>
            <a:r>
              <a:rPr lang="en-US" sz="2800">
                <a:latin typeface="Courier New" pitchFamily="49" charset="0"/>
              </a:rPr>
              <a:t>  }</a:t>
            </a:r>
          </a:p>
          <a:p>
            <a:r>
              <a:rPr lang="en-US" sz="2800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000">
                <a:latin typeface="Arial" charset="0"/>
              </a:rPr>
              <a:t>Frame Location</a:t>
            </a:r>
            <a:br>
              <a:rPr sz="4000">
                <a:latin typeface="Arial" charset="0"/>
              </a:rPr>
            </a:br>
            <a:endParaRPr sz="4000">
              <a:latin typeface="Arial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0010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>
                <a:latin typeface="Arial" charset="0"/>
              </a:rPr>
              <a:t>By default, a frame is displayed in the upper-left corner of the screen. </a:t>
            </a:r>
            <a:br>
              <a:rPr lang="en-US" sz="2800">
                <a:latin typeface="Arial" charset="0"/>
              </a:rPr>
            </a:br>
            <a:endParaRPr lang="en-US" sz="280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2800">
                <a:latin typeface="Arial" charset="0"/>
              </a:rPr>
              <a:t>To display a frame at a specified location,  use the setLocation(x, y) method in the </a:t>
            </a:r>
            <a:r>
              <a:rPr lang="en-US" sz="2800" u="sng">
                <a:latin typeface="Arial" charset="0"/>
              </a:rPr>
              <a:t>JFrame</a:t>
            </a:r>
            <a:r>
              <a:rPr lang="en-US" sz="2800">
                <a:latin typeface="Arial" charset="0"/>
              </a:rPr>
              <a:t> class. This method places the upper-left corner of a frame at location (x, 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latin typeface="Arial" charset="0"/>
              </a:rPr>
              <a:t>Centering a Frame</a:t>
            </a:r>
          </a:p>
        </p:txBody>
      </p:sp>
      <p:sp>
        <p:nvSpPr>
          <p:cNvPr id="4100" name="AutoShape 3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6781800" y="5791200"/>
            <a:ext cx="1676400" cy="6096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226170"/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33280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791200"/>
            <a:ext cx="2133600" cy="6096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4" action="ppaction://hlinkfile"/>
              </a:rPr>
              <a:t>CenterFrame</a:t>
            </a:r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233488" y="1371600"/>
          <a:ext cx="6640512" cy="4310063"/>
        </p:xfrm>
        <a:graphic>
          <a:graphicData uri="http://schemas.openxmlformats.org/presentationml/2006/ole">
            <p:oleObj spid="_x0000_s4098" name="Picture" r:id="rId5" imgW="3257640" imgH="211464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000">
                <a:latin typeface="Arial" charset="0"/>
              </a:rPr>
              <a:t>Adding Components into a Frame</a:t>
            </a:r>
            <a:endParaRPr b="1">
              <a:latin typeface="Arial" charset="0"/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0" y="1981200"/>
            <a:ext cx="9144000" cy="1370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/>
            <a:r>
              <a:rPr lang="en-US">
                <a:latin typeface="Courier New" pitchFamily="49" charset="0"/>
              </a:rPr>
              <a:t>// Add a button into the frame</a:t>
            </a:r>
          </a:p>
          <a:p>
            <a:pPr lvl="1"/>
            <a:r>
              <a:rPr lang="en-US" b="1">
                <a:latin typeface="Courier New" pitchFamily="49" charset="0"/>
              </a:rPr>
              <a:t>frame.getContentPane().add(new JButton("OK"));</a:t>
            </a:r>
            <a:endParaRPr lang="en-US" b="1" u="sng">
              <a:latin typeface="Courier" pitchFamily="49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0" name="AutoShape 6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6705600" y="4572000"/>
            <a:ext cx="1676400" cy="6096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226170"/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270343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743200" y="4495800"/>
            <a:ext cx="3810000" cy="6858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hlinkfile"/>
              </a:rPr>
              <a:t>MyFrameWithComponents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17594</TotalTime>
  <Words>625</Words>
  <Application>Microsoft Office PowerPoint</Application>
  <PresentationFormat>On-screen Show (4:3)</PresentationFormat>
  <Paragraphs>123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Paper</vt:lpstr>
      <vt:lpstr>Picture</vt:lpstr>
      <vt:lpstr>Microsoft Word Picture</vt:lpstr>
      <vt:lpstr>Getting Started with GUI Programming</vt:lpstr>
      <vt:lpstr>GUI Class Hierarchy (Swing)</vt:lpstr>
      <vt:lpstr>JComponent </vt:lpstr>
      <vt:lpstr>AWT (more heavy weight parts)</vt:lpstr>
      <vt:lpstr>Frames</vt:lpstr>
      <vt:lpstr>Creating Frames</vt:lpstr>
      <vt:lpstr>Frame Location </vt:lpstr>
      <vt:lpstr>Centering a Frame</vt:lpstr>
      <vt:lpstr>Adding Components into a Frame</vt:lpstr>
      <vt:lpstr>NOTE</vt:lpstr>
      <vt:lpstr>Layout Managers</vt:lpstr>
      <vt:lpstr>Kinds of Layout Managers</vt:lpstr>
      <vt:lpstr>Testing the FlowLayout Manager</vt:lpstr>
      <vt:lpstr>Multiple FlowLayout Constructors</vt:lpstr>
      <vt:lpstr>Testing the GridLayout Manager</vt:lpstr>
      <vt:lpstr>Mulitple GridLayout Constructors</vt:lpstr>
      <vt:lpstr>Slide 17</vt:lpstr>
      <vt:lpstr>Using Panels as Containers</vt:lpstr>
      <vt:lpstr>UI Components</vt:lpstr>
      <vt:lpstr>             Panels</vt:lpstr>
      <vt:lpstr>Setting Colors</vt:lpstr>
      <vt:lpstr>Event-Driven Programming</vt:lpstr>
      <vt:lpstr>Events</vt:lpstr>
      <vt:lpstr>Event Information</vt:lpstr>
      <vt:lpstr>The Delegation Model</vt:lpstr>
      <vt:lpstr>Selected Event Handlers </vt:lpstr>
      <vt:lpstr>Handling Simple Action Events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Getting Started with Graphics Programming</dc:title>
  <dc:creator>Y. Daniel Liang</dc:creator>
  <cp:lastModifiedBy>Jeanne Douglas</cp:lastModifiedBy>
  <cp:revision>227</cp:revision>
  <cp:lastPrinted>1998-04-22T12:52:01Z</cp:lastPrinted>
  <dcterms:created xsi:type="dcterms:W3CDTF">1995-06-10T17:31:50Z</dcterms:created>
  <dcterms:modified xsi:type="dcterms:W3CDTF">2010-10-18T15:09:37Z</dcterms:modified>
</cp:coreProperties>
</file>