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363" r:id="rId4"/>
    <p:sldId id="364" r:id="rId5"/>
    <p:sldId id="371" r:id="rId6"/>
    <p:sldId id="358" r:id="rId7"/>
    <p:sldId id="372" r:id="rId8"/>
    <p:sldId id="322" r:id="rId9"/>
    <p:sldId id="321" r:id="rId10"/>
    <p:sldId id="373" r:id="rId11"/>
    <p:sldId id="374" r:id="rId12"/>
    <p:sldId id="375" r:id="rId13"/>
    <p:sldId id="376" r:id="rId14"/>
    <p:sldId id="377" r:id="rId15"/>
    <p:sldId id="378" r:id="rId16"/>
    <p:sldId id="359" r:id="rId17"/>
    <p:sldId id="360" r:id="rId18"/>
    <p:sldId id="327" r:id="rId19"/>
    <p:sldId id="379" r:id="rId20"/>
    <p:sldId id="381" r:id="rId21"/>
    <p:sldId id="382" r:id="rId22"/>
    <p:sldId id="383" r:id="rId23"/>
    <p:sldId id="384" r:id="rId24"/>
    <p:sldId id="385" r:id="rId25"/>
    <p:sldId id="38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0066"/>
    <a:srgbClr val="0099CC"/>
    <a:srgbClr val="009900"/>
    <a:srgbClr val="FFFFFF"/>
    <a:srgbClr val="CC0000"/>
    <a:srgbClr val="000066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94646" autoAdjust="0"/>
  </p:normalViewPr>
  <p:slideViewPr>
    <p:cSldViewPr>
      <p:cViewPr varScale="1">
        <p:scale>
          <a:sx n="65" d="100"/>
          <a:sy n="65" d="100"/>
        </p:scale>
        <p:origin x="-10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78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3FFFDC-83D5-437B-93A6-94F630DB96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A2D504-9C3D-4035-ADAB-8BD00E4D93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2A98F-9AC7-4B30-AC6B-08391AB14F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8523F-FFDA-40C1-814E-55DC32C51C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FA577-483B-48CB-B620-DAF1F5DFB0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4B7EA-2460-490A-BF91-6B51CD547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5A568-287B-4356-A4E4-BB254FFEC4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522E8-CFC5-4A71-8131-F6F996C47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ED974-4514-4229-94EC-5A49E1E168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CFF3D-09D7-415D-984A-4808CC96C3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4493D-0D6A-4AA7-927F-55027824FF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22879-1869-460E-A187-E0680AA225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033CE-8EC6-4747-8B25-533320B44E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E6F82C-0D00-46DC-98A7-A90D435198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99"/>
                </a:solidFill>
                <a:latin typeface="Arial" charset="0"/>
              </a:rPr>
              <a:t>Java Foundation Classes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Arial" charset="0"/>
              </a:rPr>
              <a:t>Base</a:t>
            </a:r>
            <a:r>
              <a:rPr lang="en-US">
                <a:latin typeface="Arial" charset="0"/>
              </a:rPr>
              <a:t> classes implementing common GUI properties</a:t>
            </a:r>
          </a:p>
          <a:p>
            <a:pPr>
              <a:lnSpc>
                <a:spcPct val="90000"/>
              </a:lnSpc>
            </a:pPr>
            <a:r>
              <a:rPr lang="en-US" b="1">
                <a:latin typeface="Arial" charset="0"/>
              </a:rPr>
              <a:t>Derived</a:t>
            </a:r>
            <a:r>
              <a:rPr lang="en-US">
                <a:latin typeface="Arial" charset="0"/>
              </a:rPr>
              <a:t> classes  can </a:t>
            </a:r>
            <a:r>
              <a:rPr lang="en-US" b="1">
                <a:latin typeface="Arial" charset="0"/>
              </a:rPr>
              <a:t>inherit</a:t>
            </a:r>
            <a:r>
              <a:rPr lang="en-US">
                <a:latin typeface="Arial" charset="0"/>
              </a:rPr>
              <a:t> from base classes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Used for building </a:t>
            </a:r>
            <a:r>
              <a:rPr lang="en-US" b="1">
                <a:latin typeface="Arial" charset="0"/>
              </a:rPr>
              <a:t>GUI</a:t>
            </a:r>
            <a:r>
              <a:rPr lang="en-US">
                <a:latin typeface="Arial" charset="0"/>
              </a:rPr>
              <a:t>s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(graphical user interfaces)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Encapsulate functionality for creating and executing GUI</a:t>
            </a:r>
            <a:r>
              <a:rPr lang="en-US" b="1">
                <a:latin typeface="Arial" charset="0"/>
              </a:rPr>
              <a:t> applications</a:t>
            </a:r>
            <a:r>
              <a:rPr lang="en-US">
                <a:latin typeface="Arial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The superclass of all UI classes.  </a:t>
            </a:r>
          </a:p>
          <a:p>
            <a:pPr>
              <a:buFontTx/>
              <a:buNone/>
            </a:pPr>
            <a:r>
              <a:rPr lang="en-US">
                <a:latin typeface="Arial" charset="0"/>
              </a:rPr>
              <a:t>Hint:  not Object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Component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________________ is the superclass of all the lightweight Swing components which are drawn directly on canvases using Java code rather than native GUI of other platforms.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JComponent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Mixing these components may cause problems.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AWT components and Swing components</a:t>
            </a: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eg. Button and JButton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Name three layout managers: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F_________ G_________ B_________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FlowLayout  GridLayout BorderLayout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Default layout for a JFrame: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BorderLayout  (center)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Default layout for a JPanel: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FlowLayout</a:t>
            </a:r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You can add a component to a button.</a:t>
            </a:r>
          </a:p>
          <a:p>
            <a:pPr>
              <a:buFontTx/>
              <a:buNone/>
            </a:pPr>
            <a:r>
              <a:rPr lang="en-US">
                <a:latin typeface="Arial" charset="0"/>
              </a:rPr>
              <a:t>true or false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False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You can add a button to a frame.</a:t>
            </a:r>
          </a:p>
          <a:p>
            <a:pPr>
              <a:buFontTx/>
              <a:buNone/>
            </a:pPr>
            <a:r>
              <a:rPr lang="en-US">
                <a:latin typeface="Arial" charset="0"/>
              </a:rPr>
              <a:t>true or false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true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1148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</a:rPr>
              <a:t>The content pane holds the frame’s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components, and can be accessed: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Container container =frame.getContentPane();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This must be done before adding JComponents to the frame.  (T or F)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used to be True, now False in later Java versions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container.add(new JButton(“OK”));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1148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>
                <a:latin typeface="Arial" charset="0"/>
              </a:rPr>
              <a:t>Unlike the frame, one can add components directly to a Panel  (T or F) 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 eg. 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  JPanel p = new JPanel;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  p.add(new JButton(“OK”));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6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>
                <a:solidFill>
                  <a:srgbClr val="CC0000"/>
                </a:solidFill>
                <a:latin typeface="Arial" charset="0"/>
              </a:rPr>
              <a:t>true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600">
              <a:solidFill>
                <a:srgbClr val="CC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36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J_____ F_____ C_____ is a class ________________ a programmer can use to build GUIs applications.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Java Foundation Classes</a:t>
            </a: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hierarchy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3600">
                <a:latin typeface="Arial" charset="0"/>
              </a:rPr>
              <a:t>Why should we use panels rather than place components directly on frames?</a:t>
            </a:r>
          </a:p>
          <a:p>
            <a:pPr>
              <a:buFontTx/>
              <a:buNone/>
            </a:pPr>
            <a:endParaRPr lang="en-US" sz="3600">
              <a:latin typeface="Arial" charset="0"/>
            </a:endParaRPr>
          </a:p>
          <a:p>
            <a:pPr>
              <a:buFontTx/>
              <a:buNone/>
            </a:pPr>
            <a:r>
              <a:rPr lang="en-US" sz="3600">
                <a:solidFill>
                  <a:srgbClr val="CC0000"/>
                </a:solidFill>
                <a:latin typeface="Arial" charset="0"/>
              </a:rPr>
              <a:t>better control over placement of components</a:t>
            </a:r>
          </a:p>
          <a:p>
            <a:pPr>
              <a:buFontTx/>
              <a:buNone/>
            </a:pPr>
            <a:endParaRPr lang="en-US" sz="3600">
              <a:solidFill>
                <a:srgbClr val="CC0000"/>
              </a:solidFill>
              <a:latin typeface="Arial" charset="0"/>
            </a:endParaRPr>
          </a:p>
          <a:p>
            <a:pPr>
              <a:buFontTx/>
              <a:buNone/>
            </a:pPr>
            <a:endParaRPr lang="en-US" sz="3600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Event Driven Programming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Arial" charset="0"/>
              </a:rPr>
              <a:t>event</a:t>
            </a:r>
            <a:r>
              <a:rPr lang="en-US" sz="2800">
                <a:latin typeface="Arial" charset="0"/>
              </a:rPr>
              <a:t>:  an object that acts as a signal to another object</a:t>
            </a:r>
          </a:p>
          <a:p>
            <a:pPr>
              <a:buFontTx/>
              <a:buNone/>
            </a:pPr>
            <a:endParaRPr lang="en-US" sz="2800">
              <a:latin typeface="Arial" charset="0"/>
            </a:endParaRPr>
          </a:p>
          <a:p>
            <a:pPr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Arial" charset="0"/>
              </a:rPr>
              <a:t>listener</a:t>
            </a:r>
            <a:r>
              <a:rPr lang="en-US" sz="2800">
                <a:latin typeface="Arial" charset="0"/>
              </a:rPr>
              <a:t>: receives events (“listens”)</a:t>
            </a:r>
          </a:p>
          <a:p>
            <a:pPr>
              <a:buFontTx/>
              <a:buNone/>
            </a:pPr>
            <a:endParaRPr lang="en-US" sz="2800">
              <a:latin typeface="Arial" charset="0"/>
            </a:endParaRPr>
          </a:p>
          <a:p>
            <a:pPr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Arial" charset="0"/>
              </a:rPr>
              <a:t>handler</a:t>
            </a:r>
            <a:r>
              <a:rPr lang="en-US" sz="2800">
                <a:latin typeface="Arial" charset="0"/>
              </a:rPr>
              <a:t>:  a method that handles events</a:t>
            </a:r>
          </a:p>
          <a:p>
            <a:pPr>
              <a:buFontTx/>
              <a:buNone/>
            </a:pPr>
            <a:endParaRPr lang="en-US" sz="2800">
              <a:latin typeface="Arial" charset="0"/>
            </a:endParaRP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Your program does not control the next statement to be executed.  The events drive the flow of control.</a:t>
            </a:r>
          </a:p>
          <a:p>
            <a:pPr>
              <a:buFontTx/>
              <a:buNone/>
            </a:pPr>
            <a:endParaRPr lang="en-US" sz="2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Guess a Number Game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Three classes (programmer defined):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MyRandom </a:t>
            </a:r>
          </a:p>
          <a:p>
            <a:pPr>
              <a:buFontTx/>
              <a:buNone/>
            </a:pPr>
            <a:r>
              <a:rPr lang="en-US">
                <a:latin typeface="Arial" charset="0"/>
              </a:rPr>
              <a:t>     </a:t>
            </a:r>
            <a:r>
              <a:rPr lang="en-US"/>
              <a:t>public static int </a:t>
            </a:r>
            <a:r>
              <a:rPr lang="en-US">
                <a:solidFill>
                  <a:srgbClr val="990000"/>
                </a:solidFill>
              </a:rPr>
              <a:t>myRandom</a:t>
            </a:r>
            <a:r>
              <a:rPr lang="en-US"/>
              <a:t>(int lo, int hi)</a:t>
            </a: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GuessANumber</a:t>
            </a:r>
          </a:p>
          <a:p>
            <a:pPr>
              <a:buFontTx/>
              <a:buNone/>
            </a:pPr>
            <a:r>
              <a:rPr lang="en-US">
                <a:latin typeface="Arial" charset="0"/>
              </a:rPr>
              <a:t>     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GuessingGameGUI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Guess a Number Game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GuessANumber: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class GuessANumber {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       private  int answer;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       private final int LO = 1;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       private final int HI = 3;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//default constructor sets up the value to guess:  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public </a:t>
            </a:r>
            <a:r>
              <a:rPr lang="en-US" sz="2800">
                <a:solidFill>
                  <a:srgbClr val="990000"/>
                </a:solidFill>
                <a:latin typeface="Arial" charset="0"/>
              </a:rPr>
              <a:t>GuessANumber</a:t>
            </a:r>
            <a:r>
              <a:rPr lang="en-US" sz="2800">
                <a:latin typeface="Arial" charset="0"/>
              </a:rPr>
              <a:t> ( ){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  answer =MyRandom.myRandom(LO, HI);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</a:t>
            </a:r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Guess a Number Game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GuessANumber: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public boolean </a:t>
            </a:r>
            <a:r>
              <a:rPr lang="en-US" sz="2800">
                <a:solidFill>
                  <a:srgbClr val="990000"/>
                </a:solidFill>
                <a:latin typeface="Arial" charset="0"/>
              </a:rPr>
              <a:t>isWinner</a:t>
            </a:r>
            <a:r>
              <a:rPr lang="en-US" sz="2800">
                <a:latin typeface="Arial" charset="0"/>
              </a:rPr>
              <a:t>( int guess ){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   return guess == answer;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public String </a:t>
            </a:r>
            <a:r>
              <a:rPr lang="en-US" sz="2800">
                <a:solidFill>
                  <a:srgbClr val="990000"/>
                </a:solidFill>
                <a:latin typeface="Arial" charset="0"/>
              </a:rPr>
              <a:t>getHint</a:t>
            </a:r>
            <a:r>
              <a:rPr lang="en-US" sz="2800">
                <a:latin typeface="Arial" charset="0"/>
              </a:rPr>
              <a:t>( int guess ){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   if ( isWinner(guess))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      return "You won already!! Game is over!";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   else  if ( guess &gt; answer)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      return ("lower!");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   else return ("higher!");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  <a:latin typeface="Arial" charset="0"/>
              </a:rPr>
              <a:t>…</a:t>
            </a:r>
          </a:p>
          <a:p>
            <a:pPr>
              <a:buFontTx/>
              <a:buNone/>
            </a:pPr>
            <a:endParaRPr lang="en-US" sz="2800">
              <a:latin typeface="Arial" charset="0"/>
            </a:endParaRPr>
          </a:p>
          <a:p>
            <a:pPr>
              <a:buFontTx/>
              <a:buNone/>
            </a:pPr>
            <a:r>
              <a:rPr lang="en-US" sz="2800">
                <a:latin typeface="Arial" charset="0"/>
              </a:rPr>
              <a:t>     </a:t>
            </a:r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Guess a Number Game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114800"/>
          </a:xfrm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</a:rPr>
              <a:t>and the last class:      GuessingGameGUI</a:t>
            </a:r>
            <a:br>
              <a:rPr lang="en-US" sz="2000">
                <a:solidFill>
                  <a:schemeClr val="accent2"/>
                </a:solidFill>
                <a:latin typeface="Arial" charset="0"/>
              </a:rPr>
            </a:br>
            <a:endParaRPr lang="en-US" sz="2000">
              <a:solidFill>
                <a:schemeClr val="accent2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099CC"/>
                </a:solidFill>
                <a:latin typeface="Arial" charset="0"/>
              </a:rPr>
              <a:t>set up the UI</a:t>
            </a:r>
            <a:r>
              <a:rPr lang="en-US" sz="2000" b="1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(Use panels with components, add panels to frame, use layout managers etc…)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solidFill>
                <a:srgbClr val="0099CC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099CC"/>
                </a:solidFill>
                <a:latin typeface="Arial" charset="0"/>
              </a:rPr>
              <a:t>register listeners</a:t>
            </a:r>
            <a:r>
              <a:rPr lang="en-US" sz="2000">
                <a:solidFill>
                  <a:srgbClr val="0099CC"/>
                </a:solidFill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(Which object will respond to events fired by a button?)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rgbClr val="0099CC"/>
                </a:solidFill>
                <a:latin typeface="Arial" charset="0"/>
              </a:rPr>
              <a:t>handlers </a:t>
            </a:r>
            <a:r>
              <a:rPr lang="en-US" sz="2000">
                <a:latin typeface="Arial" charset="0"/>
              </a:rPr>
              <a:t>(Action to perform when event occurs?)</a:t>
            </a:r>
            <a:endParaRPr lang="en-US" sz="2000" b="1">
              <a:solidFill>
                <a:srgbClr val="0099CC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Arial" charset="0"/>
              </a:rPr>
              <a:t>Look for these elements in the class: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Arial" charset="0"/>
              </a:rPr>
              <a:t>                             GuessingGameGUI  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When Java was introduced, the GUI components were bundled in a library known as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_________  _________  _________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AWT</a:t>
            </a: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Abstract Windowing Toolkit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AWT components rely on the underlying platform.  These are called __________ components.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heavyweight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Swing components are less dependent on the target platform and are thus called</a:t>
            </a:r>
          </a:p>
          <a:p>
            <a:pPr>
              <a:buFontTx/>
              <a:buNone/>
            </a:pPr>
            <a:r>
              <a:rPr lang="en-US">
                <a:latin typeface="Arial" charset="0"/>
              </a:rPr>
              <a:t>   _________________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lightweight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77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Where did the name “swing” come from?</a:t>
            </a: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It was the name of the original project.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</a:rPr>
              <a:t>Swing components do not replace all classes in AWT.  We still use the helper classes from AWT: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</a:rPr>
              <a:t>G_______, C_______, F______, L_______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Graphics, Color, Font,(FontMetrics),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 LayoutManager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solidFill>
                <a:srgbClr val="CC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1148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</a:rPr>
              <a:t>These container classes are used to contain other components.  Hints: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Arial" charset="0"/>
              </a:rPr>
              <a:t> JF__________   JP___________ JA________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JFrame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JPanel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JApplet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Quiz!</a:t>
            </a:r>
            <a:endParaRPr lang="en-US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Arial" charset="0"/>
              </a:rPr>
              <a:t>These UI component classes are subclasses of JComponent.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JButton</a:t>
            </a: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JTextField</a:t>
            </a: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JTextArea</a:t>
            </a:r>
          </a:p>
          <a:p>
            <a:pPr>
              <a:buFontTx/>
              <a:buNone/>
            </a:pPr>
            <a:r>
              <a:rPr lang="en-US">
                <a:solidFill>
                  <a:srgbClr val="CC0000"/>
                </a:solidFill>
                <a:latin typeface="Arial" charset="0"/>
              </a:rPr>
              <a:t>JRadioButton  etc.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7|0.4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4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99"/>
      </a:lt1>
      <a:dk2>
        <a:srgbClr val="000000"/>
      </a:dk2>
      <a:lt2>
        <a:srgbClr val="808080"/>
      </a:lt2>
      <a:accent1>
        <a:srgbClr val="FFCC66"/>
      </a:accent1>
      <a:accent2>
        <a:srgbClr val="3333CC"/>
      </a:accent2>
      <a:accent3>
        <a:srgbClr val="FFFFCA"/>
      </a:accent3>
      <a:accent4>
        <a:srgbClr val="000000"/>
      </a:accent4>
      <a:accent5>
        <a:srgbClr val="FFE2B8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570</Words>
  <Application>Microsoft Office PowerPoint</Application>
  <PresentationFormat>On-screen Show (4:3)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Times New Roman</vt:lpstr>
      <vt:lpstr>Arial</vt:lpstr>
      <vt:lpstr>Comic Sans MS</vt:lpstr>
      <vt:lpstr>Default Design</vt:lpstr>
      <vt:lpstr>Java Foundation Classes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Quiz!</vt:lpstr>
      <vt:lpstr>Event Driven Programming</vt:lpstr>
      <vt:lpstr>Guess a Number Game</vt:lpstr>
      <vt:lpstr>Guess a Number Game</vt:lpstr>
      <vt:lpstr>Guess a Number Game</vt:lpstr>
      <vt:lpstr>Guess a Number Game</vt:lpstr>
    </vt:vector>
  </TitlesOfParts>
  <Company>UVM Computer Science Dept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Foundation Classes</dc:title>
  <dc:creator>Preferred Customer</dc:creator>
  <cp:lastModifiedBy>Jeanne Douglas</cp:lastModifiedBy>
  <cp:revision>87</cp:revision>
  <dcterms:created xsi:type="dcterms:W3CDTF">2000-04-12T12:56:20Z</dcterms:created>
  <dcterms:modified xsi:type="dcterms:W3CDTF">2009-11-10T17:41:44Z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douglas@emba.uvm.edu</vt:lpwstr>
  </property>
  <property fmtid="{D5CDD505-2E9C-101B-9397-08002B2CF9AE}" pid="8" name="HomePage">
    <vt:lpwstr/>
  </property>
  <property fmtid="{D5CDD505-2E9C-101B-9397-08002B2CF9AE}" pid="9" name="Other">
    <vt:lpwstr>slides prepared from Deitel MFC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D:\me\cs26\Lecture Topics\mfc</vt:lpwstr>
  </property>
</Properties>
</file>