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BeomJoon" initials="LB" lastIdx="1" clrIdx="0">
    <p:extLst>
      <p:ext uri="{19B8F6BF-5375-455C-9EA6-DF929625EA0E}">
        <p15:presenceInfo xmlns:p15="http://schemas.microsoft.com/office/powerpoint/2012/main" userId="0182f6ac68a1b2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9" autoAdjust="0"/>
  </p:normalViewPr>
  <p:slideViewPr>
    <p:cSldViewPr snapToGrid="0">
      <p:cViewPr varScale="1">
        <p:scale>
          <a:sx n="73" d="100"/>
          <a:sy n="73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C3F52-EFF1-4075-BD35-1C8404AE3CB8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2104C-ABF2-4255-ABFB-D2913DE56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5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pub-tools-public-publication-data/pdf/36632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orage.googleapis.com/pub-tools-public-publication-data/pdf/43119.pd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inside-capacitor-bigquerys-next-generation-columnar-storage-forma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separation-of-storage-and-compute-in-bigquer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pub-tools-public-publication-data/pdf/43438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pub-tools-public-publication-data/pdf/43837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pub-tools-public-publication-data/pdf/43837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https://storage.googleapis.com/pub-tools-public-publication-data/pdf/36632.pdf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https://storage.googleapis.com/pub-tools-public-publication-data/pdf/43119.pdf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104C-ABF2-4255-ABFB-D2913DE56E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8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쿼리를 분석하고 </a:t>
            </a:r>
            <a:r>
              <a:rPr lang="en-US" altLang="ko-KR" dirty="0"/>
              <a:t>Scale out</a:t>
            </a:r>
            <a:r>
              <a:rPr lang="ko-KR" altLang="en-US" dirty="0"/>
              <a:t>한 후 </a:t>
            </a:r>
            <a:r>
              <a:rPr lang="en-US" altLang="ko-KR" dirty="0"/>
              <a:t>execution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 </a:t>
            </a:r>
            <a:r>
              <a:rPr lang="en-US" altLang="ko-KR" dirty="0"/>
              <a:t>pushdown </a:t>
            </a:r>
            <a:r>
              <a:rPr lang="ko-KR" altLang="en-US" dirty="0"/>
              <a:t>후 실행 단계에서 재구성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104C-ABF2-4255-ABFB-D2913DE56E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4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https://cloud.google.com/blog/products/gcp/inside-capacitor-bigquerys-next-generation-columnar-storage-format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104C-ABF2-4255-ABFB-D2913DE56E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3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https://cloud.google.com/blog/products/gcp/separation-of-storage-and-compute-in-bigquery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104C-ABF2-4255-ABFB-D2913DE56E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1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https://storage.googleapis.com/pub-tools-public-publication-data/pdf/43438.pdf</a:t>
            </a:r>
            <a:endParaRPr lang="en-US" altLang="ko-KR" dirty="0"/>
          </a:p>
          <a:p>
            <a:r>
              <a:rPr lang="ko-KR" altLang="en-US" dirty="0"/>
              <a:t>여담이지만 </a:t>
            </a:r>
            <a:r>
              <a:rPr lang="en-US" altLang="ko-KR" dirty="0" err="1"/>
              <a:t>borg</a:t>
            </a:r>
            <a:r>
              <a:rPr lang="ko-KR" altLang="en-US" dirty="0"/>
              <a:t>는 </a:t>
            </a:r>
            <a:r>
              <a:rPr lang="en-US" altLang="ko-KR" dirty="0" err="1"/>
              <a:t>c++</a:t>
            </a:r>
            <a:r>
              <a:rPr lang="ko-KR" altLang="en-US" dirty="0"/>
              <a:t>로 작성되었고 </a:t>
            </a:r>
            <a:r>
              <a:rPr lang="en-US" altLang="ko-KR" dirty="0" err="1"/>
              <a:t>kubernetes</a:t>
            </a:r>
            <a:r>
              <a:rPr lang="ko-KR" altLang="en-US" dirty="0"/>
              <a:t>는 </a:t>
            </a:r>
            <a:r>
              <a:rPr lang="en-US" altLang="ko-KR" dirty="0"/>
              <a:t>go</a:t>
            </a:r>
            <a:r>
              <a:rPr lang="ko-KR" altLang="en-US" dirty="0"/>
              <a:t>언어와 </a:t>
            </a:r>
            <a:r>
              <a:rPr lang="en-US" altLang="ko-KR" dirty="0"/>
              <a:t>docker </a:t>
            </a:r>
            <a:r>
              <a:rPr lang="ko-KR" altLang="en-US" dirty="0"/>
              <a:t>기반으로 만들어짐</a:t>
            </a:r>
            <a:endParaRPr lang="en-US" altLang="ko-KR" dirty="0"/>
          </a:p>
          <a:p>
            <a:r>
              <a:rPr lang="en-US" altLang="ko-KR" dirty="0"/>
              <a:t>Borg</a:t>
            </a:r>
            <a:r>
              <a:rPr lang="ko-KR" altLang="en-US" dirty="0"/>
              <a:t>를 만들었던 엔지니어 대부분이 </a:t>
            </a:r>
            <a:r>
              <a:rPr lang="en-US" altLang="ko-KR" dirty="0" err="1"/>
              <a:t>kubernetes</a:t>
            </a:r>
            <a:r>
              <a:rPr lang="ko-KR" altLang="en-US" dirty="0"/>
              <a:t>로 옮겼다고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104C-ABF2-4255-ABFB-D2913DE56E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https://storage.googleapis.com/pub-tools-public-publication-data/pdf/43837.pdf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104C-ABF2-4255-ABFB-D2913DE56E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57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https://storage.googleapis.com/pub-tools-public-publication-data/pdf/43837.pdf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104C-ABF2-4255-ABFB-D2913DE56E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3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4CE49-FFF1-461A-AABC-DD067A80F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90AD2-7676-473E-8CEE-E179C81FA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3A5F7-0C99-4032-80B9-A5C691A6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5F15-52D2-442C-96C0-7F51731F0A05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E243B-0F4D-4EDB-A429-28D1695E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D15B5-7775-48F8-B8A4-4E9907F9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D13A-ACBE-414B-9902-09463CB4E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15F5-672A-41AE-BD64-28AF071C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59A507-D4C8-4D3C-883E-F9917A08B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3C2BF-017E-481A-A29A-AA5604D5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5F15-52D2-442C-96C0-7F51731F0A05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BF354-536D-415D-8F84-8756FC7B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DF5BB-99E9-484F-BF73-AB50DFD9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D13A-ACBE-414B-9902-09463CB4E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39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48F619-D928-4B7F-A573-D3A17F35F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4F1AB-757D-4AFB-954F-0D4BE7D2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C1C10-7C1B-47C5-89FE-56F30F7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5F15-52D2-442C-96C0-7F51731F0A05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B8CB5-0957-4E95-9527-DE824C24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F7B34-42F6-468A-A66B-13A5006E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D13A-ACBE-414B-9902-09463CB4E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8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4E8A-8DC2-412F-8ABA-B28851DB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15ED0-F576-46E8-87D6-73A8F68F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A3DF6-8C9B-4238-BF89-D011B521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5F15-52D2-442C-96C0-7F51731F0A05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A0665-AD8D-4B65-B2D3-8083814B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5BBB0-8D5A-47DE-B96C-6B38E26B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D13A-ACBE-414B-9902-09463CB4E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0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8B3E7-BB20-44D9-8EFF-DC4563A7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18DB0-76F0-421C-82A5-282B51961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12BED-CAF8-4F19-99A4-109E890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5F15-52D2-442C-96C0-7F51731F0A05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52F23-3FC2-4D97-8928-9AD8F3F3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9C738-75F8-46C8-8A2E-D558B447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D13A-ACBE-414B-9902-09463CB4E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0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3C0E5-5743-4CBB-8A31-6F011D4B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BE773-E1A7-4AB5-A103-35A9D5552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A8A7D-F4C4-4FF5-A662-476112D8B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33E891-C9C4-4D8E-841F-BED8C2D1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5F15-52D2-442C-96C0-7F51731F0A05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3E449-1B9C-4A03-AD85-675A63BB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37984-C257-4F99-A6E4-CC712BB1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D13A-ACBE-414B-9902-09463CB4E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8A1BB-93F5-419C-80FA-E7DD3154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87656-A45B-42A6-A9D2-735B2D9A4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D650A3-74A5-4FDA-A3BB-4570D85F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3811E8-D956-4E77-8E11-0E6F99C51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10780-1C66-47C1-8D8D-844406DFD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2794AD-64B1-4BB1-8848-B0AE72FB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5F15-52D2-442C-96C0-7F51731F0A05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2612C3-ADC7-465D-9208-D5C4A796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2BE11C-CDD9-4C87-9370-CB5E3BC8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D13A-ACBE-414B-9902-09463CB4E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8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FA0DA-98F8-4B19-9A56-0A9E1DC2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3ED91C-C0AE-4FA6-98F3-F7DC5FF2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5F15-52D2-442C-96C0-7F51731F0A05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24A6B0-DF23-499D-B8C8-D2A02765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B9893B-C673-4F8E-8E43-F0D969F0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D13A-ACBE-414B-9902-09463CB4E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5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199FE3-CB3D-4461-A655-5E92BE53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5F15-52D2-442C-96C0-7F51731F0A05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A455A-7EE5-4AB3-9022-DC52DEE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1815A-DF0F-405B-BF1D-90DDB355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D13A-ACBE-414B-9902-09463CB4E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156B6-83CB-4CDF-83E0-86E925B5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8DF2C-4BEE-4D9F-91FD-CB3707FD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E0449-1578-4B35-92C4-82E42BA1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6C0E6-0EDF-400D-B2D4-83FDB48A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5F15-52D2-442C-96C0-7F51731F0A05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E80CA-3FAB-4641-AD54-76BBA58C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9B918-7B87-45AB-9F63-8AB71AC6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D13A-ACBE-414B-9902-09463CB4E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91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EB685-B932-426F-913A-D479EE27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B9C521-EAFD-4536-A31F-3C0097205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1D5E1-1BC0-476D-AEA6-B1CEFB10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AAF86D-4BFC-48EC-90B5-41DA0FFF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5F15-52D2-442C-96C0-7F51731F0A05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D9F98-CC60-442E-BF41-45A068A9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EE243-C2AF-45D6-904F-A840E40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D13A-ACBE-414B-9902-09463CB4E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8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D45D45-460C-4BC2-8614-7F4D03F8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F0383-FFCD-4947-A33A-F94A9FA9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DE70C-62D8-4305-B678-DB34B3A70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5F15-52D2-442C-96C0-7F51731F0A05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F715E-D9F9-4A9C-A5C3-8B7CDB43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90853-3662-4D7B-B6B6-1BFC9B5DD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D13A-ACBE-414B-9902-09463CB4E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0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87705091600258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114089-CD91-46F2-8AB5-069E22D6F5C8}"/>
              </a:ext>
            </a:extLst>
          </p:cNvPr>
          <p:cNvSpPr txBox="1"/>
          <p:nvPr/>
        </p:nvSpPr>
        <p:spPr>
          <a:xfrm>
            <a:off x="662730" y="436228"/>
            <a:ext cx="1415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Dremel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A6F8B-E6ED-463D-9E57-74B1203CDD66}"/>
              </a:ext>
            </a:extLst>
          </p:cNvPr>
          <p:cNvSpPr txBox="1"/>
          <p:nvPr/>
        </p:nvSpPr>
        <p:spPr>
          <a:xfrm>
            <a:off x="662730" y="2940303"/>
            <a:ext cx="105475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기존의 </a:t>
            </a:r>
            <a:r>
              <a:rPr lang="en-US" altLang="ko-KR" dirty="0"/>
              <a:t>Map-Reduce</a:t>
            </a:r>
            <a:r>
              <a:rPr lang="ko-KR" altLang="en-US" dirty="0"/>
              <a:t>는 대용량 데이터 세트를 일괄 처리하기 위한 프로그래밍 프레임 워크로 설계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간단한 데이터 처리에도 최소 수분이상 걸리고 길게는 하루 이상 소요되기도 함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일괄 처리 프레임 워크로 설계되었으므로 </a:t>
            </a:r>
            <a:r>
              <a:rPr lang="en-US" altLang="ko-KR" sz="1400" dirty="0"/>
              <a:t>Ad-hoc</a:t>
            </a:r>
            <a:r>
              <a:rPr lang="ko-KR" altLang="en-US" sz="1400" dirty="0"/>
              <a:t>한 작업이나 </a:t>
            </a:r>
            <a:r>
              <a:rPr lang="en-US" altLang="ko-KR" sz="1400" dirty="0"/>
              <a:t>trial-and-error </a:t>
            </a:r>
            <a:r>
              <a:rPr lang="ko-KR" altLang="en-US" sz="1400" dirty="0"/>
              <a:t>데이터 분석에 적합하지 않음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Dremel</a:t>
            </a:r>
            <a:r>
              <a:rPr lang="ko-KR" altLang="en-US" dirty="0"/>
              <a:t>은 대규모 데이터 세트를 위한 대화식 데이터 분석 도구로 설계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사용자가 요청한 쿼리에 대해 즉각적으로 반응하고 빠른 시간안에 처리되며 결과를 바로 확인할 수 있음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998BF-728F-4A46-B027-695293200187}"/>
              </a:ext>
            </a:extLst>
          </p:cNvPr>
          <p:cNvSpPr txBox="1"/>
          <p:nvPr/>
        </p:nvSpPr>
        <p:spPr>
          <a:xfrm>
            <a:off x="668194" y="1199626"/>
            <a:ext cx="1091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대규모 데이터 세트를 대화식으로 쿼리하기 위해 </a:t>
            </a:r>
            <a:r>
              <a:rPr lang="en-US" altLang="ko-KR" sz="1600" dirty="0"/>
              <a:t>Google</a:t>
            </a:r>
            <a:r>
              <a:rPr lang="ko-KR" altLang="en-US" sz="1600" dirty="0"/>
              <a:t>에서 개발 한 분산 시스템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SQL Query</a:t>
            </a:r>
            <a:r>
              <a:rPr lang="ko-KR" altLang="en-US" sz="1600" dirty="0"/>
              <a:t>를 분석하여 마스터와 여러 </a:t>
            </a:r>
            <a:r>
              <a:rPr lang="ko-KR" altLang="en-US" sz="1600" dirty="0" err="1"/>
              <a:t>샤드</a:t>
            </a:r>
            <a:r>
              <a:rPr lang="en-US" altLang="ko-KR" sz="1600" dirty="0"/>
              <a:t>(</a:t>
            </a:r>
            <a:r>
              <a:rPr lang="ko-KR" altLang="en-US" sz="1600" dirty="0"/>
              <a:t>컴퓨팅 리소스 그룹</a:t>
            </a:r>
            <a:r>
              <a:rPr lang="en-US" altLang="ko-KR" sz="1600" dirty="0"/>
              <a:t>)</a:t>
            </a:r>
            <a:r>
              <a:rPr lang="ko-KR" altLang="en-US" sz="1600" dirty="0"/>
              <a:t>로 구성된 동적 실행 트리로 재구성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마스터는 실행에 필요한 </a:t>
            </a:r>
            <a:r>
              <a:rPr lang="ko-KR" altLang="en-US" sz="1600" dirty="0" err="1"/>
              <a:t>샤드</a:t>
            </a:r>
            <a:r>
              <a:rPr lang="ko-KR" altLang="en-US" sz="1600" dirty="0"/>
              <a:t> 수를 결정하고 각 </a:t>
            </a:r>
            <a:r>
              <a:rPr lang="ko-KR" altLang="en-US" sz="1600" dirty="0" err="1"/>
              <a:t>샤드는</a:t>
            </a:r>
            <a:r>
              <a:rPr lang="ko-KR" altLang="en-US" sz="1600" dirty="0"/>
              <a:t> 데이터를 읽고 데이터에 대한 집계나 스칼라 기능을 수행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Dremel</a:t>
            </a:r>
            <a:r>
              <a:rPr lang="ko-KR" altLang="en-US" sz="1600" dirty="0"/>
              <a:t>은 구글 내부에서 검색</a:t>
            </a:r>
            <a:r>
              <a:rPr lang="en-US" altLang="ko-KR" sz="1600" dirty="0"/>
              <a:t>, </a:t>
            </a:r>
            <a:r>
              <a:rPr lang="ko-KR" altLang="en-US" sz="1600" dirty="0"/>
              <a:t>광고</a:t>
            </a:r>
            <a:r>
              <a:rPr lang="en-US" altLang="ko-KR" sz="1600" dirty="0"/>
              <a:t>, YouTube, Gmail </a:t>
            </a:r>
            <a:r>
              <a:rPr lang="ko-KR" altLang="en-US" sz="1600" dirty="0"/>
              <a:t>등 </a:t>
            </a:r>
            <a:r>
              <a:rPr lang="en-US" altLang="ko-KR" sz="1600" dirty="0"/>
              <a:t>Google </a:t>
            </a:r>
            <a:r>
              <a:rPr lang="ko-KR" altLang="en-US" sz="1600" dirty="0"/>
              <a:t>내에서 널리 사용되고 있고 </a:t>
            </a:r>
            <a:r>
              <a:rPr lang="en-US" altLang="ko-KR" sz="1600" dirty="0"/>
              <a:t>10</a:t>
            </a:r>
            <a:r>
              <a:rPr lang="ko-KR" altLang="en-US" sz="1600" dirty="0"/>
              <a:t>년 이상 지속적으로 개선되고 시스템으로 이러한 기술을 외부 사용자에게 </a:t>
            </a:r>
            <a:r>
              <a:rPr lang="en-US" altLang="ko-KR" sz="1600" dirty="0"/>
              <a:t>API </a:t>
            </a:r>
            <a:r>
              <a:rPr lang="ko-KR" altLang="en-US" sz="1600" dirty="0"/>
              <a:t>서비스로 제공하는 것이 </a:t>
            </a:r>
            <a:r>
              <a:rPr lang="en-US" altLang="ko-KR" sz="1600" dirty="0" err="1"/>
              <a:t>BigQuery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071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581F08-8776-4AF4-B245-54A234BF239C}"/>
              </a:ext>
            </a:extLst>
          </p:cNvPr>
          <p:cNvSpPr txBox="1"/>
          <p:nvPr/>
        </p:nvSpPr>
        <p:spPr>
          <a:xfrm>
            <a:off x="662730" y="436228"/>
            <a:ext cx="10572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Dynamic work rebalancing (Solve the problem of stragglers)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8C5CA-DA81-4C43-B006-06EEF4162494}"/>
              </a:ext>
            </a:extLst>
          </p:cNvPr>
          <p:cNvSpPr txBox="1"/>
          <p:nvPr/>
        </p:nvSpPr>
        <p:spPr>
          <a:xfrm>
            <a:off x="707120" y="1216769"/>
            <a:ext cx="313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Straggler problem </a:t>
            </a:r>
            <a:r>
              <a:rPr lang="ko-KR" altLang="en-US" sz="2000" b="1" dirty="0"/>
              <a:t>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29AF6-8EEC-498F-855A-4D461C0FF84E}"/>
              </a:ext>
            </a:extLst>
          </p:cNvPr>
          <p:cNvSpPr txBox="1"/>
          <p:nvPr/>
        </p:nvSpPr>
        <p:spPr>
          <a:xfrm>
            <a:off x="774728" y="1616879"/>
            <a:ext cx="109170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모든 분산 데이터 처리 엔진에서 핵심 작업중 하나는 입력의 모든 요소에 병렬로 기능을 적용하는 </a:t>
            </a:r>
            <a:r>
              <a:rPr lang="en-US" altLang="ko-KR" sz="1600" dirty="0"/>
              <a:t>“Map”</a:t>
            </a:r>
            <a:r>
              <a:rPr lang="ko-KR" altLang="en-US" sz="1600" dirty="0"/>
              <a:t> 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입력 데이터를 여러 크기로 분할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파티셔닝</a:t>
            </a:r>
            <a:r>
              <a:rPr lang="en-US" altLang="ko-KR" sz="1600" dirty="0"/>
              <a:t>)</a:t>
            </a:r>
            <a:r>
              <a:rPr lang="ko-KR" altLang="en-US" sz="1600" dirty="0"/>
              <a:t>한 후 데이터를 병렬로 읽거나 처리하여 맵 단계를 수행하는데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각 파티션의 크기가 균일해야 병렬 처리의 효율이 극대화 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Straggler</a:t>
            </a:r>
            <a:r>
              <a:rPr lang="ko-KR" altLang="en-US" sz="1600" dirty="0"/>
              <a:t>는 </a:t>
            </a:r>
            <a:r>
              <a:rPr lang="en-US" altLang="ko-KR" sz="1600" dirty="0"/>
              <a:t>Map</a:t>
            </a:r>
            <a:r>
              <a:rPr lang="ko-KR" altLang="en-US" sz="1600" dirty="0"/>
              <a:t> 단계에서 전체 </a:t>
            </a:r>
            <a:r>
              <a:rPr lang="en-US" altLang="ko-KR" sz="1600" dirty="0"/>
              <a:t>worker</a:t>
            </a:r>
            <a:r>
              <a:rPr lang="ko-KR" altLang="en-US" sz="1600" dirty="0"/>
              <a:t>중 일부 </a:t>
            </a:r>
            <a:r>
              <a:rPr lang="en-US" altLang="ko-KR" sz="1600" dirty="0"/>
              <a:t>worker</a:t>
            </a:r>
            <a:r>
              <a:rPr lang="ko-KR" altLang="en-US" sz="1600" dirty="0"/>
              <a:t>의 처리 시간이 훨씬 길어 오랜 시간 동안 다른 </a:t>
            </a:r>
            <a:r>
              <a:rPr lang="en-US" altLang="ko-KR" sz="1600" dirty="0"/>
              <a:t>worker</a:t>
            </a:r>
            <a:r>
              <a:rPr lang="ko-KR" altLang="en-US" sz="1600" dirty="0"/>
              <a:t>가 유휴 상태에 있는 경우이다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Straggler</a:t>
            </a:r>
            <a:r>
              <a:rPr lang="ko-KR" altLang="en-US" sz="1600" dirty="0"/>
              <a:t>는 병렬화의 많은 이점을 제거하며 다음 단계 작업을 시작하기 전에 오랜 시간 동안 유휴 상태를 유지해야 하기 때문에 자원을 낭비하고 비용을 증가시킴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Straggler</a:t>
            </a:r>
            <a:r>
              <a:rPr lang="ko-KR" altLang="en-US" sz="1600" dirty="0"/>
              <a:t>는 데이터 처리 작업의 주요 성능 저하 원인으로 업계와 학계에서 모두 인정됨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EE7E2F-EDC2-4069-9F7B-D47FD93C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51" y="3838029"/>
            <a:ext cx="3748170" cy="2376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8AFBEB-88BC-445A-9E06-23C8F6A1D4E6}"/>
              </a:ext>
            </a:extLst>
          </p:cNvPr>
          <p:cNvSpPr txBox="1"/>
          <p:nvPr/>
        </p:nvSpPr>
        <p:spPr>
          <a:xfrm>
            <a:off x="707120" y="3936303"/>
            <a:ext cx="2154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Straggler</a:t>
            </a:r>
            <a:r>
              <a:rPr lang="ko-KR" altLang="en-US" sz="2000" b="1" dirty="0"/>
              <a:t>의 원인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1621C-6F34-45F0-AA59-3819EDEA307B}"/>
              </a:ext>
            </a:extLst>
          </p:cNvPr>
          <p:cNvSpPr txBox="1"/>
          <p:nvPr/>
        </p:nvSpPr>
        <p:spPr>
          <a:xfrm>
            <a:off x="707120" y="4359669"/>
            <a:ext cx="411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비정상적으로 느린 </a:t>
            </a:r>
            <a:r>
              <a:rPr lang="en-US" altLang="ko-KR" sz="1600" dirty="0"/>
              <a:t>worker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균등하지 못한 </a:t>
            </a:r>
            <a:r>
              <a:rPr lang="en-US" altLang="ko-KR" sz="1600" dirty="0"/>
              <a:t>partitioning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파티션 별로 처리 복잡성이 다른 경우</a:t>
            </a:r>
            <a:endParaRPr lang="en-US" altLang="ko-KR" sz="16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A6974CC-EA4F-46D2-960F-38CA9F90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064" y="3936303"/>
            <a:ext cx="2286816" cy="16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D8089C-186A-4FF4-A419-4ED8D9380514}"/>
              </a:ext>
            </a:extLst>
          </p:cNvPr>
          <p:cNvSpPr txBox="1"/>
          <p:nvPr/>
        </p:nvSpPr>
        <p:spPr>
          <a:xfrm>
            <a:off x="9140359" y="5728520"/>
            <a:ext cx="2402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/>
              <a:t>400</a:t>
            </a:r>
            <a:r>
              <a:rPr lang="ko-KR" altLang="en-US" sz="1100" i="1" dirty="0"/>
              <a:t>개 </a:t>
            </a:r>
            <a:r>
              <a:rPr lang="en-US" altLang="ko-KR" sz="1100" i="1" dirty="0" err="1"/>
              <a:t>worke</a:t>
            </a:r>
            <a:r>
              <a:rPr lang="ko-KR" altLang="en-US" sz="1100" i="1" dirty="0"/>
              <a:t>가 </a:t>
            </a:r>
            <a:r>
              <a:rPr lang="en-US" altLang="ko-KR" sz="1100" i="1" dirty="0"/>
              <a:t>GCS </a:t>
            </a:r>
            <a:r>
              <a:rPr lang="ko-KR" altLang="en-US" sz="1100" i="1" dirty="0"/>
              <a:t>에서 파일을 읽고 </a:t>
            </a:r>
            <a:r>
              <a:rPr lang="en-US" altLang="ko-KR" sz="1100" i="1" dirty="0" err="1"/>
              <a:t>GroupByKey</a:t>
            </a:r>
            <a:r>
              <a:rPr lang="ko-KR" altLang="en-US" sz="1100" i="1" dirty="0"/>
              <a:t>로 정렬한 후 </a:t>
            </a:r>
            <a:r>
              <a:rPr lang="en-US" altLang="ko-KR" sz="1100" i="1" dirty="0"/>
              <a:t>GCS</a:t>
            </a:r>
            <a:r>
              <a:rPr lang="ko-KR" altLang="en-US" sz="1100" i="1" dirty="0"/>
              <a:t>에 </a:t>
            </a:r>
            <a:r>
              <a:rPr lang="en-US" altLang="ko-KR" sz="1100" i="1" dirty="0"/>
              <a:t>write </a:t>
            </a:r>
            <a:r>
              <a:rPr lang="ko-KR" altLang="en-US" sz="1100" i="1" dirty="0"/>
              <a:t>하는 </a:t>
            </a:r>
            <a:r>
              <a:rPr lang="en-US" altLang="ko-KR" sz="1100" i="1" dirty="0"/>
              <a:t>MapReduce </a:t>
            </a:r>
            <a:r>
              <a:rPr lang="ko-KR" altLang="en-US" sz="1100" i="1" dirty="0"/>
              <a:t>작업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CC48F-F07E-4F02-B2C6-C9A4542E153A}"/>
              </a:ext>
            </a:extLst>
          </p:cNvPr>
          <p:cNvSpPr txBox="1"/>
          <p:nvPr/>
        </p:nvSpPr>
        <p:spPr>
          <a:xfrm>
            <a:off x="5641223" y="6028602"/>
            <a:ext cx="2402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/>
              <a:t>Straggler example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1629F-F1A0-4493-8357-633A877001B4}"/>
              </a:ext>
            </a:extLst>
          </p:cNvPr>
          <p:cNvSpPr txBox="1"/>
          <p:nvPr/>
        </p:nvSpPr>
        <p:spPr>
          <a:xfrm>
            <a:off x="580433" y="5521352"/>
            <a:ext cx="390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분석가는 이러한 상황에 대비하여 </a:t>
            </a:r>
            <a:endParaRPr lang="en-US" altLang="ko-KR" sz="1400" dirty="0"/>
          </a:p>
          <a:p>
            <a:r>
              <a:rPr lang="ko-KR" altLang="en-US" sz="1400" dirty="0"/>
              <a:t>데이터 특성에 따른 재분배</a:t>
            </a:r>
            <a:r>
              <a:rPr lang="en-US" altLang="ko-KR" sz="1400" dirty="0"/>
              <a:t>, </a:t>
            </a:r>
            <a:r>
              <a:rPr lang="ko-KR" altLang="en-US" sz="1400" dirty="0"/>
              <a:t>키 설정 및</a:t>
            </a:r>
            <a:endParaRPr lang="en-US" altLang="ko-KR" sz="1400" dirty="0"/>
          </a:p>
          <a:p>
            <a:r>
              <a:rPr lang="en-US" altLang="ko-KR" sz="1400" dirty="0"/>
              <a:t>Join</a:t>
            </a:r>
            <a:r>
              <a:rPr lang="ko-KR" altLang="en-US" sz="1400" dirty="0"/>
              <a:t>이나 </a:t>
            </a:r>
            <a:r>
              <a:rPr lang="en-US" altLang="ko-KR" sz="1400" dirty="0"/>
              <a:t>Window</a:t>
            </a:r>
            <a:r>
              <a:rPr lang="ko-KR" altLang="en-US" sz="1400" dirty="0"/>
              <a:t>함수 같은 쿼리의 다운 스트림에서 발생하는 상황을 염두해야만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445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2937736-754A-4FFA-85F6-BB5B6F1D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00395"/>
            <a:ext cx="6667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F9C6E-9A56-41FB-9B06-17F3D91D65B4}"/>
              </a:ext>
            </a:extLst>
          </p:cNvPr>
          <p:cNvSpPr txBox="1"/>
          <p:nvPr/>
        </p:nvSpPr>
        <p:spPr>
          <a:xfrm>
            <a:off x="636098" y="559040"/>
            <a:ext cx="3526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빅쿼리에서의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Straggler </a:t>
            </a:r>
            <a:r>
              <a:rPr lang="ko-KR" altLang="en-US" sz="2000" b="1" dirty="0"/>
              <a:t>해결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81FC2-D26F-4D62-AE92-44DF6CE3CB75}"/>
              </a:ext>
            </a:extLst>
          </p:cNvPr>
          <p:cNvSpPr txBox="1"/>
          <p:nvPr/>
        </p:nvSpPr>
        <p:spPr>
          <a:xfrm>
            <a:off x="1023303" y="4129259"/>
            <a:ext cx="1091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각 </a:t>
            </a:r>
            <a:r>
              <a:rPr lang="en-US" altLang="ko-KR" sz="1600" dirty="0"/>
              <a:t>worker</a:t>
            </a:r>
            <a:r>
              <a:rPr lang="ko-KR" altLang="en-US" sz="1600" dirty="0"/>
              <a:t>의 진행 상황을 지속적으로 모니터링하고 평균 이상의 예상 완료 시간을 가진 </a:t>
            </a:r>
            <a:r>
              <a:rPr lang="en-US" altLang="ko-KR" sz="1600" dirty="0"/>
              <a:t>worker</a:t>
            </a:r>
            <a:r>
              <a:rPr lang="ko-KR" altLang="en-US" sz="1600" dirty="0"/>
              <a:t>를 식별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해당 </a:t>
            </a:r>
            <a:r>
              <a:rPr lang="en-US" altLang="ko-KR" sz="1600" dirty="0"/>
              <a:t>worker</a:t>
            </a:r>
            <a:r>
              <a:rPr lang="ko-KR" altLang="en-US" sz="1600" dirty="0"/>
              <a:t>의 작업을 실행 중에 지속적으로 분할 조정 </a:t>
            </a:r>
            <a:r>
              <a:rPr lang="en-US" altLang="ko-KR" sz="1600" dirty="0"/>
              <a:t>(</a:t>
            </a:r>
            <a:r>
              <a:rPr lang="ko-KR" altLang="en-US" sz="1600" dirty="0"/>
              <a:t>처리되지 않은 작업의 일부 하위 키 범위를 유휴 작업자에게 위임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아주 간단한 해결 방법처럼 보이지만 이 기능을 안정적으로 구현하는 것은 기존의 데이터 처리 시스템에서 어려움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레코드의 손실</a:t>
            </a:r>
            <a:r>
              <a:rPr lang="en-US" altLang="ko-KR" sz="1600" dirty="0"/>
              <a:t>, </a:t>
            </a:r>
            <a:r>
              <a:rPr lang="ko-KR" altLang="en-US" sz="1600" dirty="0"/>
              <a:t>중복 처리를 피해야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일관성을 보장하기 위해 모든 워크 플로우가 모든 데이터를 정확히 한 번만 처리하도록 유지하는 것이 간단함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26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able-1">
            <a:extLst>
              <a:ext uri="{FF2B5EF4-FFF2-40B4-BE49-F238E27FC236}">
                <a16:creationId xmlns:a16="http://schemas.microsoft.com/office/drawing/2014/main" id="{414DCB8F-B02C-40B9-B7D2-D6645473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012" y="872692"/>
            <a:ext cx="2857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able-2">
            <a:extLst>
              <a:ext uri="{FF2B5EF4-FFF2-40B4-BE49-F238E27FC236}">
                <a16:creationId xmlns:a16="http://schemas.microsoft.com/office/drawing/2014/main" id="{EC79EBC5-536B-42BC-86AD-FEDD7050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012" y="3243678"/>
            <a:ext cx="2857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able-3">
            <a:extLst>
              <a:ext uri="{FF2B5EF4-FFF2-40B4-BE49-F238E27FC236}">
                <a16:creationId xmlns:a16="http://schemas.microsoft.com/office/drawing/2014/main" id="{C56B3DDC-F331-41CF-A5AB-5DCC7E7E8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12" y="579731"/>
            <a:ext cx="28575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able-4">
            <a:extLst>
              <a:ext uri="{FF2B5EF4-FFF2-40B4-BE49-F238E27FC236}">
                <a16:creationId xmlns:a16="http://schemas.microsoft.com/office/drawing/2014/main" id="{DB4D723E-704D-4CF8-BBF8-2F3573755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12" y="3136039"/>
            <a:ext cx="2857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2345A-2204-4626-9BDC-7191937F135F}"/>
              </a:ext>
            </a:extLst>
          </p:cNvPr>
          <p:cNvSpPr txBox="1"/>
          <p:nvPr/>
        </p:nvSpPr>
        <p:spPr>
          <a:xfrm>
            <a:off x="6948812" y="5678105"/>
            <a:ext cx="2402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/>
              <a:t>400</a:t>
            </a:r>
            <a:r>
              <a:rPr lang="ko-KR" altLang="en-US" sz="1100" i="1" dirty="0"/>
              <a:t>개 </a:t>
            </a:r>
            <a:r>
              <a:rPr lang="en-US" altLang="ko-KR" sz="1100" i="1" dirty="0" err="1"/>
              <a:t>worke</a:t>
            </a:r>
            <a:r>
              <a:rPr lang="ko-KR" altLang="en-US" sz="1100" i="1" dirty="0"/>
              <a:t>가 </a:t>
            </a:r>
            <a:r>
              <a:rPr lang="en-US" altLang="ko-KR" sz="1100" i="1" dirty="0"/>
              <a:t>GCS </a:t>
            </a:r>
            <a:r>
              <a:rPr lang="ko-KR" altLang="en-US" sz="1100" i="1" dirty="0"/>
              <a:t>에서 파일을 읽고 </a:t>
            </a:r>
            <a:r>
              <a:rPr lang="en-US" altLang="ko-KR" sz="1100" i="1" dirty="0" err="1"/>
              <a:t>GroupByKey</a:t>
            </a:r>
            <a:r>
              <a:rPr lang="ko-KR" altLang="en-US" sz="1100" i="1" dirty="0"/>
              <a:t>로 정렬한 후 </a:t>
            </a:r>
            <a:r>
              <a:rPr lang="en-US" altLang="ko-KR" sz="1100" i="1" dirty="0"/>
              <a:t>GCS</a:t>
            </a:r>
            <a:r>
              <a:rPr lang="ko-KR" altLang="en-US" sz="1100" i="1" dirty="0"/>
              <a:t>에 </a:t>
            </a:r>
            <a:r>
              <a:rPr lang="en-US" altLang="ko-KR" sz="1100" i="1" dirty="0"/>
              <a:t>write </a:t>
            </a:r>
            <a:r>
              <a:rPr lang="ko-KR" altLang="en-US" sz="1100" i="1" dirty="0"/>
              <a:t>하는 </a:t>
            </a:r>
            <a:r>
              <a:rPr lang="en-US" altLang="ko-KR" sz="1100" i="1" dirty="0"/>
              <a:t>MapReduce </a:t>
            </a:r>
            <a:r>
              <a:rPr lang="ko-KR" altLang="en-US" sz="1100" i="1" dirty="0"/>
              <a:t>작업</a:t>
            </a:r>
            <a:endParaRPr lang="en-US" altLang="ko-KR" sz="1100" i="1" dirty="0"/>
          </a:p>
          <a:p>
            <a:r>
              <a:rPr lang="en-US" altLang="ko-KR" sz="1100" i="1" dirty="0"/>
              <a:t>-&gt; Dynamic work</a:t>
            </a:r>
            <a:r>
              <a:rPr lang="ko-KR" altLang="en-US" sz="1100" i="1" dirty="0"/>
              <a:t> </a:t>
            </a:r>
            <a:r>
              <a:rPr lang="en-US" altLang="ko-KR" sz="1100" i="1" dirty="0"/>
              <a:t>rebalancing 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9FC0B-FA54-4372-A1BB-12F511FB3E33}"/>
              </a:ext>
            </a:extLst>
          </p:cNvPr>
          <p:cNvSpPr txBox="1"/>
          <p:nvPr/>
        </p:nvSpPr>
        <p:spPr>
          <a:xfrm>
            <a:off x="2119244" y="5478822"/>
            <a:ext cx="2402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/>
              <a:t>Straggler example </a:t>
            </a:r>
          </a:p>
          <a:p>
            <a:r>
              <a:rPr lang="en-US" altLang="ko-KR" sz="1100" i="1" dirty="0"/>
              <a:t>-&gt; Dynamic work rebalancing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8676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B09896-F5D2-4061-A28A-34F6D4F8E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" y="345416"/>
            <a:ext cx="3530260" cy="2480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E5F915-D062-4E92-8D0A-17D895EA0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12" y="0"/>
            <a:ext cx="7413734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169185-B7AF-4FED-AD07-2C42A11D1D17}"/>
              </a:ext>
            </a:extLst>
          </p:cNvPr>
          <p:cNvSpPr/>
          <p:nvPr/>
        </p:nvSpPr>
        <p:spPr>
          <a:xfrm>
            <a:off x="257478" y="3112303"/>
            <a:ext cx="3777627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: 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디스크에서 STATE,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컬럼만을 읽어드린다.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 : 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각각의  LEAF 노드에서, 읽어드린 데이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터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가지고 1980~1990년대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 단위로 태어난 아이들의 수를 </a:t>
            </a:r>
            <a:r>
              <a:rPr lang="ko-KR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카운팅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한다.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MIXER 1: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계산해온 주(STATE) 별 아이들의 수를 합친다.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MIXER 0: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MIXER 1에서 올라온 모든 값을 합치면서 </a:t>
            </a:r>
            <a:r>
              <a:rPr lang="ko-KR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소팅을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한다. </a:t>
            </a:r>
            <a:r>
              <a:rPr lang="ko-KR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소팅이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끝난 후에,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 10개의 레코드만을 </a:t>
            </a:r>
            <a:r>
              <a:rPr lang="ko-KR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리턴한다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8ACE83-8E4F-45FF-88A4-11A5F4E6A06F}"/>
              </a:ext>
            </a:extLst>
          </p:cNvPr>
          <p:cNvSpPr/>
          <p:nvPr/>
        </p:nvSpPr>
        <p:spPr>
          <a:xfrm>
            <a:off x="4255363" y="65949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쿼리를 분석하고 </a:t>
            </a:r>
            <a:r>
              <a:rPr lang="en-US" altLang="ko-KR" sz="1200" dirty="0"/>
              <a:t>Scale out</a:t>
            </a:r>
            <a:r>
              <a:rPr lang="ko-KR" altLang="en-US" sz="1200" dirty="0"/>
              <a:t>한 후 </a:t>
            </a:r>
            <a:r>
              <a:rPr lang="en-US" altLang="ko-KR" sz="1200" dirty="0"/>
              <a:t>execution</a:t>
            </a:r>
            <a:r>
              <a:rPr lang="ko-KR" altLang="en-US" sz="1200" dirty="0"/>
              <a:t> </a:t>
            </a:r>
            <a:r>
              <a:rPr lang="en-US" altLang="ko-KR" sz="1200" dirty="0"/>
              <a:t>tree</a:t>
            </a:r>
            <a:r>
              <a:rPr lang="ko-KR" altLang="en-US" sz="1200" dirty="0"/>
              <a:t>에 </a:t>
            </a:r>
            <a:r>
              <a:rPr lang="en-US" altLang="ko-KR" sz="1200" dirty="0"/>
              <a:t>pushdown </a:t>
            </a:r>
            <a:r>
              <a:rPr lang="ko-KR" altLang="en-US" sz="1200" dirty="0"/>
              <a:t>후 실행 단계에서 재구성</a:t>
            </a:r>
          </a:p>
        </p:txBody>
      </p:sp>
    </p:spTree>
    <p:extLst>
      <p:ext uri="{BB962C8B-B14F-4D97-AF65-F5344CB8AC3E}">
        <p14:creationId xmlns:p14="http://schemas.microsoft.com/office/powerpoint/2010/main" val="222504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869AD2-0BD8-4118-9AA8-1F080B05A3F5}"/>
              </a:ext>
            </a:extLst>
          </p:cNvPr>
          <p:cNvSpPr txBox="1"/>
          <p:nvPr/>
        </p:nvSpPr>
        <p:spPr>
          <a:xfrm>
            <a:off x="662730" y="436228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Colossus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35DBB-C174-4445-A58F-4D5547FD7C32}"/>
              </a:ext>
            </a:extLst>
          </p:cNvPr>
          <p:cNvSpPr txBox="1"/>
          <p:nvPr/>
        </p:nvSpPr>
        <p:spPr>
          <a:xfrm>
            <a:off x="668194" y="1199626"/>
            <a:ext cx="10917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Google</a:t>
            </a:r>
            <a:r>
              <a:rPr lang="ko-KR" altLang="en-US" sz="1600" dirty="0"/>
              <a:t>의 최신 분산 파일 시스템으로 </a:t>
            </a:r>
            <a:r>
              <a:rPr lang="en-US" altLang="ko-KR" sz="1600" dirty="0"/>
              <a:t>GFS(Google File System)</a:t>
            </a:r>
            <a:r>
              <a:rPr lang="ko-KR" altLang="en-US" sz="1600" dirty="0"/>
              <a:t>의 후속 제품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Colossus</a:t>
            </a:r>
            <a:r>
              <a:rPr lang="ko-KR" altLang="en-US" sz="1600" dirty="0"/>
              <a:t>는 데이터를 </a:t>
            </a:r>
            <a:r>
              <a:rPr lang="en-US" altLang="ko-KR" sz="1600" dirty="0"/>
              <a:t>Capacitor </a:t>
            </a:r>
            <a:r>
              <a:rPr lang="ko-KR" altLang="en-US" sz="1600" dirty="0"/>
              <a:t>라고 하는 이전 세대 컬럼 스토리지 형식인 </a:t>
            </a:r>
            <a:r>
              <a:rPr lang="en-US" altLang="ko-KR" sz="1600" dirty="0" err="1"/>
              <a:t>ColumnIO</a:t>
            </a:r>
            <a:r>
              <a:rPr lang="ko-KR" altLang="en-US" sz="1600" dirty="0"/>
              <a:t>를 대체할 수 있는 특수한 열 형식 저장 메커니즘으로 저장함 </a:t>
            </a:r>
            <a:r>
              <a:rPr lang="en-US" altLang="ko-KR" sz="1600" dirty="0"/>
              <a:t>(</a:t>
            </a:r>
            <a:r>
              <a:rPr lang="ko-KR" altLang="en-US" sz="1600" dirty="0"/>
              <a:t>고효율의 압축이 가능하고 </a:t>
            </a:r>
            <a:r>
              <a:rPr lang="en-US" altLang="ko-KR" sz="1600" dirty="0" err="1"/>
              <a:t>BigQuery</a:t>
            </a:r>
            <a:r>
              <a:rPr lang="ko-KR" altLang="en-US" sz="1600" dirty="0"/>
              <a:t>가 압축된 데이터를 직접 압축 해제하지 않고 동작이 가능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모든 빅 데이터 분석 플랫폼에서 가장 비싼 부분은 디스크 </a:t>
            </a:r>
            <a:r>
              <a:rPr lang="en-US" altLang="ko-KR" sz="1600" dirty="0"/>
              <a:t>I/O</a:t>
            </a:r>
            <a:r>
              <a:rPr lang="ko-KR" altLang="en-US" sz="1600" dirty="0"/>
              <a:t>인데 </a:t>
            </a:r>
            <a:r>
              <a:rPr lang="en-US" altLang="ko-KR" sz="1600" dirty="0"/>
              <a:t>Colossus</a:t>
            </a:r>
            <a:r>
              <a:rPr lang="ko-KR" altLang="en-US" sz="1600" dirty="0"/>
              <a:t>와 </a:t>
            </a:r>
            <a:r>
              <a:rPr lang="en-US" altLang="ko-KR" sz="1600" dirty="0"/>
              <a:t>Capacitor</a:t>
            </a:r>
            <a:r>
              <a:rPr lang="ko-KR" altLang="en-US" sz="1600" dirty="0"/>
              <a:t>는 빠른 병렬 읽기를 가능하게 하고 스캔 처리량을 줄여 초당 테라 바이트 규모의 데이터 처리를 가능하게 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AWS S3 </a:t>
            </a:r>
            <a:r>
              <a:rPr lang="ko-KR" altLang="en-US" sz="1600" dirty="0"/>
              <a:t>보다 더 저렴한 저장 비용 </a:t>
            </a:r>
            <a:r>
              <a:rPr lang="en-US" altLang="ko-KR" sz="1600" dirty="0"/>
              <a:t>(S3:</a:t>
            </a:r>
            <a:r>
              <a:rPr lang="ko-KR" altLang="en-US" sz="1600" dirty="0"/>
              <a:t> </a:t>
            </a:r>
            <a:r>
              <a:rPr lang="en-US" altLang="ko-KR" sz="1600" dirty="0"/>
              <a:t>0.023USD / GB, </a:t>
            </a:r>
            <a:r>
              <a:rPr lang="en-US" altLang="ko-KR" sz="1600" dirty="0" err="1"/>
              <a:t>BigQuery</a:t>
            </a:r>
            <a:r>
              <a:rPr lang="en-US" altLang="ko-KR" sz="1600" dirty="0"/>
              <a:t>: 0.02USD / GB)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BigQuery</a:t>
            </a:r>
            <a:r>
              <a:rPr lang="ko-KR" altLang="en-US" sz="1600" dirty="0"/>
              <a:t> 스토리지는 </a:t>
            </a:r>
            <a:r>
              <a:rPr lang="en-US" altLang="ko-KR" sz="1600" dirty="0"/>
              <a:t>Colossus</a:t>
            </a:r>
            <a:r>
              <a:rPr lang="ko-KR" altLang="en-US" sz="1600" dirty="0"/>
              <a:t>의 </a:t>
            </a:r>
            <a:r>
              <a:rPr lang="en-US" altLang="ko-KR" sz="1600" dirty="0"/>
              <a:t>highest layer</a:t>
            </a:r>
            <a:r>
              <a:rPr lang="ko-KR" altLang="en-US" sz="1600" dirty="0"/>
              <a:t>만 논리적으로 제공 함으로써 사용자는 데이터의 압축 방식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캐싱</a:t>
            </a:r>
            <a:r>
              <a:rPr lang="en-US" altLang="ko-KR" sz="1600" dirty="0"/>
              <a:t>, </a:t>
            </a:r>
            <a:r>
              <a:rPr lang="ko-KR" altLang="en-US" sz="1600" dirty="0"/>
              <a:t>복제</a:t>
            </a:r>
            <a:r>
              <a:rPr lang="en-US" altLang="ko-KR" sz="1600" dirty="0"/>
              <a:t>, </a:t>
            </a:r>
            <a:r>
              <a:rPr lang="ko-KR" altLang="en-US" sz="1600" dirty="0"/>
              <a:t>인코딩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형식 등을 고려할 필요가 없으며 이러한 부분은 </a:t>
            </a:r>
            <a:r>
              <a:rPr lang="en-US" altLang="ko-KR" sz="1600" dirty="0"/>
              <a:t>low layer</a:t>
            </a:r>
            <a:r>
              <a:rPr lang="ko-KR" altLang="en-US" sz="1600" dirty="0"/>
              <a:t>에서 최적으로 자동 관리 </a:t>
            </a:r>
            <a:r>
              <a:rPr lang="en-US" altLang="ko-KR" sz="1600" dirty="0"/>
              <a:t>/ </a:t>
            </a:r>
            <a:r>
              <a:rPr lang="ko-KR" altLang="en-US" sz="1600" dirty="0"/>
              <a:t>개선됨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0D05A1-E284-4009-8540-2BE051C53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13" y="3748128"/>
            <a:ext cx="489653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15DCF5-FE69-4C1C-97B0-3A8205301E66}"/>
              </a:ext>
            </a:extLst>
          </p:cNvPr>
          <p:cNvSpPr/>
          <p:nvPr/>
        </p:nvSpPr>
        <p:spPr>
          <a:xfrm>
            <a:off x="621399" y="492257"/>
            <a:ext cx="2965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2124"/>
                </a:solidFill>
                <a:effectLst/>
                <a:latin typeface="Google Sans"/>
              </a:rPr>
              <a:t>Automated DBA tasks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F096DE-4EFD-46B4-A7EA-FCC27473B5D1}"/>
              </a:ext>
            </a:extLst>
          </p:cNvPr>
          <p:cNvSpPr/>
          <p:nvPr/>
        </p:nvSpPr>
        <p:spPr>
          <a:xfrm>
            <a:off x="755731" y="1855835"/>
            <a:ext cx="9700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/>
              </a:rPr>
              <a:t> Repairing inefficient file constructions.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/>
              </a:rPr>
              <a:t> Automatically fixing the </a:t>
            </a:r>
            <a:r>
              <a:rPr lang="en-US" altLang="ko-KR" sz="1600" b="0" i="0" u="none" strike="noStrike" dirty="0">
                <a:solidFill>
                  <a:srgbClr val="7B1FA2"/>
                </a:solidFill>
                <a:effectLst/>
                <a:latin typeface="Roboto"/>
                <a:hlinkClick r:id="rId3"/>
              </a:rPr>
              <a:t>many small files problem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/>
              </a:rPr>
              <a:t> common in many Big Data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/>
              </a:rPr>
              <a:t> Rectifying difficult data shapes and data skew, and caching data &amp; metadata for performance reasons.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8DC2C7-C73C-41E8-AD3A-36FE161DC5B9}"/>
              </a:ext>
            </a:extLst>
          </p:cNvPr>
          <p:cNvSpPr/>
          <p:nvPr/>
        </p:nvSpPr>
        <p:spPr>
          <a:xfrm>
            <a:off x="621399" y="1415534"/>
            <a:ext cx="6199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Examples of what these background processes do include: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A28C37-08AA-400C-ACE4-7F8D42B44B84}"/>
              </a:ext>
            </a:extLst>
          </p:cNvPr>
          <p:cNvSpPr/>
          <p:nvPr/>
        </p:nvSpPr>
        <p:spPr>
          <a:xfrm>
            <a:off x="621398" y="3160853"/>
            <a:ext cx="100850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Data engineers managing large Hadoop and Data Warehouse deployments may think that this “automated DBA” is a database administrator’s utopia. Much of the needless complexity arising from distributed storage simply doesn’t exist in </a:t>
            </a:r>
            <a:r>
              <a:rPr lang="en-US" altLang="ko-KR" b="0" i="0" dirty="0" err="1">
                <a:solidFill>
                  <a:srgbClr val="202124"/>
                </a:solidFill>
                <a:effectLst/>
                <a:latin typeface="Roboto"/>
              </a:rPr>
              <a:t>BigQuery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. </a:t>
            </a:r>
          </a:p>
          <a:p>
            <a:endParaRPr lang="en-US" altLang="ko-KR" dirty="0">
              <a:solidFill>
                <a:srgbClr val="202124"/>
              </a:solidFill>
              <a:latin typeface="Roboto"/>
            </a:endParaRP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There’s no need to: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89B473-1FD8-4999-8298-8281C9753B61}"/>
              </a:ext>
            </a:extLst>
          </p:cNvPr>
          <p:cNvSpPr/>
          <p:nvPr/>
        </p:nvSpPr>
        <p:spPr>
          <a:xfrm>
            <a:off x="828582" y="4717989"/>
            <a:ext cx="83775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/>
              </a:rPr>
              <a:t> Define various keys to get adequate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/>
              </a:rPr>
              <a:t> “Watch your storage space” and delete older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/>
              </a:rPr>
              <a:t> Spend your weekends re-distributing data within your storage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/>
              </a:rPr>
              <a:t> Constantly monitor and tinker with your storage files to achieve maximum performance.</a:t>
            </a:r>
          </a:p>
        </p:txBody>
      </p:sp>
    </p:spTree>
    <p:extLst>
      <p:ext uri="{BB962C8B-B14F-4D97-AF65-F5344CB8AC3E}">
        <p14:creationId xmlns:p14="http://schemas.microsoft.com/office/powerpoint/2010/main" val="51343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581F08-8776-4AF4-B245-54A234BF239C}"/>
              </a:ext>
            </a:extLst>
          </p:cNvPr>
          <p:cNvSpPr txBox="1"/>
          <p:nvPr/>
        </p:nvSpPr>
        <p:spPr>
          <a:xfrm>
            <a:off x="662730" y="436228"/>
            <a:ext cx="100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Borg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7FDDA-8B9F-4820-A2A3-0435BE4309AD}"/>
              </a:ext>
            </a:extLst>
          </p:cNvPr>
          <p:cNvSpPr txBox="1"/>
          <p:nvPr/>
        </p:nvSpPr>
        <p:spPr>
          <a:xfrm>
            <a:off x="668194" y="1199626"/>
            <a:ext cx="109170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구글의 대규모 클러스터 관리 시스템으로 구글 서비스들에 사용되는 자원</a:t>
            </a:r>
            <a:r>
              <a:rPr lang="en-US" altLang="ko-KR" sz="1600" dirty="0"/>
              <a:t>(CPU, RAM, disk, network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을 관리하고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Borg</a:t>
            </a:r>
            <a:r>
              <a:rPr lang="ko-KR" altLang="en-US" sz="1600" dirty="0"/>
              <a:t>는 수십만 개의 </a:t>
            </a:r>
            <a:r>
              <a:rPr lang="ko-KR" altLang="en-US" sz="1600" dirty="0" err="1"/>
              <a:t>머신과</a:t>
            </a:r>
            <a:r>
              <a:rPr lang="ko-KR" altLang="en-US" sz="1600" dirty="0"/>
              <a:t> 수십만 개의 코어에서 실행되므로 예제에서 본 </a:t>
            </a:r>
            <a:r>
              <a:rPr lang="en-US" altLang="ko-KR" sz="1600" dirty="0"/>
              <a:t>3,300</a:t>
            </a:r>
            <a:r>
              <a:rPr lang="ko-KR" altLang="en-US" sz="1600" dirty="0"/>
              <a:t>개의 </a:t>
            </a:r>
            <a:r>
              <a:rPr lang="en-US" altLang="ko-KR" sz="1600" dirty="0"/>
              <a:t>CPU</a:t>
            </a:r>
            <a:r>
              <a:rPr lang="ko-KR" altLang="en-US" sz="1600" dirty="0"/>
              <a:t>를 사용한 쿼리는 </a:t>
            </a:r>
            <a:r>
              <a:rPr lang="en-US" altLang="ko-KR" sz="1600" dirty="0" err="1"/>
              <a:t>BigQuery</a:t>
            </a:r>
            <a:r>
              <a:rPr lang="ko-KR" altLang="en-US" sz="1600" dirty="0"/>
              <a:t>에 예약된 용량의 일부에 불과함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또한 시스템 자원 상의 </a:t>
            </a:r>
            <a:r>
              <a:rPr lang="en-US" altLang="ko-KR" sz="1600" dirty="0"/>
              <a:t>fault-tolerance</a:t>
            </a:r>
            <a:r>
              <a:rPr lang="ko-KR" altLang="en-US" sz="1600" dirty="0"/>
              <a:t>를 처리하기 때문에 고가용성</a:t>
            </a:r>
            <a:r>
              <a:rPr lang="en-US" altLang="ko-KR" sz="1600" dirty="0"/>
              <a:t>, </a:t>
            </a:r>
            <a:r>
              <a:rPr lang="ko-KR" altLang="en-US" sz="1600" dirty="0"/>
              <a:t>내결함성을 보장함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실제로 구글 규모에서는 매일 수천 대의 서버에서 시스템 충돌</a:t>
            </a:r>
            <a:r>
              <a:rPr lang="en-US" altLang="ko-KR" sz="1600" dirty="0"/>
              <a:t>, </a:t>
            </a:r>
            <a:r>
              <a:rPr lang="ko-KR" altLang="en-US" sz="1600" dirty="0"/>
              <a:t>전원 공급 장애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스위치 중단 및 기타 문제로 인해 장애가 발생하는데</a:t>
            </a:r>
            <a:r>
              <a:rPr lang="en-US" altLang="ko-KR" sz="1600" dirty="0"/>
              <a:t>, Borg</a:t>
            </a:r>
            <a:r>
              <a:rPr lang="ko-KR" altLang="en-US" sz="1600" dirty="0"/>
              <a:t>는 이러한 장애로 부터 작업을 보호하고 그로 인해 사용자는 인지하지 못함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Borg</a:t>
            </a:r>
            <a:r>
              <a:rPr lang="ko-KR" altLang="en-US" sz="1600" dirty="0"/>
              <a:t>의 노하우를 적용하여 오픈소스로 만든 것이 </a:t>
            </a:r>
            <a:r>
              <a:rPr lang="en-US" altLang="ko-KR" sz="1600" dirty="0"/>
              <a:t>Kubernetes </a:t>
            </a:r>
            <a:r>
              <a:rPr lang="ko-KR" altLang="en-US" sz="1600" dirty="0"/>
              <a:t>이다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0015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581F08-8776-4AF4-B245-54A234BF239C}"/>
              </a:ext>
            </a:extLst>
          </p:cNvPr>
          <p:cNvSpPr txBox="1"/>
          <p:nvPr/>
        </p:nvSpPr>
        <p:spPr>
          <a:xfrm>
            <a:off x="662730" y="436228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Jupiter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7FDDA-8B9F-4820-A2A3-0435BE4309AD}"/>
              </a:ext>
            </a:extLst>
          </p:cNvPr>
          <p:cNvSpPr txBox="1"/>
          <p:nvPr/>
        </p:nvSpPr>
        <p:spPr>
          <a:xfrm>
            <a:off x="668194" y="1199626"/>
            <a:ext cx="109170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양방향 </a:t>
            </a:r>
            <a:r>
              <a:rPr lang="en-US" altLang="ko-KR" sz="1600" dirty="0"/>
              <a:t>1Petabit / sec </a:t>
            </a:r>
            <a:r>
              <a:rPr lang="ko-KR" altLang="en-US" sz="1600" dirty="0"/>
              <a:t>의 대역폭을 제공하는 네트워킹 인프라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이는 </a:t>
            </a:r>
            <a:r>
              <a:rPr lang="en-US" altLang="ko-KR" sz="1600" dirty="0"/>
              <a:t>100,000</a:t>
            </a:r>
            <a:r>
              <a:rPr lang="ko-KR" altLang="en-US" sz="1600" dirty="0"/>
              <a:t>대의 시스템이 서로 다른 시스템과 </a:t>
            </a:r>
            <a:r>
              <a:rPr lang="en-US" altLang="ko-KR" sz="1600" dirty="0"/>
              <a:t>10Gbps</a:t>
            </a:r>
            <a:r>
              <a:rPr lang="ko-KR" altLang="en-US" sz="1600" dirty="0"/>
              <a:t>로 통신할 수 있는 수준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스토리지와 컴퓨팅을 분리하는 기존 방식에는 </a:t>
            </a:r>
            <a:r>
              <a:rPr lang="en-US" altLang="ko-KR" sz="1600" dirty="0"/>
              <a:t>Google Cloud Storage </a:t>
            </a:r>
            <a:r>
              <a:rPr lang="ko-KR" altLang="en-US" sz="1600" dirty="0"/>
              <a:t>또는 </a:t>
            </a:r>
            <a:r>
              <a:rPr lang="en-US" altLang="ko-KR" sz="1600" dirty="0"/>
              <a:t>AWS S3</a:t>
            </a:r>
            <a:r>
              <a:rPr lang="ko-KR" altLang="en-US" sz="1600" dirty="0"/>
              <a:t>나 </a:t>
            </a:r>
            <a:r>
              <a:rPr lang="en-US" altLang="ko-KR" sz="1600" dirty="0"/>
              <a:t>HDFS </a:t>
            </a:r>
            <a:r>
              <a:rPr lang="ko-KR" altLang="en-US" sz="1600" dirty="0"/>
              <a:t>와 같은 객체 저장소에 데이터를 유지하고 해당 데이터를 컴퓨팅 자원인 </a:t>
            </a:r>
            <a:r>
              <a:rPr lang="en-US" altLang="ko-KR" sz="1600" dirty="0"/>
              <a:t>VM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로드하여</a:t>
            </a:r>
            <a:r>
              <a:rPr lang="ko-KR" altLang="en-US" sz="1600" dirty="0"/>
              <a:t> 사용하는 것을 말하는데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방법은 로컬 </a:t>
            </a:r>
            <a:r>
              <a:rPr lang="en-US" altLang="ko-KR" sz="1600" dirty="0"/>
              <a:t>VM</a:t>
            </a:r>
            <a:r>
              <a:rPr lang="ko-KR" altLang="en-US" sz="1600" dirty="0"/>
              <a:t>과 스토리지의 </a:t>
            </a:r>
            <a:r>
              <a:rPr lang="en-US" altLang="ko-KR" sz="1600" dirty="0"/>
              <a:t>throughput limit</a:t>
            </a:r>
            <a:r>
              <a:rPr lang="ko-KR" altLang="en-US" sz="1600" dirty="0"/>
              <a:t>에 종속됨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Jupiter</a:t>
            </a:r>
            <a:r>
              <a:rPr lang="ko-KR" altLang="en-US" sz="1600" dirty="0"/>
              <a:t>를 사용하면 모든 </a:t>
            </a:r>
            <a:r>
              <a:rPr lang="en-US" altLang="ko-KR" sz="1600" dirty="0"/>
              <a:t>SQL </a:t>
            </a:r>
            <a:r>
              <a:rPr lang="ko-KR" altLang="en-US" sz="1600" dirty="0"/>
              <a:t>쿼리에 대해 스토리지에서 직접 테라 바이트 단위의 데이터를 몇 초 만에 읽을 수 있음</a:t>
            </a:r>
            <a:endParaRPr lang="en-US" altLang="ko-KR" sz="1600" dirty="0"/>
          </a:p>
          <a:p>
            <a:pPr lvl="1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스토리지에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10TB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사이즈의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1,000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샤드로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구성된 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테이블에 대해 쿼리하는 경우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실제로 스캔할 파일의 양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1,000 x 10 = 10,000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할당된 슬롯 개수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2,000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평균적으로 하나의 슬롯에서 처리하는 데이터의 크기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5GB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슬롯이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10Gbps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속도로 스토리지에서 데이터를 로드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5GB / 10Gb = 40Gb / 10gb = 4sec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1667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C86D7F-407A-4E49-B7D7-4DD2B8F5A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83" y="1532584"/>
            <a:ext cx="6380833" cy="4862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5F9C8-5986-4D30-9122-7B6A72173604}"/>
              </a:ext>
            </a:extLst>
          </p:cNvPr>
          <p:cNvSpPr txBox="1"/>
          <p:nvPr/>
        </p:nvSpPr>
        <p:spPr>
          <a:xfrm>
            <a:off x="193726" y="191618"/>
            <a:ext cx="1040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이러한 </a:t>
            </a:r>
            <a:r>
              <a:rPr lang="ko-KR" altLang="en-US" sz="1400" dirty="0" err="1"/>
              <a:t>저수준의</a:t>
            </a:r>
            <a:r>
              <a:rPr lang="ko-KR" altLang="en-US" sz="1400" dirty="0"/>
              <a:t> 인프라 구성요소는 </a:t>
            </a:r>
            <a:r>
              <a:rPr lang="en-US" altLang="ko-KR" sz="1400" dirty="0"/>
              <a:t>API </a:t>
            </a:r>
            <a:r>
              <a:rPr lang="ko-KR" altLang="en-US" sz="1400" dirty="0"/>
              <a:t>및 서비스와 결합되어 하나의 투명하고 강력한 분석 데이터베이스인 </a:t>
            </a:r>
            <a:r>
              <a:rPr lang="en-US" altLang="ko-KR" sz="1400" dirty="0" err="1"/>
              <a:t>BigQuery</a:t>
            </a:r>
            <a:r>
              <a:rPr lang="ko-KR" altLang="en-US" sz="1400" dirty="0"/>
              <a:t>를 만듦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F459CE-4768-4345-ACA8-04A7589539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81"/>
          <a:stretch/>
        </p:blipFill>
        <p:spPr>
          <a:xfrm>
            <a:off x="3495674" y="773352"/>
            <a:ext cx="5200650" cy="46818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4849E2-4B8B-450D-939B-A8BF75FF5B71}"/>
              </a:ext>
            </a:extLst>
          </p:cNvPr>
          <p:cNvCxnSpPr/>
          <p:nvPr/>
        </p:nvCxnSpPr>
        <p:spPr>
          <a:xfrm>
            <a:off x="5930020" y="1241539"/>
            <a:ext cx="0" cy="29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43712A4-0E93-446F-8807-0623FA06352F}"/>
              </a:ext>
            </a:extLst>
          </p:cNvPr>
          <p:cNvCxnSpPr/>
          <p:nvPr/>
        </p:nvCxnSpPr>
        <p:spPr>
          <a:xfrm flipV="1">
            <a:off x="6319319" y="1241539"/>
            <a:ext cx="0" cy="29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2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2282F1-FF72-4BC5-8831-95F9DA0C63F4}"/>
              </a:ext>
            </a:extLst>
          </p:cNvPr>
          <p:cNvSpPr txBox="1"/>
          <p:nvPr/>
        </p:nvSpPr>
        <p:spPr>
          <a:xfrm>
            <a:off x="662730" y="436228"/>
            <a:ext cx="7475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In-memory Query Execution and Shuffling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EB4-F023-4BFC-8E67-4020472369B0}"/>
              </a:ext>
            </a:extLst>
          </p:cNvPr>
          <p:cNvSpPr txBox="1"/>
          <p:nvPr/>
        </p:nvSpPr>
        <p:spPr>
          <a:xfrm>
            <a:off x="774728" y="1616879"/>
            <a:ext cx="1091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기존 </a:t>
            </a:r>
            <a:r>
              <a:rPr lang="en-US" altLang="ko-KR" sz="1600" dirty="0"/>
              <a:t>Hadoop </a:t>
            </a:r>
            <a:r>
              <a:rPr lang="ko-KR" altLang="en-US" sz="1600" dirty="0"/>
              <a:t>및 </a:t>
            </a:r>
            <a:r>
              <a:rPr lang="en-US" altLang="ko-KR" sz="1600" dirty="0"/>
              <a:t>Spark</a:t>
            </a:r>
            <a:r>
              <a:rPr lang="ko-KR" altLang="en-US" sz="1600" dirty="0"/>
              <a:t>와 같은 </a:t>
            </a:r>
            <a:r>
              <a:rPr lang="en-US" altLang="ko-KR" sz="1600" dirty="0"/>
              <a:t>MapReduce </a:t>
            </a:r>
            <a:r>
              <a:rPr lang="ko-KR" altLang="en-US" sz="1600" dirty="0"/>
              <a:t>분산 데이터 처리 시스템의 핵심 요소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“Map” </a:t>
            </a:r>
            <a:r>
              <a:rPr lang="ko-KR" altLang="en-US" sz="1600" dirty="0"/>
              <a:t>과 </a:t>
            </a:r>
            <a:r>
              <a:rPr lang="en-US" altLang="ko-KR" sz="1600" dirty="0"/>
              <a:t>“Reduce” </a:t>
            </a:r>
            <a:r>
              <a:rPr lang="ko-KR" altLang="en-US" sz="1600" dirty="0"/>
              <a:t>단계 사이에서 매핑 된 키를 기반으로 데이터를 재분배하는 과정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셔플</a:t>
            </a:r>
            <a:r>
              <a:rPr lang="ko-KR" altLang="en-US" sz="1600" dirty="0"/>
              <a:t> 단계는 매우 느리게 진행되기 때문에 </a:t>
            </a:r>
            <a:r>
              <a:rPr lang="en-US" altLang="ko-KR" sz="1600" dirty="0"/>
              <a:t>Hadoop </a:t>
            </a:r>
            <a:r>
              <a:rPr lang="ko-KR" altLang="en-US" sz="1600" dirty="0"/>
              <a:t>엔지니어는 </a:t>
            </a:r>
            <a:r>
              <a:rPr lang="en-US" altLang="ko-KR" sz="1600" dirty="0"/>
              <a:t>MapReduce</a:t>
            </a:r>
            <a:r>
              <a:rPr lang="ko-KR" altLang="en-US" sz="1600" dirty="0"/>
              <a:t>를 실제론 작은 맵</a:t>
            </a:r>
            <a:r>
              <a:rPr lang="en-US" altLang="ko-KR" sz="1600" dirty="0"/>
              <a:t>, </a:t>
            </a:r>
            <a:r>
              <a:rPr lang="ko-KR" altLang="en-US" sz="1600" dirty="0"/>
              <a:t>거대한 </a:t>
            </a:r>
            <a:r>
              <a:rPr lang="ko-KR" altLang="en-US" sz="1600" dirty="0" err="1"/>
              <a:t>셔플</a:t>
            </a:r>
            <a:r>
              <a:rPr lang="en-US" altLang="ko-KR" sz="1600" dirty="0"/>
              <a:t>, </a:t>
            </a:r>
            <a:r>
              <a:rPr lang="ko-KR" altLang="en-US" sz="1600" dirty="0"/>
              <a:t>작은 </a:t>
            </a:r>
            <a:r>
              <a:rPr lang="ko-KR" altLang="en-US" sz="1600" dirty="0" err="1"/>
              <a:t>리듀스</a:t>
            </a:r>
            <a:r>
              <a:rPr lang="ko-KR" altLang="en-US" sz="1600" dirty="0"/>
              <a:t> 라고 할 정도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빅쿼리에서의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셔플은</a:t>
            </a:r>
            <a:r>
              <a:rPr lang="ko-KR" altLang="en-US" sz="1600" dirty="0"/>
              <a:t> 구글 내에서 </a:t>
            </a:r>
            <a:r>
              <a:rPr lang="ko-KR" altLang="en-US" sz="1600" dirty="0" err="1"/>
              <a:t>셔플</a:t>
            </a:r>
            <a:r>
              <a:rPr lang="ko-KR" altLang="en-US" sz="1600" dirty="0"/>
              <a:t> 처리 단계의 개선 요구로 인해 강력한 네트워크 인프라인 </a:t>
            </a:r>
            <a:r>
              <a:rPr lang="en-US" altLang="ko-KR" sz="1600" dirty="0"/>
              <a:t>Jupiter</a:t>
            </a:r>
            <a:r>
              <a:rPr lang="ko-KR" altLang="en-US" sz="1600" dirty="0"/>
              <a:t>와 결합하여 특별하게 설계된 방식을 사용한다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97CD2-8911-4286-80DD-D1A7571507BA}"/>
              </a:ext>
            </a:extLst>
          </p:cNvPr>
          <p:cNvSpPr txBox="1"/>
          <p:nvPr/>
        </p:nvSpPr>
        <p:spPr>
          <a:xfrm>
            <a:off x="707120" y="1216769"/>
            <a:ext cx="1519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Suffle</a:t>
            </a:r>
            <a:r>
              <a:rPr lang="ko-KR" altLang="en-US" sz="2000" b="1" dirty="0"/>
              <a:t>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6DEDD-3192-4391-A15F-59ABC58A0081}"/>
              </a:ext>
            </a:extLst>
          </p:cNvPr>
          <p:cNvSpPr txBox="1"/>
          <p:nvPr/>
        </p:nvSpPr>
        <p:spPr>
          <a:xfrm>
            <a:off x="707119" y="3471407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빅쿼리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셔플의</a:t>
            </a:r>
            <a:r>
              <a:rPr lang="ko-KR" altLang="en-US" sz="2000" b="1" dirty="0"/>
              <a:t> 차이점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25806-99F9-42A0-9084-DD63D8F8644C}"/>
              </a:ext>
            </a:extLst>
          </p:cNvPr>
          <p:cNvSpPr txBox="1"/>
          <p:nvPr/>
        </p:nvSpPr>
        <p:spPr>
          <a:xfrm>
            <a:off x="774728" y="3944308"/>
            <a:ext cx="10917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기존의 </a:t>
            </a:r>
            <a:r>
              <a:rPr lang="en-US" altLang="ko-KR" sz="1600" dirty="0"/>
              <a:t>MapReduce </a:t>
            </a:r>
            <a:r>
              <a:rPr lang="ko-KR" altLang="en-US" sz="1600" dirty="0"/>
              <a:t>분산 데이터 처리 시스템에서는 </a:t>
            </a:r>
            <a:r>
              <a:rPr lang="ko-KR" altLang="en-US" sz="1600" dirty="0" err="1"/>
              <a:t>셔플은</a:t>
            </a:r>
            <a:r>
              <a:rPr lang="ko-KR" altLang="en-US" sz="1600" dirty="0"/>
              <a:t> 데이터 흐름에서 각 단계 사이의 장벽으로 작용함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이전 단계에서 모든 행을 보내고 정렬한 후 다시 파티션 된 데이터 세트가 중간 결과로 저장된 이후 다음 단계에서 첫 행을 수행할 수 있음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BigQuery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셔플은</a:t>
            </a:r>
            <a:r>
              <a:rPr lang="ko-KR" altLang="en-US" sz="1600" dirty="0"/>
              <a:t> 각 </a:t>
            </a:r>
            <a:r>
              <a:rPr lang="ko-KR" altLang="en-US" sz="1600" dirty="0" err="1"/>
              <a:t>셔플된</a:t>
            </a:r>
            <a:r>
              <a:rPr lang="ko-KR" altLang="en-US" sz="1600" dirty="0"/>
              <a:t> 행을 생산자가 소비자의 원격 메모리에 직접 작성하고 이를 통해 파이프 라인에서 분산 작업을 실행할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5931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437E34-027D-4FEB-B9C5-80E9389DB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7" y="1132166"/>
            <a:ext cx="3773037" cy="2586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22FB10-4460-45DD-9C57-5670BAC3E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41" y="581751"/>
            <a:ext cx="5581312" cy="3689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DA13B-F750-4DAE-8417-A0469272CE11}"/>
              </a:ext>
            </a:extLst>
          </p:cNvPr>
          <p:cNvSpPr txBox="1"/>
          <p:nvPr/>
        </p:nvSpPr>
        <p:spPr>
          <a:xfrm>
            <a:off x="861747" y="3922368"/>
            <a:ext cx="377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생산자는 생성 된 행을 원격지의 연속 메모리 블록에 기록하고 색인을 생성한다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소비자는 이 색인을 통해 관련 행에 효율적으로 액세스 하여 검색할 수 있다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Jupiter </a:t>
            </a:r>
            <a:r>
              <a:rPr lang="ko-KR" altLang="en-US" sz="1200" dirty="0"/>
              <a:t>네트워킹 인프라에서 지원하는 하드웨어 가속을 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9C0CF-BA59-4D47-8EC7-7C1EA6FAF7C2}"/>
              </a:ext>
            </a:extLst>
          </p:cNvPr>
          <p:cNvSpPr txBox="1"/>
          <p:nvPr/>
        </p:nvSpPr>
        <p:spPr>
          <a:xfrm>
            <a:off x="6096000" y="4438835"/>
            <a:ext cx="52342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Shuffling</a:t>
            </a:r>
            <a:r>
              <a:rPr lang="ko-KR" altLang="en-US" sz="1200" dirty="0"/>
              <a:t>에서 데이터 </a:t>
            </a:r>
            <a:r>
              <a:rPr lang="ko-KR" altLang="en-US" sz="1200" dirty="0" err="1"/>
              <a:t>파티셔닝은</a:t>
            </a:r>
            <a:r>
              <a:rPr lang="ko-KR" altLang="en-US" sz="1200" dirty="0"/>
              <a:t> 성능에 상당한 영향을 미치는데 최적화 되지 않은 분할은 매우 느리게 실행되거나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심지어는 자원의 제약으로 실패할 수도 있다</a:t>
            </a:r>
            <a:r>
              <a:rPr lang="en-US" altLang="ko-KR" sz="1200" dirty="0"/>
              <a:t>. </a:t>
            </a:r>
            <a:r>
              <a:rPr lang="ko-KR" altLang="en-US" sz="1200" dirty="0"/>
              <a:t>기존의 빅데이터 분석 시스템에서는 이 문제를 해결하기 위해 수동 구성 요소를 제공한다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빅쿼리에서는</a:t>
            </a:r>
            <a:r>
              <a:rPr lang="ko-KR" altLang="en-US" sz="1200" dirty="0"/>
              <a:t> 데이터의 크기</a:t>
            </a:r>
            <a:r>
              <a:rPr lang="en-US" altLang="ko-KR" sz="1200" dirty="0"/>
              <a:t>, </a:t>
            </a:r>
            <a:r>
              <a:rPr lang="ko-KR" altLang="en-US" sz="1200" dirty="0"/>
              <a:t>백그라운드의 부하</a:t>
            </a:r>
            <a:r>
              <a:rPr lang="en-US" altLang="ko-KR" sz="1200" dirty="0"/>
              <a:t>, </a:t>
            </a:r>
            <a:r>
              <a:rPr lang="ko-KR" altLang="en-US" sz="1200" dirty="0"/>
              <a:t>기타 요소에 따라 지능적으로 </a:t>
            </a:r>
            <a:r>
              <a:rPr lang="ko-KR" altLang="en-US" sz="1200" dirty="0" err="1"/>
              <a:t>파티셔닝을</a:t>
            </a:r>
            <a:r>
              <a:rPr lang="ko-KR" altLang="en-US" sz="1200" dirty="0"/>
              <a:t> 선택하는 동적 </a:t>
            </a:r>
            <a:r>
              <a:rPr lang="ko-KR" altLang="en-US" sz="1200" dirty="0" err="1"/>
              <a:t>파티셔닝</a:t>
            </a:r>
            <a:r>
              <a:rPr lang="ko-KR" altLang="en-US" sz="1200" dirty="0"/>
              <a:t> 메커니즘을 사용하여 사용자가 직접 분배 또는 정렬 키를 지정하여 최적화하는 오버 헤드 없이 효율적인 쿼리를 실행할 수 있음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빅쿼리는</a:t>
            </a:r>
            <a:r>
              <a:rPr lang="ko-KR" altLang="en-US" sz="1200" dirty="0"/>
              <a:t> 최적의 성능을 위해 대부분의 쿼리를 메모리 상에서만 순수하게 실행할 수 있도록 유지하는데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가용할 수 있는 모든 </a:t>
            </a:r>
            <a:r>
              <a:rPr lang="en-US" altLang="ko-KR" sz="1200" dirty="0"/>
              <a:t>slot</a:t>
            </a:r>
            <a:r>
              <a:rPr lang="ko-KR" altLang="en-US" sz="1200" dirty="0"/>
              <a:t>을 초과한 부하에 대해서는 </a:t>
            </a:r>
            <a:r>
              <a:rPr lang="en-US" altLang="ko-KR" sz="1200" dirty="0" err="1"/>
              <a:t>colosuss</a:t>
            </a:r>
            <a:r>
              <a:rPr lang="ko-KR" altLang="en-US" sz="1200" dirty="0"/>
              <a:t>에 분산하여 문제를 해결함</a:t>
            </a:r>
          </a:p>
        </p:txBody>
      </p:sp>
    </p:spTree>
    <p:extLst>
      <p:ext uri="{BB962C8B-B14F-4D97-AF65-F5344CB8AC3E}">
        <p14:creationId xmlns:p14="http://schemas.microsoft.com/office/powerpoint/2010/main" val="11274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1479</Words>
  <Application>Microsoft Office PowerPoint</Application>
  <PresentationFormat>와이드스크린</PresentationFormat>
  <Paragraphs>111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Google Sans</vt:lpstr>
      <vt:lpstr>Roboto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BeomJoon</dc:creator>
  <cp:lastModifiedBy>Lee BeomJoon</cp:lastModifiedBy>
  <cp:revision>30</cp:revision>
  <dcterms:created xsi:type="dcterms:W3CDTF">2020-01-22T17:14:12Z</dcterms:created>
  <dcterms:modified xsi:type="dcterms:W3CDTF">2020-01-22T22:14:18Z</dcterms:modified>
</cp:coreProperties>
</file>