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6" r:id="rId2"/>
    <p:sldId id="277" r:id="rId3"/>
    <p:sldId id="278" r:id="rId4"/>
    <p:sldId id="267" r:id="rId5"/>
    <p:sldId id="260" r:id="rId6"/>
    <p:sldId id="261" r:id="rId7"/>
    <p:sldId id="257" r:id="rId8"/>
    <p:sldId id="262" r:id="rId9"/>
    <p:sldId id="265" r:id="rId10"/>
    <p:sldId id="263" r:id="rId11"/>
    <p:sldId id="264" r:id="rId12"/>
    <p:sldId id="258" r:id="rId13"/>
    <p:sldId id="270" r:id="rId14"/>
    <p:sldId id="302" r:id="rId15"/>
    <p:sldId id="289" r:id="rId16"/>
    <p:sldId id="290" r:id="rId17"/>
    <p:sldId id="291" r:id="rId18"/>
    <p:sldId id="292" r:id="rId19"/>
    <p:sldId id="293" r:id="rId20"/>
    <p:sldId id="268" r:id="rId21"/>
    <p:sldId id="286" r:id="rId22"/>
    <p:sldId id="287" r:id="rId23"/>
    <p:sldId id="288" r:id="rId24"/>
    <p:sldId id="303" r:id="rId25"/>
    <p:sldId id="281" r:id="rId26"/>
    <p:sldId id="284" r:id="rId27"/>
    <p:sldId id="285" r:id="rId28"/>
    <p:sldId id="266" r:id="rId29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92" d="100"/>
          <a:sy n="192" d="100"/>
        </p:scale>
        <p:origin x="900" y="11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AB97C-D9EB-47CF-A780-CE539E09A8B0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BEA6D-FE51-4BE0-9399-3E5935217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75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60AE-7FFC-47C9-B338-E2CA08F09E47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1196-2D1F-43B6-BA15-5C45A57C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6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60AE-7FFC-47C9-B338-E2CA08F09E47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1196-2D1F-43B6-BA15-5C45A57C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4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60AE-7FFC-47C9-B338-E2CA08F09E47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1196-2D1F-43B6-BA15-5C45A57C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2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60AE-7FFC-47C9-B338-E2CA08F09E47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1196-2D1F-43B6-BA15-5C45A57C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8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60AE-7FFC-47C9-B338-E2CA08F09E47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1196-2D1F-43B6-BA15-5C45A57C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5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60AE-7FFC-47C9-B338-E2CA08F09E47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1196-2D1F-43B6-BA15-5C45A57C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67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60AE-7FFC-47C9-B338-E2CA08F09E47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1196-2D1F-43B6-BA15-5C45A57C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60AE-7FFC-47C9-B338-E2CA08F09E47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1196-2D1F-43B6-BA15-5C45A57C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9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60AE-7FFC-47C9-B338-E2CA08F09E47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1196-2D1F-43B6-BA15-5C45A57C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60AE-7FFC-47C9-B338-E2CA08F09E47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1196-2D1F-43B6-BA15-5C45A57C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25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60AE-7FFC-47C9-B338-E2CA08F09E47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B1196-2D1F-43B6-BA15-5C45A57C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83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860AE-7FFC-47C9-B338-E2CA08F09E47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B1196-2D1F-43B6-BA15-5C45A57C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6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MOOC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en-US" altLang="ko-KR" dirty="0"/>
              <a:t>10</a:t>
            </a:r>
            <a:r>
              <a:rPr lang="ko-KR" altLang="en-US" dirty="0"/>
              <a:t>일 후 </a:t>
            </a:r>
            <a:r>
              <a:rPr lang="en-US" altLang="ko-KR" dirty="0"/>
              <a:t>Dropout </a:t>
            </a:r>
            <a:r>
              <a:rPr lang="ko-KR" altLang="en-US" dirty="0"/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9327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640" y="409228"/>
            <a:ext cx="630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어려운</a:t>
            </a:r>
            <a:r>
              <a:rPr lang="en-US" altLang="ko-KR" b="1" dirty="0"/>
              <a:t> (dropout</a:t>
            </a:r>
            <a:r>
              <a:rPr lang="ko-KR" altLang="en-US" b="1" dirty="0"/>
              <a:t>확률이 높은</a:t>
            </a:r>
            <a:r>
              <a:rPr lang="en-US" altLang="ko-KR" b="1" dirty="0"/>
              <a:t>)</a:t>
            </a:r>
            <a:r>
              <a:rPr lang="ko-KR" altLang="en-US" b="1" dirty="0"/>
              <a:t> 강의 일수록 수강생이 적다</a:t>
            </a:r>
            <a:r>
              <a:rPr lang="en-US" altLang="ko-KR" b="1" dirty="0"/>
              <a:t>?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108961" y="1129308"/>
            <a:ext cx="6124916" cy="2850642"/>
            <a:chOff x="1171234" y="1201316"/>
            <a:chExt cx="6124916" cy="285064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850" y="1201316"/>
              <a:ext cx="5448300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171234" y="1417340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강의당 평균</a:t>
              </a:r>
              <a:endParaRPr lang="en-US" altLang="ko-KR" sz="1000" b="1" dirty="0"/>
            </a:p>
            <a:p>
              <a:r>
                <a:rPr lang="ko-KR" altLang="en-US" sz="1000" b="1" dirty="0"/>
                <a:t>수강생 수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27006" y="3805737"/>
              <a:ext cx="9669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dropout rate</a:t>
              </a:r>
              <a:endParaRPr lang="ko-KR" altLang="en-US" sz="10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19167" y="4657700"/>
            <a:ext cx="3249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Feature 3. course</a:t>
            </a:r>
            <a:r>
              <a:rPr lang="ko-KR" altLang="en-US" sz="1600" dirty="0"/>
              <a:t>의 </a:t>
            </a:r>
            <a:r>
              <a:rPr lang="en-US" altLang="ko-KR" sz="1600" dirty="0"/>
              <a:t>dropout rate</a:t>
            </a:r>
            <a:endParaRPr lang="ko-KR" altLang="en-US" sz="1600" dirty="0"/>
          </a:p>
        </p:txBody>
      </p:sp>
      <p:sp>
        <p:nvSpPr>
          <p:cNvPr id="10" name="갈매기형 수장 9"/>
          <p:cNvSpPr/>
          <p:nvPr/>
        </p:nvSpPr>
        <p:spPr>
          <a:xfrm>
            <a:off x="5103104" y="4737443"/>
            <a:ext cx="116063" cy="179069"/>
          </a:xfrm>
          <a:prstGeom prst="chevron">
            <a:avLst>
              <a:gd name="adj" fmla="val 5714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9167" y="5039226"/>
            <a:ext cx="3673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Feature 4. course</a:t>
            </a:r>
            <a:r>
              <a:rPr lang="ko-KR" altLang="en-US" sz="1600" dirty="0"/>
              <a:t>의 </a:t>
            </a:r>
            <a:r>
              <a:rPr lang="en-US" altLang="ko-KR" sz="1600" dirty="0"/>
              <a:t>enrollment count</a:t>
            </a:r>
            <a:endParaRPr lang="ko-KR" altLang="en-US" sz="1600" dirty="0"/>
          </a:p>
        </p:txBody>
      </p:sp>
      <p:sp>
        <p:nvSpPr>
          <p:cNvPr id="12" name="갈매기형 수장 11"/>
          <p:cNvSpPr/>
          <p:nvPr/>
        </p:nvSpPr>
        <p:spPr>
          <a:xfrm>
            <a:off x="5103104" y="5118969"/>
            <a:ext cx="116063" cy="179069"/>
          </a:xfrm>
          <a:prstGeom prst="chevron">
            <a:avLst>
              <a:gd name="adj" fmla="val 5714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4081636"/>
            <a:ext cx="454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u="sng" dirty="0"/>
              <a:t>수강생이 적은 강의 일수록</a:t>
            </a:r>
            <a:r>
              <a:rPr lang="en-US" altLang="ko-KR" b="1" i="1" u="sng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dropout</a:t>
            </a:r>
            <a:r>
              <a:rPr lang="ko-KR" altLang="en-US" sz="1600" dirty="0"/>
              <a:t> 가능성</a:t>
            </a:r>
          </a:p>
        </p:txBody>
      </p:sp>
      <p:sp>
        <p:nvSpPr>
          <p:cNvPr id="14" name="위쪽 화살표 13"/>
          <p:cNvSpPr/>
          <p:nvPr/>
        </p:nvSpPr>
        <p:spPr>
          <a:xfrm>
            <a:off x="5724128" y="3921153"/>
            <a:ext cx="763005" cy="648072"/>
          </a:xfrm>
          <a:prstGeom prst="upArrow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73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60" y="1273324"/>
            <a:ext cx="6552729" cy="25947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61" y="1273324"/>
            <a:ext cx="6552728" cy="25947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9640" y="409228"/>
            <a:ext cx="404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강의 구성과 </a:t>
            </a:r>
            <a:r>
              <a:rPr lang="en-US" altLang="ko-KR" b="1" dirty="0"/>
              <a:t>dropout</a:t>
            </a:r>
            <a:r>
              <a:rPr lang="ko-KR" altLang="en-US" b="1" dirty="0"/>
              <a:t> 확률의 연관성</a:t>
            </a:r>
            <a:r>
              <a:rPr lang="en-US" altLang="ko-KR" b="1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4103053"/>
            <a:ext cx="3469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u="sng" dirty="0"/>
              <a:t>전체 카테고리 수가 많을 수록</a:t>
            </a:r>
            <a:r>
              <a:rPr lang="en-US" altLang="ko-KR" b="1" i="1" u="sng" dirty="0"/>
              <a:t>,</a:t>
            </a:r>
          </a:p>
          <a:p>
            <a:r>
              <a:rPr lang="en-US" altLang="ko-KR" b="1" i="1" u="sng" dirty="0"/>
              <a:t>discussion</a:t>
            </a:r>
            <a:r>
              <a:rPr lang="ko-KR" altLang="en-US" b="1" i="1" u="sng" dirty="0"/>
              <a:t>의 비중이 높을 수록</a:t>
            </a:r>
            <a:r>
              <a:rPr lang="en-US" altLang="ko-KR" b="1" i="1" u="sng" dirty="0"/>
              <a:t>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40" y="4241552"/>
            <a:ext cx="164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Dropout </a:t>
            </a:r>
            <a:r>
              <a:rPr lang="ko-KR" altLang="en-US" sz="1600" dirty="0"/>
              <a:t>가능성</a:t>
            </a:r>
            <a:endParaRPr lang="ko-KR" altLang="en-US" sz="1600" b="1" dirty="0"/>
          </a:p>
        </p:txBody>
      </p:sp>
      <p:sp>
        <p:nvSpPr>
          <p:cNvPr id="6" name="위쪽 화살표 5"/>
          <p:cNvSpPr/>
          <p:nvPr/>
        </p:nvSpPr>
        <p:spPr>
          <a:xfrm>
            <a:off x="6545299" y="4081636"/>
            <a:ext cx="763005" cy="648072"/>
          </a:xfrm>
          <a:prstGeom prst="upArrow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92119" y="5039226"/>
            <a:ext cx="3758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Feature 5. course</a:t>
            </a:r>
            <a:r>
              <a:rPr lang="ko-KR" altLang="en-US" sz="1600" dirty="0"/>
              <a:t>의 </a:t>
            </a:r>
            <a:r>
              <a:rPr lang="en-US" altLang="ko-KR" sz="1600" dirty="0"/>
              <a:t>category</a:t>
            </a:r>
            <a:r>
              <a:rPr lang="ko-KR" altLang="en-US" sz="1600" dirty="0"/>
              <a:t>별</a:t>
            </a:r>
            <a:r>
              <a:rPr lang="en-US" altLang="ko-KR" sz="1600" dirty="0"/>
              <a:t> count</a:t>
            </a:r>
            <a:endParaRPr lang="ko-KR" altLang="en-US" sz="1600" dirty="0"/>
          </a:p>
        </p:txBody>
      </p:sp>
      <p:sp>
        <p:nvSpPr>
          <p:cNvPr id="14" name="갈매기형 수장 13"/>
          <p:cNvSpPr/>
          <p:nvPr/>
        </p:nvSpPr>
        <p:spPr>
          <a:xfrm>
            <a:off x="5076056" y="5118969"/>
            <a:ext cx="116063" cy="179069"/>
          </a:xfrm>
          <a:prstGeom prst="chevron">
            <a:avLst>
              <a:gd name="adj" fmla="val 5714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5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84" y="985292"/>
            <a:ext cx="7124510" cy="3168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84" y="985292"/>
            <a:ext cx="7124510" cy="3168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0769" y="553244"/>
            <a:ext cx="6931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</a:rPr>
              <a:t>dropout</a:t>
            </a:r>
            <a:r>
              <a:rPr lang="ko-KR" altLang="en-US" sz="1600" b="1" dirty="0">
                <a:solidFill>
                  <a:schemeClr val="accent1"/>
                </a:solidFill>
              </a:rPr>
              <a:t>한 수강생</a:t>
            </a:r>
            <a:r>
              <a:rPr lang="ko-KR" altLang="en-US" sz="1600" b="1" dirty="0"/>
              <a:t>과 </a:t>
            </a:r>
            <a:r>
              <a:rPr lang="en-US" altLang="ko-KR" sz="1600" b="1" dirty="0">
                <a:solidFill>
                  <a:schemeClr val="accent6"/>
                </a:solidFill>
              </a:rPr>
              <a:t>dropout</a:t>
            </a:r>
            <a:r>
              <a:rPr lang="ko-KR" altLang="en-US" sz="1600" b="1" dirty="0">
                <a:solidFill>
                  <a:schemeClr val="accent6"/>
                </a:solidFill>
              </a:rPr>
              <a:t>하지 않은 수강생</a:t>
            </a:r>
            <a:r>
              <a:rPr lang="ko-KR" altLang="en-US" sz="1600" b="1" dirty="0"/>
              <a:t>의 날짜 별 </a:t>
            </a:r>
            <a:r>
              <a:rPr lang="en-US" altLang="ko-KR" sz="1600" b="1" dirty="0"/>
              <a:t>event average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35665" y="4369668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u="sng" dirty="0"/>
              <a:t>시간의 경과에 따른 수강 패턴</a:t>
            </a:r>
            <a:r>
              <a:rPr lang="ko-KR" altLang="en-US" sz="1600" dirty="0"/>
              <a:t>은 유의미해 보인다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734484" y="5039226"/>
            <a:ext cx="4302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Feature 6. enrollment</a:t>
            </a:r>
            <a:r>
              <a:rPr lang="ko-KR" altLang="en-US" sz="1600" dirty="0"/>
              <a:t>의 </a:t>
            </a:r>
            <a:r>
              <a:rPr lang="en-US" altLang="ko-KR" sz="1600" dirty="0"/>
              <a:t>date, event</a:t>
            </a:r>
            <a:r>
              <a:rPr lang="ko-KR" altLang="en-US" sz="1600" dirty="0"/>
              <a:t>별</a:t>
            </a:r>
            <a:r>
              <a:rPr lang="en-US" altLang="ko-KR" sz="1600" dirty="0"/>
              <a:t> count</a:t>
            </a:r>
            <a:endParaRPr lang="ko-KR" altLang="en-US" sz="1600" dirty="0"/>
          </a:p>
        </p:txBody>
      </p:sp>
      <p:sp>
        <p:nvSpPr>
          <p:cNvPr id="9" name="갈매기형 수장 8"/>
          <p:cNvSpPr/>
          <p:nvPr/>
        </p:nvSpPr>
        <p:spPr>
          <a:xfrm>
            <a:off x="4618421" y="5118969"/>
            <a:ext cx="116063" cy="179069"/>
          </a:xfrm>
          <a:prstGeom prst="chevron">
            <a:avLst>
              <a:gd name="adj" fmla="val 5714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49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640" y="409228"/>
            <a:ext cx="11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95536" y="2137420"/>
            <a:ext cx="3528392" cy="33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수강생은 어떤 사람인가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5536" y="2879140"/>
            <a:ext cx="3528392" cy="33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수강하는 과목은 어떤 과목인가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95536" y="3599220"/>
            <a:ext cx="3528392" cy="33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수강 패턴이 현재 어떻게 나타나고 있는가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97196" y="1370028"/>
            <a:ext cx="3835244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유저의 총 </a:t>
            </a:r>
            <a:r>
              <a:rPr lang="en-US" altLang="ko-KR" sz="1400" dirty="0">
                <a:solidFill>
                  <a:schemeClr val="tx1"/>
                </a:solidFill>
              </a:rPr>
              <a:t>Enrollment</a:t>
            </a:r>
            <a:r>
              <a:rPr lang="ko-KR" altLang="en-US" sz="1400" dirty="0">
                <a:solidFill>
                  <a:schemeClr val="tx1"/>
                </a:solidFill>
              </a:rPr>
              <a:t>에 대한 </a:t>
            </a:r>
            <a:r>
              <a:rPr lang="en-US" altLang="ko-KR" sz="1400" dirty="0">
                <a:solidFill>
                  <a:schemeClr val="tx1"/>
                </a:solidFill>
              </a:rPr>
              <a:t>Dropout rate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4696261" y="1951963"/>
            <a:ext cx="3836179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유저의 </a:t>
            </a:r>
            <a:r>
              <a:rPr lang="en-US" altLang="ko-KR" sz="1400" dirty="0">
                <a:solidFill>
                  <a:schemeClr val="tx1"/>
                </a:solidFill>
              </a:rPr>
              <a:t>Enrollment</a:t>
            </a:r>
            <a:r>
              <a:rPr lang="ko-KR" altLang="en-US" sz="1400" dirty="0">
                <a:solidFill>
                  <a:schemeClr val="tx1"/>
                </a:solidFill>
              </a:rPr>
              <a:t>당 일 평균 </a:t>
            </a:r>
            <a:r>
              <a:rPr lang="en-US" altLang="ko-KR" sz="1400" dirty="0">
                <a:solidFill>
                  <a:schemeClr val="tx1"/>
                </a:solidFill>
              </a:rPr>
              <a:t>event 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96261" y="2528027"/>
            <a:ext cx="3836179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. course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dropout rate</a:t>
            </a:r>
            <a:endParaRPr lang="ko-KR" altLang="en-US" sz="2000" dirty="0"/>
          </a:p>
        </p:txBody>
      </p:sp>
      <p:sp>
        <p:nvSpPr>
          <p:cNvPr id="29" name="직사각형 28"/>
          <p:cNvSpPr/>
          <p:nvPr/>
        </p:nvSpPr>
        <p:spPr>
          <a:xfrm>
            <a:off x="4696261" y="3117111"/>
            <a:ext cx="3836179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. course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enrollment count</a:t>
            </a:r>
            <a:endParaRPr lang="ko-KR" altLang="en-US" sz="2000" dirty="0"/>
          </a:p>
        </p:txBody>
      </p:sp>
      <p:sp>
        <p:nvSpPr>
          <p:cNvPr id="30" name="직사각형 29"/>
          <p:cNvSpPr/>
          <p:nvPr/>
        </p:nvSpPr>
        <p:spPr>
          <a:xfrm>
            <a:off x="4696261" y="3693175"/>
            <a:ext cx="3836179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. course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category</a:t>
            </a:r>
            <a:r>
              <a:rPr lang="ko-KR" altLang="en-US" sz="1600" dirty="0">
                <a:solidFill>
                  <a:schemeClr val="tx1"/>
                </a:solidFill>
              </a:rPr>
              <a:t>별</a:t>
            </a:r>
            <a:r>
              <a:rPr lang="en-US" altLang="ko-KR" sz="1600" dirty="0">
                <a:solidFill>
                  <a:schemeClr val="tx1"/>
                </a:solidFill>
              </a:rPr>
              <a:t> count</a:t>
            </a:r>
            <a:endParaRPr lang="ko-KR" altLang="en-US" sz="2000" dirty="0"/>
          </a:p>
        </p:txBody>
      </p:sp>
      <p:sp>
        <p:nvSpPr>
          <p:cNvPr id="31" name="직사각형 30"/>
          <p:cNvSpPr/>
          <p:nvPr/>
        </p:nvSpPr>
        <p:spPr>
          <a:xfrm>
            <a:off x="4696261" y="4269239"/>
            <a:ext cx="3836179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6. enrollment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date, event</a:t>
            </a:r>
            <a:r>
              <a:rPr lang="ko-KR" altLang="en-US" sz="1400" dirty="0">
                <a:solidFill>
                  <a:schemeClr val="tx1"/>
                </a:solidFill>
              </a:rPr>
              <a:t>별</a:t>
            </a:r>
            <a:r>
              <a:rPr lang="en-US" altLang="ko-KR" sz="1400" dirty="0">
                <a:solidFill>
                  <a:schemeClr val="tx1"/>
                </a:solidFill>
              </a:rPr>
              <a:t> count</a:t>
            </a:r>
            <a:endParaRPr lang="ko-KR" altLang="en-US" dirty="0"/>
          </a:p>
        </p:txBody>
      </p:sp>
      <p:sp>
        <p:nvSpPr>
          <p:cNvPr id="84" name="오른쪽 화살표 83"/>
          <p:cNvSpPr/>
          <p:nvPr/>
        </p:nvSpPr>
        <p:spPr>
          <a:xfrm>
            <a:off x="4022530" y="913284"/>
            <a:ext cx="576064" cy="4311188"/>
          </a:xfrm>
          <a:prstGeom prst="rightArrow">
            <a:avLst>
              <a:gd name="adj1" fmla="val 42175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27984" y="4783132"/>
            <a:ext cx="43924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D-day </a:t>
            </a:r>
            <a:r>
              <a:rPr lang="ko-KR" altLang="en-US" sz="1400" b="1" dirty="0">
                <a:solidFill>
                  <a:srgbClr val="FF0000"/>
                </a:solidFill>
              </a:rPr>
              <a:t>별 경향</a:t>
            </a:r>
            <a:r>
              <a:rPr lang="en-US" altLang="ko-KR" sz="1400" b="1" dirty="0">
                <a:solidFill>
                  <a:srgbClr val="FF0000"/>
                </a:solidFill>
              </a:rPr>
              <a:t>/</a:t>
            </a:r>
            <a:r>
              <a:rPr lang="ko-KR" altLang="en-US" sz="1400" b="1" dirty="0" err="1">
                <a:solidFill>
                  <a:srgbClr val="FF0000"/>
                </a:solidFill>
              </a:rPr>
              <a:t>패턴성</a:t>
            </a:r>
            <a:r>
              <a:rPr lang="ko-KR" altLang="en-US" sz="1400" b="1" dirty="0">
                <a:solidFill>
                  <a:srgbClr val="FF0000"/>
                </a:solidFill>
              </a:rPr>
              <a:t> 정보를 </a:t>
            </a:r>
            <a:r>
              <a:rPr lang="en-US" altLang="ko-KR" sz="1400" b="1" dirty="0">
                <a:solidFill>
                  <a:srgbClr val="FF0000"/>
                </a:solidFill>
              </a:rPr>
              <a:t>feature</a:t>
            </a:r>
            <a:r>
              <a:rPr lang="ko-KR" altLang="en-US" sz="1400" b="1" dirty="0">
                <a:solidFill>
                  <a:srgbClr val="FF0000"/>
                </a:solidFill>
              </a:rPr>
              <a:t>로 사용함으로써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신규 과정이 개설될 때에도 이 경향성 정보를 바탕으로 </a:t>
            </a:r>
            <a:r>
              <a:rPr lang="en-US" altLang="ko-KR" sz="1400" b="1" dirty="0">
                <a:solidFill>
                  <a:srgbClr val="FF0000"/>
                </a:solidFill>
              </a:rPr>
              <a:t>dropout</a:t>
            </a:r>
            <a:r>
              <a:rPr lang="ko-KR" altLang="en-US" sz="1400" b="1" dirty="0">
                <a:solidFill>
                  <a:srgbClr val="FF0000"/>
                </a:solidFill>
              </a:rPr>
              <a:t>을 판단 가능</a:t>
            </a:r>
          </a:p>
        </p:txBody>
      </p:sp>
    </p:spTree>
    <p:extLst>
      <p:ext uri="{BB962C8B-B14F-4D97-AF65-F5344CB8AC3E}">
        <p14:creationId xmlns:p14="http://schemas.microsoft.com/office/powerpoint/2010/main" val="37805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Feature1. enrollment</a:t>
            </a:r>
            <a:r>
              <a:rPr lang="ko-KR" altLang="en-US" sz="2800" dirty="0"/>
              <a:t>의 </a:t>
            </a:r>
            <a:r>
              <a:rPr lang="en-US" altLang="ko-KR" sz="2800" dirty="0"/>
              <a:t>date</a:t>
            </a:r>
            <a:r>
              <a:rPr lang="ko-KR" altLang="en-US" sz="2800" dirty="0"/>
              <a:t>별 </a:t>
            </a:r>
            <a:r>
              <a:rPr lang="en-US" altLang="ko-KR" sz="2800" dirty="0"/>
              <a:t>event count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585692"/>
            <a:ext cx="8229600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feature1_df ['</a:t>
            </a:r>
            <a:r>
              <a:rPr lang="en-US" altLang="ko-KR" sz="1400" dirty="0" err="1"/>
              <a:t>enrollment_id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dday</a:t>
            </a:r>
            <a:r>
              <a:rPr lang="en-US" altLang="ko-KR" sz="1400" dirty="0"/>
              <a:t>‘, '</a:t>
            </a:r>
            <a:r>
              <a:rPr lang="en-US" altLang="ko-KR" sz="1400" dirty="0" err="1"/>
              <a:t>c_log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c_access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c_wiki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c_navigate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c_discussion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c_problem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c_video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c_page_close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c_server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c_browser</a:t>
            </a:r>
            <a:r>
              <a:rPr lang="en-US" altLang="ko-KR" sz="1400" dirty="0"/>
              <a:t>‘, ‘year’, ‘month’, ‘day’]</a:t>
            </a:r>
          </a:p>
          <a:p>
            <a:pPr marL="0" indent="0">
              <a:buNone/>
            </a:pPr>
            <a:r>
              <a:rPr lang="en-US" altLang="ko-KR" sz="1400" dirty="0"/>
              <a:t>: </a:t>
            </a:r>
            <a:r>
              <a:rPr lang="en-US" altLang="ko-KR" sz="1400" dirty="0" err="1"/>
              <a:t>enrollment_id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dday</a:t>
            </a:r>
            <a:r>
              <a:rPr lang="en-US" altLang="ko-KR" sz="1400" dirty="0"/>
              <a:t> </a:t>
            </a:r>
            <a:r>
              <a:rPr lang="ko-KR" altLang="en-US" sz="1400" dirty="0"/>
              <a:t>제외하고 </a:t>
            </a:r>
            <a:r>
              <a:rPr lang="en-US" altLang="ko-KR" sz="1400" dirty="0"/>
              <a:t>13</a:t>
            </a:r>
            <a:r>
              <a:rPr lang="ko-KR" altLang="en-US" sz="1400" dirty="0"/>
              <a:t>개</a:t>
            </a:r>
            <a:endParaRPr lang="en-US" altLang="ko-KR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" y="1536632"/>
            <a:ext cx="4414796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9824"/>
            <a:ext cx="4422207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90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Feature 2. user</a:t>
            </a:r>
            <a:r>
              <a:rPr lang="ko-KR" altLang="en-US" sz="2800" dirty="0"/>
              <a:t>의 </a:t>
            </a:r>
            <a:r>
              <a:rPr lang="en-US" altLang="ko-KR" sz="2800" dirty="0" err="1"/>
              <a:t>d-day</a:t>
            </a:r>
            <a:r>
              <a:rPr lang="ko-KR" altLang="en-US" sz="2800" dirty="0"/>
              <a:t>별 평균 </a:t>
            </a:r>
            <a:r>
              <a:rPr lang="en-US" altLang="ko-KR" sz="2800" dirty="0"/>
              <a:t>event count, rate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97660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feature2_df ['username', '</a:t>
            </a:r>
            <a:r>
              <a:rPr lang="en-US" altLang="ko-KR" sz="1400" dirty="0" err="1"/>
              <a:t>dday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usr_avg_log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usr_avg_access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usr_avg_wiki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usr_avg_navigate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usr_avg_discussion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usr_avg_problem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usr_avg_video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usr_avg_page_close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usr_avg_server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usr_avg_browser</a:t>
            </a:r>
            <a:r>
              <a:rPr lang="en-US" altLang="ko-KR" sz="1400" dirty="0"/>
              <a:t>']</a:t>
            </a:r>
          </a:p>
          <a:p>
            <a:pPr marL="0" indent="0">
              <a:buNone/>
            </a:pPr>
            <a:r>
              <a:rPr lang="en-US" altLang="ko-KR" sz="1400" dirty="0"/>
              <a:t>: username, </a:t>
            </a:r>
            <a:r>
              <a:rPr lang="en-US" altLang="ko-KR" sz="1400" dirty="0" err="1"/>
              <a:t>dday</a:t>
            </a:r>
            <a:r>
              <a:rPr lang="en-US" altLang="ko-KR" sz="1400" dirty="0"/>
              <a:t> </a:t>
            </a:r>
            <a:r>
              <a:rPr lang="ko-KR" altLang="en-US" sz="1400" dirty="0"/>
              <a:t>제외 </a:t>
            </a:r>
            <a:r>
              <a:rPr lang="en-US" altLang="ko-KR" sz="1400" dirty="0"/>
              <a:t>10</a:t>
            </a:r>
            <a:r>
              <a:rPr lang="ko-KR" altLang="en-US" sz="1400" dirty="0"/>
              <a:t>개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633538"/>
            <a:ext cx="8767845" cy="1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722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507288" cy="952500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/>
              <a:t>Feature 3. course</a:t>
            </a:r>
            <a:r>
              <a:rPr lang="ko-KR" altLang="en-US" sz="2800" dirty="0"/>
              <a:t>의 </a:t>
            </a:r>
            <a:r>
              <a:rPr lang="en-US" altLang="ko-KR" sz="2800" dirty="0" err="1"/>
              <a:t>d-day</a:t>
            </a:r>
            <a:r>
              <a:rPr lang="ko-KR" altLang="en-US" sz="2800" dirty="0"/>
              <a:t>별 평균 </a:t>
            </a:r>
            <a:r>
              <a:rPr lang="en-US" altLang="ko-KR" sz="2800" dirty="0"/>
              <a:t>event count, rate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25652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feature3_df ['</a:t>
            </a:r>
            <a:r>
              <a:rPr lang="en-US" altLang="ko-KR" sz="1400" dirty="0" err="1"/>
              <a:t>course_id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dday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crs_avg_log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crs_avg_access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crs_avg_wiki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crs_avg_navigate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crs_avg_discussion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crs_avg_problem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crs_avg_video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crs_avg_page_close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crs_avg_server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crs_avg_browser</a:t>
            </a:r>
            <a:r>
              <a:rPr lang="en-US" altLang="ko-KR" sz="1400" dirty="0"/>
              <a:t>'] </a:t>
            </a:r>
          </a:p>
          <a:p>
            <a:pPr marL="0" indent="0">
              <a:buNone/>
            </a:pPr>
            <a:r>
              <a:rPr lang="en-US" altLang="ko-KR" sz="1400" dirty="0"/>
              <a:t>: </a:t>
            </a:r>
            <a:r>
              <a:rPr lang="en-US" altLang="ko-KR" sz="1400" dirty="0" err="1"/>
              <a:t>course_id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dday</a:t>
            </a:r>
            <a:r>
              <a:rPr lang="en-US" altLang="ko-KR" sz="1400" dirty="0"/>
              <a:t> </a:t>
            </a:r>
            <a:r>
              <a:rPr lang="ko-KR" altLang="en-US" sz="1400" dirty="0"/>
              <a:t>제외 </a:t>
            </a:r>
            <a:r>
              <a:rPr lang="en-US" altLang="ko-KR" sz="1400" dirty="0"/>
              <a:t>10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633538"/>
            <a:ext cx="8767845" cy="1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900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Feature 4. user</a:t>
            </a:r>
            <a:r>
              <a:rPr lang="ko-KR" altLang="en-US" sz="2800" dirty="0"/>
              <a:t>의 </a:t>
            </a:r>
            <a:r>
              <a:rPr lang="en-US" altLang="ko-KR" sz="2800" dirty="0"/>
              <a:t>enrollment count, dropout count, dropout rate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657699"/>
            <a:ext cx="8229600" cy="774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feature4_df ['username', '</a:t>
            </a:r>
            <a:r>
              <a:rPr lang="en-US" altLang="ko-KR" sz="1400" dirty="0" err="1"/>
              <a:t>usr_c_enrollment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usr_c_dropout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usr_r_dropout</a:t>
            </a:r>
            <a:r>
              <a:rPr lang="en-US" altLang="ko-KR" sz="1400" dirty="0"/>
              <a:t>'] </a:t>
            </a:r>
          </a:p>
          <a:p>
            <a:pPr marL="0" indent="0">
              <a:buNone/>
            </a:pPr>
            <a:r>
              <a:rPr lang="en-US" altLang="ko-KR" sz="1400" dirty="0"/>
              <a:t>: username </a:t>
            </a:r>
            <a:r>
              <a:rPr lang="ko-KR" altLang="en-US" sz="1400" dirty="0"/>
              <a:t>제외 </a:t>
            </a:r>
            <a:r>
              <a:rPr lang="en-US" altLang="ko-KR" sz="1400" dirty="0"/>
              <a:t>3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13283"/>
            <a:ext cx="2762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6" y="1993404"/>
            <a:ext cx="82772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900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feature 5. course</a:t>
            </a:r>
            <a:r>
              <a:rPr lang="ko-KR" altLang="en-US" sz="2800" dirty="0"/>
              <a:t>의 </a:t>
            </a:r>
            <a:r>
              <a:rPr lang="en-US" altLang="ko-KR" sz="2800" dirty="0"/>
              <a:t>enrollment count, dropout count, dropout rate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657700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feature5_df ['</a:t>
            </a:r>
            <a:r>
              <a:rPr lang="en-US" altLang="ko-KR" sz="1400" dirty="0" err="1"/>
              <a:t>course_id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crs_c_enrollment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crs_c_dropout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crs_r_dropout</a:t>
            </a:r>
            <a:r>
              <a:rPr lang="en-US" altLang="ko-KR" sz="1400" dirty="0"/>
              <a:t>'] </a:t>
            </a:r>
          </a:p>
          <a:p>
            <a:pPr marL="0" indent="0">
              <a:buNone/>
            </a:pPr>
            <a:r>
              <a:rPr lang="en-US" altLang="ko-KR" sz="1400" dirty="0"/>
              <a:t>: </a:t>
            </a:r>
            <a:r>
              <a:rPr lang="en-US" altLang="ko-KR" sz="1400" dirty="0" err="1"/>
              <a:t>course_id</a:t>
            </a:r>
            <a:r>
              <a:rPr lang="en-US" altLang="ko-KR" sz="1400" dirty="0"/>
              <a:t> </a:t>
            </a:r>
            <a:r>
              <a:rPr lang="ko-KR" altLang="en-US" sz="1400" dirty="0"/>
              <a:t>제외 </a:t>
            </a:r>
            <a:r>
              <a:rPr lang="en-US" altLang="ko-KR" sz="1400" dirty="0"/>
              <a:t>3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85824"/>
            <a:ext cx="60674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900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/>
              <a:t>Feature 6. course</a:t>
            </a:r>
            <a:r>
              <a:rPr lang="ko-KR" altLang="en-US" sz="2800" dirty="0"/>
              <a:t>의 </a:t>
            </a:r>
            <a:r>
              <a:rPr lang="en-US" altLang="ko-KR" sz="2800" dirty="0"/>
              <a:t>category</a:t>
            </a:r>
            <a:r>
              <a:rPr lang="ko-KR" altLang="en-US" sz="2800" dirty="0"/>
              <a:t>별 </a:t>
            </a:r>
            <a:r>
              <a:rPr lang="en-US" altLang="ko-KR" sz="2800" dirty="0"/>
              <a:t>count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25652"/>
            <a:ext cx="8229600" cy="1152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400" dirty="0"/>
              <a:t>feature6_df['</a:t>
            </a:r>
            <a:r>
              <a:rPr lang="en-US" altLang="ko-KR" sz="1400" dirty="0" err="1"/>
              <a:t>course_id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crs_c_category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crs_c_html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crs_c_course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crs_c_sequential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crs_c_chapter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crs_c_discussion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crs_c_corse_info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crs_c_problem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crs_c_combinedopenended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crs_c_video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crs_c_outlink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crs_c_static_tab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crs_c_peergrading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crs_c_about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crs_c_dictation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crs_c_vertical</a:t>
            </a:r>
            <a:r>
              <a:rPr lang="en-US" altLang="ko-KR" sz="1400" dirty="0"/>
              <a:t>']  </a:t>
            </a:r>
          </a:p>
          <a:p>
            <a:pPr marL="0" indent="0">
              <a:buNone/>
            </a:pPr>
            <a:r>
              <a:rPr lang="en-US" altLang="ko-KR" sz="1400" dirty="0"/>
              <a:t>: </a:t>
            </a:r>
            <a:r>
              <a:rPr lang="en-US" altLang="ko-KR" sz="1400" dirty="0" err="1"/>
              <a:t>course_id</a:t>
            </a:r>
            <a:r>
              <a:rPr lang="en-US" altLang="ko-KR" sz="1400" dirty="0"/>
              <a:t> </a:t>
            </a:r>
            <a:r>
              <a:rPr lang="ko-KR" altLang="en-US" sz="1400" dirty="0"/>
              <a:t>제외 </a:t>
            </a:r>
            <a:r>
              <a:rPr lang="en-US" altLang="ko-KR" sz="1400" dirty="0"/>
              <a:t>16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467" y="1417340"/>
            <a:ext cx="48672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90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69537"/>
            <a:ext cx="8229600" cy="320418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MOOC (Massive Open Online Course)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웹을 통한 참여와 오픈 액세스를 목적으로 하는 온라인 코스로</a:t>
            </a:r>
            <a:r>
              <a:rPr lang="en-US" altLang="ko-KR" sz="2000" dirty="0"/>
              <a:t>, </a:t>
            </a:r>
            <a:r>
              <a:rPr lang="ko-KR" altLang="en-US" sz="2000" dirty="0"/>
              <a:t>중도 </a:t>
            </a:r>
            <a:r>
              <a:rPr lang="ko-KR" altLang="en-US" sz="2000" dirty="0" err="1"/>
              <a:t>포기율</a:t>
            </a:r>
            <a:r>
              <a:rPr lang="ko-KR" altLang="en-US" sz="2000" dirty="0"/>
              <a:t> 높음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수강생이 </a:t>
            </a:r>
            <a:r>
              <a:rPr lang="en-US" altLang="ko-KR" sz="2000" dirty="0"/>
              <a:t>10</a:t>
            </a:r>
            <a:r>
              <a:rPr lang="ko-KR" altLang="en-US" sz="2000" dirty="0"/>
              <a:t>일 후에 중도 포기</a:t>
            </a:r>
            <a:r>
              <a:rPr lang="en-US" altLang="ko-KR" sz="2000" dirty="0"/>
              <a:t> </a:t>
            </a:r>
            <a:r>
              <a:rPr lang="ko-KR" altLang="en-US" sz="2000" dirty="0"/>
              <a:t>여부를 예측하고자 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예측된 결과의 평가는 </a:t>
            </a:r>
            <a:r>
              <a:rPr lang="en-US" altLang="ko-KR" sz="2000" dirty="0"/>
              <a:t>ROC curve</a:t>
            </a:r>
            <a:r>
              <a:rPr lang="ko-KR" altLang="en-US" sz="2000" dirty="0"/>
              <a:t>를 이용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35631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209428"/>
            <a:ext cx="8229600" cy="952500"/>
          </a:xfrm>
        </p:spPr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42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4441674"/>
            <a:ext cx="2088232" cy="60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Feature1 (13)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53947" y="4441675"/>
            <a:ext cx="3312368" cy="61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Concat</a:t>
            </a:r>
            <a:r>
              <a:rPr lang="en-US" altLang="ko-KR" sz="1400" dirty="0"/>
              <a:t> (Feature2, Feature3, Feature4, Feature5, Feature6)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406821" y="5060131"/>
            <a:ext cx="3359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Feature 2</a:t>
            </a:r>
            <a:r>
              <a:rPr lang="ko-KR" altLang="en-US" sz="1200" dirty="0"/>
              <a:t>와 </a:t>
            </a:r>
            <a:r>
              <a:rPr lang="en-US" altLang="ko-KR" sz="1200" dirty="0"/>
              <a:t>3</a:t>
            </a:r>
            <a:r>
              <a:rPr lang="ko-KR" altLang="en-US" sz="1200" dirty="0"/>
              <a:t>은 </a:t>
            </a:r>
            <a:r>
              <a:rPr lang="en-US" altLang="ko-KR" sz="1200" dirty="0"/>
              <a:t>row</a:t>
            </a:r>
            <a:r>
              <a:rPr lang="ko-KR" altLang="en-US" sz="1200" dirty="0"/>
              <a:t>로 되어 있는 </a:t>
            </a:r>
            <a:r>
              <a:rPr lang="en-US" altLang="ko-KR" sz="1200" dirty="0" err="1"/>
              <a:t>d-day</a:t>
            </a:r>
            <a:r>
              <a:rPr lang="ko-KR" altLang="en-US" sz="1200" dirty="0"/>
              <a:t>를 </a:t>
            </a:r>
            <a:r>
              <a:rPr lang="en-US" altLang="ko-KR" sz="1200" dirty="0"/>
              <a:t>column</a:t>
            </a:r>
            <a:r>
              <a:rPr lang="ko-KR" altLang="en-US" sz="1200" dirty="0"/>
              <a:t>으로 </a:t>
            </a:r>
            <a:r>
              <a:rPr lang="en-US" altLang="ko-KR" sz="1200" dirty="0"/>
              <a:t>pivot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314700" y="4153644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 * 30 * 13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259632" y="3145532"/>
            <a:ext cx="2088232" cy="61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069361" y="3145532"/>
            <a:ext cx="2088232" cy="61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59832" y="1957220"/>
            <a:ext cx="2448272" cy="61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Concated_network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" idx="0"/>
            <a:endCxn id="8" idx="2"/>
          </p:cNvCxnSpPr>
          <p:nvPr/>
        </p:nvCxnSpPr>
        <p:spPr>
          <a:xfrm flipV="1">
            <a:off x="2303748" y="3757780"/>
            <a:ext cx="0" cy="6838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0"/>
            <a:endCxn id="9" idx="2"/>
          </p:cNvCxnSpPr>
          <p:nvPr/>
        </p:nvCxnSpPr>
        <p:spPr>
          <a:xfrm flipV="1">
            <a:off x="6110131" y="3757780"/>
            <a:ext cx="3346" cy="683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0"/>
            <a:endCxn id="10" idx="2"/>
          </p:cNvCxnSpPr>
          <p:nvPr/>
        </p:nvCxnSpPr>
        <p:spPr>
          <a:xfrm flipV="1">
            <a:off x="2303748" y="2569468"/>
            <a:ext cx="1980220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0"/>
            <a:endCxn id="10" idx="2"/>
          </p:cNvCxnSpPr>
          <p:nvPr/>
        </p:nvCxnSpPr>
        <p:spPr>
          <a:xfrm flipH="1" flipV="1">
            <a:off x="4283968" y="2569468"/>
            <a:ext cx="1829509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36312" y="286853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512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238539" y="286853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512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10" idx="0"/>
          </p:cNvCxnSpPr>
          <p:nvPr/>
        </p:nvCxnSpPr>
        <p:spPr>
          <a:xfrm flipV="1">
            <a:off x="4283968" y="1561356"/>
            <a:ext cx="0" cy="395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58358" y="164439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79512" y="1273324"/>
            <a:ext cx="2451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Loss function : </a:t>
            </a:r>
            <a:r>
              <a:rPr lang="en-US" altLang="ko-KR" sz="1400" dirty="0" err="1"/>
              <a:t>nn.BCELoss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9512" y="1613619"/>
            <a:ext cx="2528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Optimizer : Adam (</a:t>
            </a:r>
            <a:r>
              <a:rPr lang="en-US" altLang="ko-KR" sz="1400" dirty="0" err="1"/>
              <a:t>lr</a:t>
            </a:r>
            <a:r>
              <a:rPr lang="en-US" altLang="ko-KR" sz="1400" dirty="0"/>
              <a:t> = 1e-5)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79512" y="1901651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Epoch : 50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671999" y="4164677"/>
            <a:ext cx="51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622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08365" y="451368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경향성</a:t>
            </a:r>
            <a:endParaRPr lang="en-US" altLang="ko-KR" sz="1400" b="1" dirty="0"/>
          </a:p>
          <a:p>
            <a:r>
              <a:rPr lang="ko-KR" altLang="en-US" sz="1400" b="1" dirty="0"/>
              <a:t>정보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27600" y="4513684"/>
            <a:ext cx="1236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Snapshot</a:t>
            </a:r>
            <a:r>
              <a:rPr lang="ko-KR" altLang="en-US" sz="1400" b="1" dirty="0"/>
              <a:t>성 정보</a:t>
            </a:r>
          </a:p>
        </p:txBody>
      </p:sp>
    </p:spTree>
    <p:extLst>
      <p:ext uri="{BB962C8B-B14F-4D97-AF65-F5344CB8AC3E}">
        <p14:creationId xmlns:p14="http://schemas.microsoft.com/office/powerpoint/2010/main" val="2366322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layer</a:t>
            </a:r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87688"/>
            <a:ext cx="616868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417340"/>
            <a:ext cx="432576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꺾인 연결선 7"/>
          <p:cNvCxnSpPr>
            <a:stCxn id="12" idx="3"/>
            <a:endCxn id="5" idx="0"/>
          </p:cNvCxnSpPr>
          <p:nvPr/>
        </p:nvCxnSpPr>
        <p:spPr>
          <a:xfrm>
            <a:off x="2774443" y="2681250"/>
            <a:ext cx="2721660" cy="1206438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475656" y="2555236"/>
            <a:ext cx="1298787" cy="25202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69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 layer</a:t>
            </a:r>
            <a:endParaRPr lang="ko-KR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53444"/>
            <a:ext cx="4242471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847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Concated_network</a:t>
            </a:r>
            <a:r>
              <a:rPr lang="en-US" altLang="ko-KR" dirty="0"/>
              <a:t> layer</a:t>
            </a:r>
            <a:endParaRPr lang="ko-KR" alt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09428"/>
            <a:ext cx="383623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830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09428"/>
            <a:ext cx="8229600" cy="952500"/>
          </a:xfrm>
        </p:spPr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237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ROC curve by train data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694" y="1921396"/>
            <a:ext cx="41243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34092"/>
            <a:ext cx="4007996" cy="389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937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ROC curve by test data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05372"/>
            <a:ext cx="49815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7340"/>
            <a:ext cx="386789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547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3568" y="1335012"/>
            <a:ext cx="72548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해당 과목을 수강하는 시점에서의 해당 유저의 상태는 어떠한가</a:t>
            </a:r>
            <a:r>
              <a:rPr lang="en-US" altLang="ko-KR" sz="1600" dirty="0"/>
              <a:t>?</a:t>
            </a:r>
            <a:br>
              <a:rPr lang="en-US" altLang="ko-KR" sz="1600" dirty="0"/>
            </a:br>
            <a:r>
              <a:rPr lang="en-US" altLang="ko-KR" sz="1600" dirty="0"/>
              <a:t>Ex) </a:t>
            </a:r>
            <a:r>
              <a:rPr lang="ko-KR" altLang="en-US" sz="1600" dirty="0"/>
              <a:t>현 시점</a:t>
            </a:r>
            <a:r>
              <a:rPr lang="en-US" altLang="ko-KR" sz="1600" dirty="0"/>
              <a:t>, </a:t>
            </a:r>
            <a:r>
              <a:rPr lang="ko-KR" altLang="en-US" sz="1600" dirty="0"/>
              <a:t>각 </a:t>
            </a:r>
            <a:r>
              <a:rPr lang="en-US" altLang="ko-KR" sz="1600" dirty="0"/>
              <a:t>day</a:t>
            </a:r>
            <a:r>
              <a:rPr lang="ko-KR" altLang="en-US" sz="1600" dirty="0"/>
              <a:t>마다 동시에 수강중인 과목 수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유저의 시간에 따른 </a:t>
            </a:r>
            <a:r>
              <a:rPr lang="en-US" altLang="ko-KR" sz="1600" dirty="0"/>
              <a:t>dropout </a:t>
            </a:r>
            <a:r>
              <a:rPr lang="ko-KR" altLang="en-US" sz="1600" dirty="0"/>
              <a:t>성향 </a:t>
            </a:r>
            <a:r>
              <a:rPr lang="en-US" altLang="ko-KR" sz="1600" dirty="0"/>
              <a:t>(</a:t>
            </a:r>
            <a:r>
              <a:rPr lang="ko-KR" altLang="en-US" sz="1600" dirty="0"/>
              <a:t>조기 </a:t>
            </a:r>
            <a:r>
              <a:rPr lang="en-US" altLang="ko-KR" sz="1600" dirty="0"/>
              <a:t>dropout?)</a:t>
            </a:r>
            <a:br>
              <a:rPr lang="en-US" altLang="ko-KR" sz="1600" dirty="0"/>
            </a:br>
            <a:r>
              <a:rPr lang="en-US" altLang="ko-KR" sz="1600" dirty="0"/>
              <a:t>Ex) dropout</a:t>
            </a:r>
            <a:r>
              <a:rPr lang="ko-KR" altLang="en-US" sz="1600" dirty="0"/>
              <a:t>한 과목의 </a:t>
            </a:r>
            <a:r>
              <a:rPr lang="en-US" altLang="ko-KR" sz="1600" dirty="0"/>
              <a:t>D-day</a:t>
            </a:r>
            <a:r>
              <a:rPr lang="ko-KR" altLang="en-US" sz="1600" dirty="0"/>
              <a:t>기준 마지막 </a:t>
            </a:r>
            <a:r>
              <a:rPr lang="en-US" altLang="ko-KR" sz="1600" dirty="0"/>
              <a:t>log </a:t>
            </a:r>
            <a:r>
              <a:rPr lang="ko-KR" altLang="en-US" sz="1600" dirty="0"/>
              <a:t>날짜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/>
              <a:t>3.   RNN </a:t>
            </a:r>
            <a:r>
              <a:rPr lang="ko-KR" altLang="en-US" sz="1600" dirty="0"/>
              <a:t>등의 다른 </a:t>
            </a:r>
            <a:r>
              <a:rPr lang="en-US" altLang="ko-KR" sz="1600" dirty="0"/>
              <a:t>model</a:t>
            </a:r>
            <a:r>
              <a:rPr lang="ko-KR" altLang="en-US" sz="1600" dirty="0"/>
              <a:t>을 사용</a:t>
            </a: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49640" y="409228"/>
            <a:ext cx="638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추가로 고려해 볼 수 있는 </a:t>
            </a:r>
            <a:r>
              <a:rPr lang="en-US" altLang="ko-KR" b="1" dirty="0"/>
              <a:t>Feature?   </a:t>
            </a:r>
            <a:r>
              <a:rPr lang="ko-KR" altLang="en-US" b="1" dirty="0"/>
              <a:t>빼도 되지 않을까</a:t>
            </a:r>
            <a:r>
              <a:rPr lang="en-US" altLang="ko-KR" b="1" dirty="0"/>
              <a:t>? </a:t>
            </a:r>
            <a:r>
              <a:rPr lang="ko-KR" altLang="en-US" b="1" dirty="0"/>
              <a:t>음</a:t>
            </a:r>
            <a:r>
              <a:rPr lang="en-US" altLang="ko-KR" b="1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73628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993" y="2120102"/>
            <a:ext cx="648072" cy="7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순서도: 자기 디스크 3"/>
          <p:cNvSpPr/>
          <p:nvPr/>
        </p:nvSpPr>
        <p:spPr>
          <a:xfrm>
            <a:off x="650059" y="3097527"/>
            <a:ext cx="936104" cy="4800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59" y="2197427"/>
            <a:ext cx="1008112" cy="600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4" idx="1"/>
            <a:endCxn id="5" idx="2"/>
          </p:cNvCxnSpPr>
          <p:nvPr/>
        </p:nvCxnSpPr>
        <p:spPr>
          <a:xfrm flipH="1" flipV="1">
            <a:off x="1115615" y="2797493"/>
            <a:ext cx="2496" cy="3000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른쪽 화살표 7"/>
          <p:cNvSpPr/>
          <p:nvPr/>
        </p:nvSpPr>
        <p:spPr>
          <a:xfrm>
            <a:off x="1691679" y="2417745"/>
            <a:ext cx="576064" cy="19972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889650"/>
            <a:ext cx="151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Producer App.</a:t>
            </a:r>
            <a:endParaRPr lang="ko-KR" altLang="en-US" sz="1600" dirty="0"/>
          </a:p>
        </p:txBody>
      </p:sp>
      <p:sp>
        <p:nvSpPr>
          <p:cNvPr id="12" name="순서도: 자기 디스크 11"/>
          <p:cNvSpPr/>
          <p:nvPr/>
        </p:nvSpPr>
        <p:spPr>
          <a:xfrm>
            <a:off x="2142977" y="3105548"/>
            <a:ext cx="936104" cy="4800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Topic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12" idx="1"/>
            <a:endCxn id="3074" idx="2"/>
          </p:cNvCxnSpPr>
          <p:nvPr/>
        </p:nvCxnSpPr>
        <p:spPr>
          <a:xfrm flipV="1">
            <a:off x="2611029" y="2901465"/>
            <a:ext cx="0" cy="2040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2915816" y="2413391"/>
            <a:ext cx="576064" cy="19972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563888" y="1897394"/>
            <a:ext cx="2880320" cy="1620180"/>
            <a:chOff x="3563888" y="1897394"/>
            <a:chExt cx="2880320" cy="1620180"/>
          </a:xfrm>
        </p:grpSpPr>
        <p:sp>
          <p:nvSpPr>
            <p:cNvPr id="17" name="직사각형 16"/>
            <p:cNvSpPr/>
            <p:nvPr/>
          </p:nvSpPr>
          <p:spPr>
            <a:xfrm>
              <a:off x="3563888" y="2197427"/>
              <a:ext cx="2880320" cy="13201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35896" y="2257433"/>
              <a:ext cx="1080120" cy="540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292080" y="2257433"/>
              <a:ext cx="1080120" cy="540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4735266" y="2413391"/>
              <a:ext cx="576064" cy="19972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23824" y="2274926"/>
              <a:ext cx="10983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Feature</a:t>
              </a:r>
            </a:p>
            <a:p>
              <a:pPr algn="ctr"/>
              <a:r>
                <a:rPr lang="en-US" altLang="ko-KR" sz="1600" dirty="0"/>
                <a:t>Extraction</a:t>
              </a:r>
              <a:endParaRPr lang="ko-KR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4089" y="2363269"/>
              <a:ext cx="9841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Learning</a:t>
              </a:r>
              <a:endParaRPr lang="ko-KR" altLang="en-US" sz="1600" dirty="0"/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0" r="2606"/>
            <a:stretch/>
          </p:blipFill>
          <p:spPr bwMode="auto">
            <a:xfrm>
              <a:off x="3679702" y="2814150"/>
              <a:ext cx="1021456" cy="642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37" b="32332"/>
            <a:stretch/>
          </p:blipFill>
          <p:spPr>
            <a:xfrm>
              <a:off x="4716017" y="2849563"/>
              <a:ext cx="1528289" cy="28823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280657" y="1897394"/>
              <a:ext cx="16257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Consumer App.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35896" y="2797493"/>
              <a:ext cx="2736304" cy="663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395535" y="1837387"/>
            <a:ext cx="2808313" cy="1954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91160" y="3856775"/>
            <a:ext cx="3084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개의 </a:t>
            </a:r>
            <a:r>
              <a:rPr lang="en-US" altLang="ko-KR" sz="1400" dirty="0"/>
              <a:t>CSV </a:t>
            </a:r>
            <a:r>
              <a:rPr lang="ko-KR" altLang="en-US" sz="1400" dirty="0"/>
              <a:t>파일을 </a:t>
            </a:r>
            <a:r>
              <a:rPr lang="ko-KR" altLang="en-US" sz="1400" dirty="0" err="1"/>
              <a:t>로드하는</a:t>
            </a:r>
            <a:r>
              <a:rPr lang="ko-KR" altLang="en-US" sz="1400" dirty="0"/>
              <a:t> 것으로 대체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660233" y="1646837"/>
            <a:ext cx="2428914" cy="182420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다리꼴 10"/>
          <p:cNvSpPr/>
          <p:nvPr/>
        </p:nvSpPr>
        <p:spPr>
          <a:xfrm rot="16200000">
            <a:off x="5613083" y="2404840"/>
            <a:ext cx="1825316" cy="288032"/>
          </a:xfrm>
          <a:prstGeom prst="trapezoid">
            <a:avLst>
              <a:gd name="adj" fmla="val 211794"/>
            </a:avLst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3428"/>
          <a:stretch/>
        </p:blipFill>
        <p:spPr>
          <a:xfrm>
            <a:off x="6751289" y="1690593"/>
            <a:ext cx="2299845" cy="7445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90" y="2577802"/>
            <a:ext cx="1944216" cy="85043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57152" y="1912104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CNN</a:t>
            </a:r>
            <a:endParaRPr lang="ko-KR" alt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56897" y="2785492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MLP</a:t>
            </a:r>
            <a:endParaRPr lang="ko-KR" alt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308304" y="234415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7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09428"/>
            <a:ext cx="8229600" cy="952500"/>
          </a:xfrm>
        </p:spPr>
        <p:txBody>
          <a:bodyPr/>
          <a:lstStyle/>
          <a:p>
            <a:r>
              <a:rPr lang="en-US" altLang="ko-KR" dirty="0"/>
              <a:t>Feature Extraction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09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640" y="409228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우리가 원하는 것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108188" y="1849388"/>
            <a:ext cx="6927624" cy="1152128"/>
            <a:chOff x="899592" y="2209428"/>
            <a:chExt cx="6927624" cy="1152128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2585437"/>
              <a:ext cx="1509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Enrollment</a:t>
              </a:r>
              <a:endParaRPr lang="ko-KR" altLang="en-US" sz="2000" b="1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416771" y="2209428"/>
              <a:ext cx="2088232" cy="1152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Model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2480667" y="2785492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5577011" y="2785492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516216" y="2585437"/>
              <a:ext cx="1311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Dropout?</a:t>
              </a:r>
              <a:endParaRPr lang="ko-KR" altLang="en-US" sz="2000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961113" y="3836576"/>
            <a:ext cx="548566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Enrollment</a:t>
            </a:r>
            <a:r>
              <a:rPr lang="ko-KR" altLang="en-US" dirty="0"/>
              <a:t>를 표현하는 </a:t>
            </a:r>
            <a:r>
              <a:rPr lang="en-US" altLang="ko-KR" sz="2000" b="1" dirty="0"/>
              <a:t>feature</a:t>
            </a:r>
            <a:r>
              <a:rPr lang="ko-KR" altLang="en-US" dirty="0"/>
              <a:t>들을 구성하고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feature</a:t>
            </a:r>
            <a:r>
              <a:rPr lang="ko-KR" altLang="en-US" dirty="0"/>
              <a:t>들을 통해 </a:t>
            </a:r>
            <a:r>
              <a:rPr lang="en-US" altLang="ko-KR" dirty="0"/>
              <a:t>training</a:t>
            </a:r>
            <a:r>
              <a:rPr lang="ko-KR" altLang="en-US" dirty="0"/>
              <a:t>과 </a:t>
            </a:r>
            <a:r>
              <a:rPr lang="en-US" altLang="ko-KR" dirty="0"/>
              <a:t>prediction</a:t>
            </a:r>
            <a:r>
              <a:rPr lang="ko-KR" altLang="en-US" dirty="0"/>
              <a:t>을 진행</a:t>
            </a:r>
          </a:p>
        </p:txBody>
      </p:sp>
    </p:spTree>
    <p:extLst>
      <p:ext uri="{BB962C8B-B14F-4D97-AF65-F5344CB8AC3E}">
        <p14:creationId xmlns:p14="http://schemas.microsoft.com/office/powerpoint/2010/main" val="191855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640" y="409228"/>
            <a:ext cx="5182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Enrollment</a:t>
            </a:r>
            <a:r>
              <a:rPr lang="ko-KR" altLang="en-US" sz="2400" b="1" dirty="0"/>
              <a:t>의 특성을 결정하는 요소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633364"/>
            <a:ext cx="49696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수강생은 어떤 사람인가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수강하는 과목은 어떤 과목인가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수강 패턴이 현재 어떻게 나타나고 있는가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487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799692" y="574730"/>
            <a:ext cx="5544616" cy="2952328"/>
            <a:chOff x="1835696" y="1129308"/>
            <a:chExt cx="5544616" cy="2952328"/>
          </a:xfrm>
        </p:grpSpPr>
        <p:sp>
          <p:nvSpPr>
            <p:cNvPr id="4" name="TextBox 3"/>
            <p:cNvSpPr txBox="1"/>
            <p:nvPr/>
          </p:nvSpPr>
          <p:spPr>
            <a:xfrm>
              <a:off x="3418672" y="1129308"/>
              <a:ext cx="23066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Enrollment</a:t>
              </a:r>
            </a:p>
          </p:txBody>
        </p:sp>
        <p:sp>
          <p:nvSpPr>
            <p:cNvPr id="5" name="타원 4"/>
            <p:cNvSpPr/>
            <p:nvPr/>
          </p:nvSpPr>
          <p:spPr>
            <a:xfrm>
              <a:off x="1835696" y="2065412"/>
              <a:ext cx="2016224" cy="20162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5364088" y="2065412"/>
              <a:ext cx="2016224" cy="201622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Course</a:t>
              </a:r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5616" y="3929489"/>
            <a:ext cx="5293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어떤 유저</a:t>
            </a:r>
            <a:r>
              <a:rPr lang="ko-KR" altLang="en-US" b="1" dirty="0"/>
              <a:t>가</a:t>
            </a:r>
            <a:r>
              <a:rPr lang="ko-KR" altLang="en-US" dirty="0"/>
              <a:t> </a:t>
            </a:r>
            <a:r>
              <a:rPr lang="ko-KR" altLang="en-US" sz="2400" b="1" dirty="0">
                <a:solidFill>
                  <a:schemeClr val="accent3">
                    <a:lumMod val="75000"/>
                  </a:schemeClr>
                </a:solidFill>
              </a:rPr>
              <a:t>어떤 과목</a:t>
            </a:r>
            <a:r>
              <a:rPr lang="ko-KR" altLang="en-US" b="1" dirty="0"/>
              <a:t>을 수강하고 있는가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55776" y="4535170"/>
            <a:ext cx="5963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전체 기간에 대한 통계</a:t>
            </a:r>
            <a:r>
              <a:rPr lang="ko-KR" altLang="en-US" sz="1600" dirty="0"/>
              <a:t>로 해당 유저와 과목에 대한 특성을 추출</a:t>
            </a:r>
          </a:p>
        </p:txBody>
      </p:sp>
      <p:sp>
        <p:nvSpPr>
          <p:cNvPr id="10" name="갈매기형 수장 9"/>
          <p:cNvSpPr/>
          <p:nvPr/>
        </p:nvSpPr>
        <p:spPr>
          <a:xfrm>
            <a:off x="2439713" y="4614913"/>
            <a:ext cx="116063" cy="179069"/>
          </a:xfrm>
          <a:prstGeom prst="chevron">
            <a:avLst>
              <a:gd name="adj" fmla="val 5714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3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542192"/>
            <a:ext cx="5581650" cy="86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9640" y="409228"/>
            <a:ext cx="673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원래 잘 </a:t>
            </a:r>
            <a:r>
              <a:rPr lang="en-US" altLang="ko-KR" b="1" dirty="0"/>
              <a:t>dropout</a:t>
            </a:r>
            <a:r>
              <a:rPr lang="ko-KR" altLang="en-US" b="1" dirty="0"/>
              <a:t>하던 유저는</a:t>
            </a:r>
            <a:r>
              <a:rPr lang="en-US" altLang="ko-KR" b="1" dirty="0"/>
              <a:t> </a:t>
            </a:r>
            <a:r>
              <a:rPr lang="ko-KR" altLang="en-US" b="1" dirty="0"/>
              <a:t>또 다시 </a:t>
            </a:r>
            <a:r>
              <a:rPr lang="en-US" altLang="ko-KR" b="1" dirty="0"/>
              <a:t>dropout</a:t>
            </a:r>
            <a:r>
              <a:rPr lang="ko-KR" altLang="en-US" b="1" dirty="0"/>
              <a:t>할 확률이 높다</a:t>
            </a:r>
            <a:r>
              <a:rPr lang="en-US" altLang="ko-KR" b="1" dirty="0"/>
              <a:t>?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82198" y="2439387"/>
            <a:ext cx="5579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dropout</a:t>
            </a:r>
            <a:r>
              <a:rPr lang="ko-KR" altLang="en-US" sz="1600" dirty="0"/>
              <a:t> </a:t>
            </a:r>
            <a:r>
              <a:rPr lang="en-US" altLang="ko-KR" sz="1600" dirty="0"/>
              <a:t>enrollment</a:t>
            </a:r>
            <a:r>
              <a:rPr lang="ko-KR" altLang="en-US" sz="1600" dirty="0"/>
              <a:t>들의 </a:t>
            </a:r>
            <a:r>
              <a:rPr lang="en-US" altLang="ko-KR" sz="1600" dirty="0"/>
              <a:t>user</a:t>
            </a:r>
            <a:r>
              <a:rPr lang="ko-KR" altLang="en-US" sz="1600" dirty="0"/>
              <a:t>별 평균 </a:t>
            </a:r>
            <a:r>
              <a:rPr lang="en-US" altLang="ko-KR" sz="1600" dirty="0"/>
              <a:t>dropout rate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non-dropout enrollment</a:t>
            </a:r>
            <a:r>
              <a:rPr lang="ko-KR" altLang="en-US" sz="1600" dirty="0"/>
              <a:t>들의 </a:t>
            </a:r>
            <a:r>
              <a:rPr lang="en-US" altLang="ko-KR" sz="1600" dirty="0"/>
              <a:t>user</a:t>
            </a:r>
            <a:r>
              <a:rPr lang="ko-KR" altLang="en-US" sz="1600" dirty="0"/>
              <a:t>별 평균 </a:t>
            </a:r>
            <a:r>
              <a:rPr lang="en-US" altLang="ko-KR" sz="1600" dirty="0"/>
              <a:t>dropout rate</a:t>
            </a:r>
          </a:p>
          <a:p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3054360"/>
            <a:ext cx="47701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이때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유저의 </a:t>
            </a:r>
            <a:r>
              <a:rPr lang="en-US" altLang="ko-KR" sz="1400" dirty="0">
                <a:solidFill>
                  <a:srgbClr val="FF0000"/>
                </a:solidFill>
              </a:rPr>
              <a:t>dropout rate</a:t>
            </a:r>
            <a:r>
              <a:rPr lang="ko-KR" altLang="en-US" sz="1400" dirty="0">
                <a:solidFill>
                  <a:srgbClr val="FF0000"/>
                </a:solidFill>
              </a:rPr>
              <a:t>는 해당 </a:t>
            </a:r>
            <a:r>
              <a:rPr lang="en-US" altLang="ko-KR" sz="1400" dirty="0">
                <a:solidFill>
                  <a:srgbClr val="FF0000"/>
                </a:solidFill>
              </a:rPr>
              <a:t>enrollment</a:t>
            </a:r>
            <a:r>
              <a:rPr lang="ko-KR" altLang="en-US" sz="1400" dirty="0">
                <a:solidFill>
                  <a:srgbClr val="FF0000"/>
                </a:solidFill>
              </a:rPr>
              <a:t>를 제외하고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유저의 다른 </a:t>
            </a:r>
            <a:r>
              <a:rPr lang="en-US" altLang="ko-KR" sz="1400" dirty="0">
                <a:solidFill>
                  <a:srgbClr val="FF0000"/>
                </a:solidFill>
              </a:rPr>
              <a:t>enrollment</a:t>
            </a:r>
            <a:r>
              <a:rPr lang="ko-KR" altLang="en-US" sz="1400" dirty="0">
                <a:solidFill>
                  <a:srgbClr val="FF0000"/>
                </a:solidFill>
              </a:rPr>
              <a:t>에 대해서만 계산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3928" y="5017740"/>
            <a:ext cx="5109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Feature 1. </a:t>
            </a:r>
            <a:r>
              <a:rPr lang="ko-KR" altLang="en-US" sz="1600" dirty="0"/>
              <a:t>유저의 총 </a:t>
            </a:r>
            <a:r>
              <a:rPr lang="en-US" altLang="ko-KR" sz="1600" dirty="0"/>
              <a:t>Enrollment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Dropout rate</a:t>
            </a:r>
            <a:endParaRPr lang="ko-KR" altLang="en-US" sz="1600" dirty="0"/>
          </a:p>
        </p:txBody>
      </p:sp>
      <p:sp>
        <p:nvSpPr>
          <p:cNvPr id="12" name="갈매기형 수장 11"/>
          <p:cNvSpPr/>
          <p:nvPr/>
        </p:nvSpPr>
        <p:spPr>
          <a:xfrm>
            <a:off x="3807865" y="5097483"/>
            <a:ext cx="116063" cy="179069"/>
          </a:xfrm>
          <a:prstGeom prst="chevron">
            <a:avLst>
              <a:gd name="adj" fmla="val 5714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4081636"/>
            <a:ext cx="428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u="sng" dirty="0"/>
              <a:t>Dropout</a:t>
            </a:r>
            <a:r>
              <a:rPr lang="ko-KR" altLang="en-US" b="1" i="1" u="sng" dirty="0"/>
              <a:t>한 유저</a:t>
            </a:r>
            <a:r>
              <a:rPr lang="ko-KR" altLang="en-US" sz="1600" dirty="0"/>
              <a:t>가 다시 </a:t>
            </a:r>
            <a:r>
              <a:rPr lang="en-US" altLang="ko-KR" sz="1600" dirty="0"/>
              <a:t>dropout</a:t>
            </a:r>
            <a:r>
              <a:rPr lang="ko-KR" altLang="en-US" sz="1600" dirty="0"/>
              <a:t>할 가능성</a:t>
            </a:r>
          </a:p>
        </p:txBody>
      </p:sp>
      <p:sp>
        <p:nvSpPr>
          <p:cNvPr id="13" name="위쪽 화살표 12"/>
          <p:cNvSpPr/>
          <p:nvPr/>
        </p:nvSpPr>
        <p:spPr>
          <a:xfrm>
            <a:off x="5615954" y="3942266"/>
            <a:ext cx="763005" cy="648072"/>
          </a:xfrm>
          <a:prstGeom prst="upArrow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31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" t="3001" r="1260" b="4180"/>
          <a:stretch/>
        </p:blipFill>
        <p:spPr bwMode="auto">
          <a:xfrm>
            <a:off x="35496" y="1162975"/>
            <a:ext cx="9038691" cy="320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441676"/>
            <a:ext cx="765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u="sng" dirty="0"/>
              <a:t>Dropout </a:t>
            </a:r>
            <a:r>
              <a:rPr lang="ko-KR" altLang="en-US" b="1" i="1" u="sng" dirty="0"/>
              <a:t>비중</a:t>
            </a:r>
            <a:r>
              <a:rPr lang="ko-KR" altLang="en-US" sz="1600" dirty="0"/>
              <a:t>이 다른 유저들 간에 일 평균 </a:t>
            </a:r>
            <a:r>
              <a:rPr lang="en-US" altLang="ko-KR" sz="1600" dirty="0"/>
              <a:t>event </a:t>
            </a:r>
            <a:r>
              <a:rPr lang="ko-KR" altLang="en-US" sz="1600" dirty="0"/>
              <a:t>수의 차이가 확실히 보인다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56015" y="5017740"/>
            <a:ext cx="4688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Feature 2. </a:t>
            </a:r>
            <a:r>
              <a:rPr lang="ko-KR" altLang="en-US" sz="1600" dirty="0"/>
              <a:t>유저의 </a:t>
            </a:r>
            <a:r>
              <a:rPr lang="en-US" altLang="ko-KR" sz="1600" dirty="0"/>
              <a:t>Enrollment</a:t>
            </a:r>
            <a:r>
              <a:rPr lang="ko-KR" altLang="en-US" sz="1600" dirty="0"/>
              <a:t>당 일 평균 </a:t>
            </a:r>
            <a:r>
              <a:rPr lang="en-US" altLang="ko-KR" sz="1600" dirty="0"/>
              <a:t>event </a:t>
            </a:r>
            <a:r>
              <a:rPr lang="ko-KR" altLang="en-US" sz="1600" dirty="0"/>
              <a:t>수</a:t>
            </a:r>
          </a:p>
        </p:txBody>
      </p:sp>
      <p:sp>
        <p:nvSpPr>
          <p:cNvPr id="10" name="갈매기형 수장 9"/>
          <p:cNvSpPr/>
          <p:nvPr/>
        </p:nvSpPr>
        <p:spPr>
          <a:xfrm>
            <a:off x="4139952" y="5097483"/>
            <a:ext cx="116063" cy="179069"/>
          </a:xfrm>
          <a:prstGeom prst="chevron">
            <a:avLst>
              <a:gd name="adj" fmla="val 5714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640" y="409228"/>
            <a:ext cx="519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ysClr val="windowText" lastClr="000000"/>
                </a:solidFill>
              </a:rPr>
              <a:t>유저의 </a:t>
            </a:r>
            <a:r>
              <a:rPr lang="en-US" altLang="ko-KR" b="1" dirty="0">
                <a:solidFill>
                  <a:sysClr val="windowText" lastClr="000000"/>
                </a:solidFill>
              </a:rPr>
              <a:t>Dropout </a:t>
            </a:r>
            <a:r>
              <a:rPr lang="ko-KR" altLang="en-US" b="1" dirty="0">
                <a:solidFill>
                  <a:sysClr val="windowText" lastClr="000000"/>
                </a:solidFill>
              </a:rPr>
              <a:t>비율에 따른 수강일 평균 </a:t>
            </a:r>
            <a:r>
              <a:rPr lang="en-US" altLang="ko-KR" b="1" dirty="0">
                <a:solidFill>
                  <a:sysClr val="windowText" lastClr="000000"/>
                </a:solidFill>
              </a:rPr>
              <a:t>Event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16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1026</Words>
  <Application>Microsoft Office PowerPoint</Application>
  <PresentationFormat>화면 슬라이드 쇼(16:10)</PresentationFormat>
  <Paragraphs>122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개요</vt:lpstr>
      <vt:lpstr>구현</vt:lpstr>
      <vt:lpstr>Feature Extraction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Feature1. enrollment의 date별 event count</vt:lpstr>
      <vt:lpstr>Feature 2. user의 d-day별 평균 event count, rate</vt:lpstr>
      <vt:lpstr>Feature 3. course의 d-day별 평균 event count, rate</vt:lpstr>
      <vt:lpstr>Feature 4. user의 enrollment count, dropout count, dropout rate</vt:lpstr>
      <vt:lpstr>feature 5. course의 enrollment count, dropout count, dropout rate</vt:lpstr>
      <vt:lpstr>Feature 6. course의 category별 count</vt:lpstr>
      <vt:lpstr>Modeling</vt:lpstr>
      <vt:lpstr>Model</vt:lpstr>
      <vt:lpstr>CNN layer</vt:lpstr>
      <vt:lpstr>MLP layer</vt:lpstr>
      <vt:lpstr>Concated_network layer</vt:lpstr>
      <vt:lpstr>Experiments</vt:lpstr>
      <vt:lpstr>ROC curve by train data</vt:lpstr>
      <vt:lpstr>ROC curve by test data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Lee BeomJoon</cp:lastModifiedBy>
  <cp:revision>46</cp:revision>
  <dcterms:created xsi:type="dcterms:W3CDTF">2018-12-19T02:51:06Z</dcterms:created>
  <dcterms:modified xsi:type="dcterms:W3CDTF">2021-02-27T15:17:57Z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C:\Users\SEC\Desktop\발표자료 4조 (Final).pptx</vt:lpwstr>
  </property>
</Properties>
</file>