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8" r:id="rId4"/>
    <p:sldId id="259" r:id="rId5"/>
    <p:sldId id="261" r:id="rId6"/>
    <p:sldId id="260" r:id="rId7"/>
    <p:sldId id="262" r:id="rId8"/>
    <p:sldId id="263" r:id="rId9"/>
    <p:sldId id="264" r:id="rId10"/>
    <p:sldId id="265" r:id="rId11"/>
    <p:sldId id="270"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47011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0635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055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221965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370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09041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33402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85497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34688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31C32-FDE5-4F5B-ABCD-0E8CBE511AC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65005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31C32-FDE5-4F5B-ABCD-0E8CBE511AC2}"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65743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31C32-FDE5-4F5B-ABCD-0E8CBE511AC2}"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11872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31C32-FDE5-4F5B-ABCD-0E8CBE511AC2}" type="datetimeFigureOut">
              <a:rPr lang="en-US" smtClean="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219986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31C32-FDE5-4F5B-ABCD-0E8CBE511AC2}"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158708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31C32-FDE5-4F5B-ABCD-0E8CBE511AC2}"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375545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31C32-FDE5-4F5B-ABCD-0E8CBE511AC2}"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4E500-DCD1-498D-8EB3-B2B047832515}" type="slidenum">
              <a:rPr lang="en-US" smtClean="0"/>
              <a:t>‹#›</a:t>
            </a:fld>
            <a:endParaRPr lang="en-US"/>
          </a:p>
        </p:txBody>
      </p:sp>
    </p:spTree>
    <p:extLst>
      <p:ext uri="{BB962C8B-B14F-4D97-AF65-F5344CB8AC3E}">
        <p14:creationId xmlns:p14="http://schemas.microsoft.com/office/powerpoint/2010/main" val="63973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731C32-FDE5-4F5B-ABCD-0E8CBE511AC2}" type="datetimeFigureOut">
              <a:rPr lang="en-US" smtClean="0"/>
              <a:t>12/18/2021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F4E500-DCD1-498D-8EB3-B2B047832515}" type="slidenum">
              <a:rPr lang="en-US" smtClean="0"/>
              <a:t>‹#›</a:t>
            </a:fld>
            <a:endParaRPr lang="en-US"/>
          </a:p>
        </p:txBody>
      </p:sp>
    </p:spTree>
    <p:extLst>
      <p:ext uri="{BB962C8B-B14F-4D97-AF65-F5344CB8AC3E}">
        <p14:creationId xmlns:p14="http://schemas.microsoft.com/office/powerpoint/2010/main" val="191881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47A3B-85EF-40E7-9B54-89F51390B913}"/>
              </a:ext>
            </a:extLst>
          </p:cNvPr>
          <p:cNvSpPr>
            <a:spLocks noGrp="1"/>
          </p:cNvSpPr>
          <p:nvPr>
            <p:ph type="title"/>
          </p:nvPr>
        </p:nvSpPr>
        <p:spPr>
          <a:xfrm>
            <a:off x="4419137" y="968158"/>
            <a:ext cx="6960759" cy="2079842"/>
          </a:xfrm>
        </p:spPr>
        <p:txBody>
          <a:bodyPr vert="horz" lIns="91440" tIns="45720" rIns="91440" bIns="45720" rtlCol="0" anchor="b">
            <a:normAutofit/>
          </a:bodyPr>
          <a:lstStyle/>
          <a:p>
            <a:r>
              <a:rPr lang="en-US" sz="6000" dirty="0">
                <a:solidFill>
                  <a:srgbClr val="FFFFFF"/>
                </a:solidFill>
              </a:rPr>
              <a:t>EE602: Algorithms</a:t>
            </a:r>
          </a:p>
        </p:txBody>
      </p:sp>
      <p:sp>
        <p:nvSpPr>
          <p:cNvPr id="3" name="Content Placeholder 2">
            <a:extLst>
              <a:ext uri="{FF2B5EF4-FFF2-40B4-BE49-F238E27FC236}">
                <a16:creationId xmlns:a16="http://schemas.microsoft.com/office/drawing/2014/main" id="{C3BF896C-E6C4-48D5-8457-AD25BB9EEA36}"/>
              </a:ext>
            </a:extLst>
          </p:cNvPr>
          <p:cNvSpPr>
            <a:spLocks noGrp="1"/>
          </p:cNvSpPr>
          <p:nvPr>
            <p:ph idx="1"/>
          </p:nvPr>
        </p:nvSpPr>
        <p:spPr>
          <a:xfrm>
            <a:off x="4570389" y="3150916"/>
            <a:ext cx="6112077" cy="2568996"/>
          </a:xfrm>
        </p:spPr>
        <p:txBody>
          <a:bodyPr vert="horz" lIns="91440" tIns="45720" rIns="91440" bIns="45720" rtlCol="0" anchor="t">
            <a:normAutofit/>
          </a:bodyPr>
          <a:lstStyle/>
          <a:p>
            <a:pPr marL="0" indent="0">
              <a:buNone/>
            </a:pPr>
            <a:r>
              <a:rPr lang="en-US" sz="3200" dirty="0">
                <a:solidFill>
                  <a:srgbClr val="FFFFFF">
                    <a:alpha val="70000"/>
                  </a:srgbClr>
                </a:solidFill>
              </a:rPr>
              <a:t>Unconstrained Gradient Descent</a:t>
            </a:r>
          </a:p>
          <a:p>
            <a:pPr marL="0" indent="0">
              <a:buNone/>
            </a:pPr>
            <a:endParaRPr lang="en-US" dirty="0">
              <a:solidFill>
                <a:srgbClr val="FFFFFF">
                  <a:alpha val="70000"/>
                </a:srgbClr>
              </a:solidFill>
            </a:endParaRPr>
          </a:p>
          <a:p>
            <a:pPr marL="0" indent="0">
              <a:buNone/>
            </a:pPr>
            <a:endParaRPr lang="en-US" dirty="0">
              <a:solidFill>
                <a:srgbClr val="FFFFFF">
                  <a:alpha val="70000"/>
                </a:srgbClr>
              </a:solidFill>
            </a:endParaRPr>
          </a:p>
          <a:p>
            <a:pPr marL="0" indent="0">
              <a:buNone/>
            </a:pPr>
            <a:endParaRPr lang="en-US" dirty="0">
              <a:solidFill>
                <a:srgbClr val="FFFFFF">
                  <a:alpha val="70000"/>
                </a:srgbClr>
              </a:solidFill>
            </a:endParaRPr>
          </a:p>
          <a:p>
            <a:pPr marL="0" indent="0">
              <a:buNone/>
            </a:pPr>
            <a:r>
              <a:rPr lang="en-US" dirty="0">
                <a:solidFill>
                  <a:srgbClr val="FFFFFF">
                    <a:alpha val="70000"/>
                  </a:srgbClr>
                </a:solidFill>
              </a:rPr>
              <a:t>								Beemnet Alemayehu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0946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Theorem 33.8 proof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normAutofit/>
              </a:bodyPr>
              <a:lstStyle/>
              <a:p>
                <a:pPr marL="0" indent="0">
                  <a:buNone/>
                </a:pPr>
                <a:r>
                  <a:rPr lang="en-US" dirty="0"/>
                  <a:t>We use potential function </a:t>
                </a:r>
                <a:r>
                  <a:rPr lang="el-GR" dirty="0"/>
                  <a:t>Φ</a:t>
                </a:r>
                <a:r>
                  <a:rPr lang="en-US" dirty="0"/>
                  <a:t>(t) after computing x</a:t>
                </a:r>
                <a:r>
                  <a:rPr lang="en-US" baseline="30000" dirty="0"/>
                  <a:t>(t)</a:t>
                </a:r>
                <a:r>
                  <a:rPr lang="en-US" dirty="0"/>
                  <a:t> such </a:t>
                </a:r>
                <a:r>
                  <a:rPr lang="el-GR" dirty="0"/>
                  <a:t>Φ</a:t>
                </a:r>
                <a:r>
                  <a:rPr lang="en-US" dirty="0"/>
                  <a:t>(t) ≥ 0 for t = 0 … T</a:t>
                </a:r>
              </a:p>
              <a:p>
                <a:pPr marL="457200" lvl="1" indent="0">
                  <a:buNone/>
                </a:pPr>
                <a:r>
                  <a:rPr lang="en-US" dirty="0"/>
                  <a:t>We define the amortized progress in the iteration</a:t>
                </a:r>
              </a:p>
              <a:p>
                <a:pPr marL="457200" lvl="1" indent="0">
                  <a:buNone/>
                </a:pPr>
                <a:r>
                  <a:rPr lang="en-US" dirty="0"/>
                  <a:t>p(t) = f(x</a:t>
                </a:r>
                <a:r>
                  <a:rPr lang="en-US" baseline="30000" dirty="0"/>
                  <a:t>(t)</a:t>
                </a:r>
                <a:r>
                  <a:rPr lang="en-US" dirty="0"/>
                  <a:t>) – f(x*) + </a:t>
                </a:r>
                <a:r>
                  <a:rPr lang="el-GR" dirty="0"/>
                  <a:t>Φ</a:t>
                </a:r>
                <a:r>
                  <a:rPr lang="en-US" dirty="0"/>
                  <a:t>(t+1) – </a:t>
                </a:r>
                <a:r>
                  <a:rPr lang="el-GR" dirty="0"/>
                  <a:t>Φ</a:t>
                </a:r>
                <a:r>
                  <a:rPr lang="en-US" dirty="0"/>
                  <a:t>(t)</a:t>
                </a:r>
              </a:p>
              <a:p>
                <a:pPr marL="0" indent="0">
                  <a:buNone/>
                </a:pPr>
                <a:r>
                  <a:rPr lang="en-US" dirty="0"/>
                  <a:t>Suppose we show p(t) ≤ B for some B and t=0 … T-1</a:t>
                </a:r>
              </a:p>
              <a:p>
                <a:pPr marL="457200" lvl="1" indent="0">
                  <a:buNone/>
                </a:pPr>
                <a:r>
                  <a:rPr lang="en-US" dirty="0"/>
                  <a:t>f(x</a:t>
                </a:r>
                <a:r>
                  <a:rPr lang="en-US" baseline="30000" dirty="0"/>
                  <a:t>(t)</a:t>
                </a:r>
                <a:r>
                  <a:rPr lang="en-US" dirty="0"/>
                  <a:t>) – f(x*) ≤ B - </a:t>
                </a:r>
                <a:r>
                  <a:rPr lang="el-GR" dirty="0"/>
                  <a:t>Φ</a:t>
                </a:r>
                <a:r>
                  <a:rPr lang="en-US" dirty="0"/>
                  <a:t>(t+1) – </a:t>
                </a:r>
                <a:r>
                  <a:rPr lang="el-GR" dirty="0"/>
                  <a:t>Φ</a:t>
                </a:r>
                <a:r>
                  <a:rPr lang="en-US" dirty="0"/>
                  <a:t>(t)</a:t>
                </a:r>
              </a:p>
              <a:p>
                <a:pPr marL="0" indent="0">
                  <a:buNone/>
                </a:pP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−1</m:t>
                        </m:r>
                      </m:sup>
                      <m:e>
                        <m:r>
                          <m:rPr>
                            <m:nor/>
                          </m:rPr>
                          <a:rPr lang="en-US" dirty="0" smtClean="0"/>
                          <m:t>f</m:t>
                        </m:r>
                        <m:r>
                          <m:rPr>
                            <m:nor/>
                          </m:rPr>
                          <a:rPr lang="en-US" dirty="0" smtClean="0"/>
                          <m:t>(</m:t>
                        </m:r>
                        <m:r>
                          <m:rPr>
                            <m:nor/>
                          </m:rPr>
                          <a:rPr lang="en-US" dirty="0" smtClean="0"/>
                          <m:t>x</m:t>
                        </m:r>
                        <m:r>
                          <m:rPr>
                            <m:nor/>
                          </m:rPr>
                          <a:rPr lang="en-US" baseline="30000" dirty="0" smtClean="0"/>
                          <m:t>(</m:t>
                        </m:r>
                        <m:r>
                          <m:rPr>
                            <m:nor/>
                          </m:rPr>
                          <a:rPr lang="en-US" baseline="30000" dirty="0" smtClean="0"/>
                          <m:t>t</m:t>
                        </m:r>
                        <m:r>
                          <m:rPr>
                            <m:nor/>
                          </m:rPr>
                          <a:rPr lang="en-US" baseline="30000" dirty="0" smtClean="0"/>
                          <m:t>)) – </m:t>
                        </m:r>
                        <m:r>
                          <m:rPr>
                            <m:nor/>
                          </m:rPr>
                          <a:rPr lang="en-US" dirty="0" smtClean="0"/>
                          <m:t>f</m:t>
                        </m:r>
                        <m:r>
                          <m:rPr>
                            <m:nor/>
                          </m:rPr>
                          <a:rPr lang="en-US" dirty="0" smtClean="0"/>
                          <m:t>(</m:t>
                        </m:r>
                        <m:r>
                          <m:rPr>
                            <m:nor/>
                          </m:rPr>
                          <a:rPr lang="en-US" dirty="0" smtClean="0"/>
                          <m:t>x</m:t>
                        </m:r>
                        <m:r>
                          <m:rPr>
                            <m:nor/>
                          </m:rPr>
                          <a:rPr lang="en-US" dirty="0" smtClean="0"/>
                          <m:t>*)</m:t>
                        </m:r>
                      </m:e>
                    </m:nary>
                  </m:oMath>
                </a14:m>
                <a:r>
                  <a:rPr lang="en-US" dirty="0"/>
                  <a:t> ≤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−1</m:t>
                        </m:r>
                      </m:sup>
                      <m:e>
                        <m:r>
                          <m:rPr>
                            <m:nor/>
                          </m:rPr>
                          <a:rPr lang="en-US" dirty="0" smtClean="0"/>
                          <m:t>B</m:t>
                        </m:r>
                        <m:r>
                          <m:rPr>
                            <m:nor/>
                          </m:rPr>
                          <a:rPr lang="en-US" dirty="0" smtClean="0"/>
                          <m:t> – </m:t>
                        </m:r>
                        <m:r>
                          <m:rPr>
                            <m:nor/>
                          </m:rPr>
                          <a:rPr lang="el-GR" dirty="0" smtClean="0"/>
                          <m:t>Φ</m:t>
                        </m:r>
                        <m:r>
                          <m:rPr>
                            <m:nor/>
                          </m:rPr>
                          <a:rPr lang="en-US" dirty="0" smtClean="0"/>
                          <m:t>(</m:t>
                        </m:r>
                        <m:r>
                          <m:rPr>
                            <m:nor/>
                          </m:rPr>
                          <a:rPr lang="en-US" dirty="0" smtClean="0"/>
                          <m:t>t</m:t>
                        </m:r>
                        <m:r>
                          <m:rPr>
                            <m:nor/>
                          </m:rPr>
                          <a:rPr lang="en-US" dirty="0" smtClean="0"/>
                          <m:t>+1) + </m:t>
                        </m:r>
                        <m:r>
                          <m:rPr>
                            <m:nor/>
                          </m:rPr>
                          <a:rPr lang="el-GR" dirty="0" smtClean="0"/>
                          <m:t>Φ</m:t>
                        </m:r>
                        <m:r>
                          <m:rPr>
                            <m:nor/>
                          </m:rPr>
                          <a:rPr lang="en-US" dirty="0" smtClean="0"/>
                          <m:t>(</m:t>
                        </m:r>
                        <m:r>
                          <m:rPr>
                            <m:nor/>
                          </m:rPr>
                          <a:rPr lang="en-US" dirty="0" smtClean="0"/>
                          <m:t>t</m:t>
                        </m:r>
                        <m:r>
                          <m:rPr>
                            <m:nor/>
                          </m:rPr>
                          <a:rPr lang="en-US" dirty="0" smtClean="0"/>
                          <m:t>)</m:t>
                        </m:r>
                      </m:e>
                    </m:nary>
                    <m:r>
                      <a:rPr lang="en-US" i="1" dirty="0" smtClean="0">
                        <a:latin typeface="Cambria Math" panose="02040503050406030204" pitchFamily="18" charset="0"/>
                      </a:rPr>
                      <m:t> </m:t>
                    </m:r>
                  </m:oMath>
                </a14:m>
                <a:endParaRPr lang="en-US" dirty="0"/>
              </a:p>
              <a:p>
                <a:pPr marL="0" indent="0">
                  <a:buNone/>
                </a:pPr>
                <a:r>
                  <a:rPr lang="en-US" dirty="0"/>
                  <a:t>Regrouping terms we get</a:t>
                </a:r>
              </a:p>
              <a:p>
                <a:pPr marL="0" indent="0">
                  <a:buNone/>
                </a:pPr>
                <a:r>
                  <a:rPr lang="en-US" dirty="0"/>
                  <a:t>(</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−1</m:t>
                        </m:r>
                      </m:sup>
                      <m:e>
                        <m:r>
                          <m:rPr>
                            <m:nor/>
                          </m:rPr>
                          <a:rPr lang="en-US" dirty="0" smtClean="0"/>
                          <m:t>f</m:t>
                        </m:r>
                        <m:r>
                          <m:rPr>
                            <m:nor/>
                          </m:rPr>
                          <a:rPr lang="en-US" dirty="0" smtClean="0"/>
                          <m:t>(</m:t>
                        </m:r>
                        <m:r>
                          <m:rPr>
                            <m:nor/>
                          </m:rPr>
                          <a:rPr lang="en-US" dirty="0" smtClean="0"/>
                          <m:t>x</m:t>
                        </m:r>
                        <m:r>
                          <m:rPr>
                            <m:nor/>
                          </m:rPr>
                          <a:rPr lang="en-US" baseline="30000" dirty="0" smtClean="0"/>
                          <m:t>(</m:t>
                        </m:r>
                        <m:r>
                          <m:rPr>
                            <m:nor/>
                          </m:rPr>
                          <a:rPr lang="en-US" baseline="30000" dirty="0" smtClean="0"/>
                          <m:t>t</m:t>
                        </m:r>
                        <m:r>
                          <m:rPr>
                            <m:nor/>
                          </m:rPr>
                          <a:rPr lang="en-US" baseline="30000" dirty="0" smtClean="0"/>
                          <m:t>))</m:t>
                        </m:r>
                      </m:e>
                    </m:nary>
                  </m:oMath>
                </a14:m>
                <a:r>
                  <a:rPr lang="en-US" dirty="0"/>
                  <a:t>) – T f(x*) ≤ BT – </a:t>
                </a:r>
                <a:r>
                  <a:rPr lang="el-GR" dirty="0"/>
                  <a:t>Φ</a:t>
                </a:r>
                <a:r>
                  <a:rPr lang="en-US" dirty="0"/>
                  <a:t>(T) + </a:t>
                </a:r>
                <a:r>
                  <a:rPr lang="el-GR" dirty="0"/>
                  <a:t>Φ</a:t>
                </a:r>
                <a:r>
                  <a:rPr lang="en-US" dirty="0"/>
                  <a:t>(0)</a:t>
                </a:r>
              </a:p>
              <a:p>
                <a:pPr lvl="1"/>
                <a:endParaRPr lang="en-US" dirty="0"/>
              </a:p>
            </p:txBody>
          </p:sp>
        </mc:Choice>
        <mc:Fallback>
          <p:sp>
            <p:nvSpPr>
              <p:cNvPr id="3" name="Content Placeholder 2">
                <a:extLst>
                  <a:ext uri="{FF2B5EF4-FFF2-40B4-BE49-F238E27FC236}">
                    <a16:creationId xmlns:a16="http://schemas.microsoft.com/office/drawing/2014/main" id="{85E1E44E-2498-4AF2-8905-4784AB2CDDB6}"/>
                  </a:ext>
                </a:extLst>
              </p:cNvPr>
              <p:cNvSpPr>
                <a:spLocks noGrp="1" noRot="1" noChangeAspect="1" noMove="1" noResize="1" noEditPoints="1" noAdjustHandles="1" noChangeArrowheads="1" noChangeShapeType="1" noTextEdit="1"/>
              </p:cNvSpPr>
              <p:nvPr>
                <p:ph idx="1"/>
              </p:nvPr>
            </p:nvSpPr>
            <p:spPr>
              <a:blipFill>
                <a:blip r:embed="rId2"/>
                <a:stretch>
                  <a:fillRect l="-3901" t="-942"/>
                </a:stretch>
              </a:blipFill>
            </p:spPr>
            <p:txBody>
              <a:bodyPr/>
              <a:lstStyle/>
              <a:p>
                <a:r>
                  <a:rPr lang="en-US">
                    <a:noFill/>
                  </a:rPr>
                  <a:t> </a:t>
                </a:r>
              </a:p>
            </p:txBody>
          </p:sp>
        </mc:Fallback>
      </mc:AlternateContent>
    </p:spTree>
    <p:extLst>
      <p:ext uri="{BB962C8B-B14F-4D97-AF65-F5344CB8AC3E}">
        <p14:creationId xmlns:p14="http://schemas.microsoft.com/office/powerpoint/2010/main" val="338126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Theorem 33.8 proof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lstStyle/>
              <a:p>
                <a:pPr marL="0" indent="0">
                  <a:buNone/>
                </a:pPr>
                <a:r>
                  <a:rPr lang="en-US" dirty="0"/>
                  <a:t>(</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1</m:t>
                        </m:r>
                      </m:sup>
                      <m:e>
                        <m:r>
                          <m:rPr>
                            <m:nor/>
                          </m:rPr>
                          <a:rPr lang="en-US" dirty="0" smtClean="0"/>
                          <m:t>f</m:t>
                        </m:r>
                        <m:r>
                          <m:rPr>
                            <m:nor/>
                          </m:rPr>
                          <a:rPr lang="en-US" dirty="0" smtClean="0"/>
                          <m:t>(</m:t>
                        </m:r>
                        <m:r>
                          <m:rPr>
                            <m:nor/>
                          </m:rPr>
                          <a:rPr lang="en-US" dirty="0" smtClean="0"/>
                          <m:t>x</m:t>
                        </m:r>
                        <m:r>
                          <m:rPr>
                            <m:nor/>
                          </m:rPr>
                          <a:rPr lang="en-US" baseline="30000" dirty="0" smtClean="0"/>
                          <m:t>(</m:t>
                        </m:r>
                        <m:r>
                          <m:rPr>
                            <m:nor/>
                          </m:rPr>
                          <a:rPr lang="en-US" baseline="30000" dirty="0" smtClean="0"/>
                          <m:t>t</m:t>
                        </m:r>
                        <m:r>
                          <m:rPr>
                            <m:nor/>
                          </m:rPr>
                          <a:rPr lang="en-US" baseline="30000" dirty="0" smtClean="0"/>
                          <m:t>))</m:t>
                        </m:r>
                      </m:e>
                    </m:nary>
                  </m:oMath>
                </a14:m>
                <a:r>
                  <a:rPr lang="en-US" dirty="0"/>
                  <a:t>)/T – f(x*) ≤ B +</a:t>
                </a:r>
                <a:r>
                  <a:rPr lang="el-GR" dirty="0"/>
                  <a:t>Φ</a:t>
                </a:r>
                <a:r>
                  <a:rPr lang="en-US" dirty="0"/>
                  <a:t>(0)/T</a:t>
                </a:r>
              </a:p>
              <a:p>
                <a:pPr marL="0" indent="0">
                  <a:buNone/>
                </a:pPr>
                <a:r>
                  <a:rPr lang="en-US" dirty="0"/>
                  <a:t> f(</a:t>
                </a:r>
                <a:r>
                  <a:rPr lang="en-US" dirty="0" err="1"/>
                  <a:t>xavg</a:t>
                </a:r>
                <a:r>
                  <a:rPr lang="en-US" dirty="0"/>
                  <a:t>) – f(x*)  = f(</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1</m:t>
                        </m:r>
                      </m:sup>
                      <m:e>
                        <m:r>
                          <m:rPr>
                            <m:nor/>
                          </m:rPr>
                          <a:rPr lang="en-US" dirty="0" smtClean="0"/>
                          <m:t>x</m:t>
                        </m:r>
                        <m:r>
                          <m:rPr>
                            <m:nor/>
                          </m:rPr>
                          <a:rPr lang="en-US" baseline="30000" dirty="0" smtClean="0"/>
                          <m:t>(</m:t>
                        </m:r>
                        <m:r>
                          <m:rPr>
                            <m:nor/>
                          </m:rPr>
                          <a:rPr lang="en-US" baseline="30000" dirty="0" smtClean="0"/>
                          <m:t>t</m:t>
                        </m:r>
                        <m:r>
                          <m:rPr>
                            <m:nor/>
                          </m:rPr>
                          <a:rPr lang="en-US" baseline="30000" dirty="0" smtClean="0"/>
                          <m:t>)</m:t>
                        </m:r>
                      </m:e>
                    </m:nary>
                  </m:oMath>
                </a14:m>
                <a:r>
                  <a:rPr lang="en-US" dirty="0"/>
                  <a:t>/T) – f(x*) </a:t>
                </a:r>
              </a:p>
              <a:p>
                <a:pPr marL="0" indent="0">
                  <a:buNone/>
                </a:pPr>
                <a:r>
                  <a:rPr lang="en-US" dirty="0"/>
                  <a:t>                       ≤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pt-BR" i="1" smtClean="0">
                            <a:latin typeface="Cambria Math" panose="02040503050406030204" pitchFamily="18" charset="0"/>
                          </a:rPr>
                          <m:t>=</m:t>
                        </m:r>
                        <m:r>
                          <a:rPr lang="pt-BR" i="1" smtClean="0">
                            <a:latin typeface="Cambria Math" panose="02040503050406030204" pitchFamily="18" charset="0"/>
                          </a:rPr>
                          <m:t>0</m:t>
                        </m:r>
                      </m:sub>
                      <m:sup>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1</m:t>
                        </m:r>
                      </m:sup>
                      <m:e>
                        <m:r>
                          <m:rPr>
                            <m:nor/>
                          </m:rPr>
                          <a:rPr lang="en-US" dirty="0" smtClean="0"/>
                          <m:t>f</m:t>
                        </m:r>
                        <m:r>
                          <m:rPr>
                            <m:nor/>
                          </m:rPr>
                          <a:rPr lang="en-US" dirty="0" smtClean="0"/>
                          <m:t>(</m:t>
                        </m:r>
                        <m:r>
                          <m:rPr>
                            <m:nor/>
                          </m:rPr>
                          <a:rPr lang="en-US" dirty="0" smtClean="0"/>
                          <m:t>x</m:t>
                        </m:r>
                        <m:r>
                          <m:rPr>
                            <m:nor/>
                          </m:rPr>
                          <a:rPr lang="en-US" baseline="30000" dirty="0" smtClean="0"/>
                          <m:t>(</m:t>
                        </m:r>
                        <m:r>
                          <m:rPr>
                            <m:nor/>
                          </m:rPr>
                          <a:rPr lang="en-US" baseline="30000" dirty="0" smtClean="0"/>
                          <m:t>t</m:t>
                        </m:r>
                        <m:r>
                          <m:rPr>
                            <m:nor/>
                          </m:rPr>
                          <a:rPr lang="en-US" baseline="30000" dirty="0" smtClean="0"/>
                          <m:t>)</m:t>
                        </m:r>
                      </m:e>
                    </m:nary>
                  </m:oMath>
                </a14:m>
                <a:r>
                  <a:rPr lang="en-US" dirty="0"/>
                  <a:t>)/T – f(x*) </a:t>
                </a:r>
              </a:p>
              <a:p>
                <a:pPr marL="0" indent="0">
                  <a:buNone/>
                </a:pPr>
                <a:r>
                  <a:rPr lang="en-US" dirty="0"/>
                  <a:t>                       ≤ B + </a:t>
                </a:r>
                <a:r>
                  <a:rPr lang="el-GR" dirty="0"/>
                  <a:t>Φ</a:t>
                </a:r>
                <a:r>
                  <a:rPr lang="en-US" dirty="0"/>
                  <a:t>(0)/T</a:t>
                </a:r>
              </a:p>
              <a:p>
                <a:r>
                  <a:rPr lang="en-US" dirty="0"/>
                  <a:t>If we can show p(t) ≤ B and choose </a:t>
                </a:r>
                <a:r>
                  <a:rPr lang="el-GR" dirty="0"/>
                  <a:t>Φ</a:t>
                </a:r>
                <a:r>
                  <a:rPr lang="en-US" dirty="0"/>
                  <a:t>(0) not too large, we can know how close f(</a:t>
                </a:r>
                <a:r>
                  <a:rPr lang="en-US" dirty="0" err="1"/>
                  <a:t>xavg</a:t>
                </a:r>
                <a:r>
                  <a:rPr lang="en-US" dirty="0"/>
                  <a:t>) is to f(x*) after T iterations</a:t>
                </a:r>
              </a:p>
              <a:p>
                <a:pPr lvl="1"/>
                <a:r>
                  <a:rPr lang="en-US" dirty="0"/>
                  <a:t>∈ to B + </a:t>
                </a:r>
                <a:r>
                  <a:rPr lang="el-GR" dirty="0"/>
                  <a:t>Φ</a:t>
                </a:r>
                <a:r>
                  <a:rPr lang="en-US" dirty="0"/>
                  <a:t>(0)/T</a:t>
                </a:r>
              </a:p>
              <a:p>
                <a:r>
                  <a:rPr lang="el-GR" dirty="0"/>
                  <a:t>Φ</a:t>
                </a:r>
                <a:r>
                  <a:rPr lang="en-US" dirty="0"/>
                  <a:t>(t) = </a:t>
                </a:r>
                <a:r>
                  <a:rPr lang="en-US" b="0" i="0" dirty="0">
                    <a:solidFill>
                      <a:srgbClr val="232629"/>
                    </a:solidFill>
                    <a:effectLst/>
                    <a:latin typeface="MathJax_Main"/>
                  </a:rPr>
                  <a:t>∥ </a:t>
                </a:r>
                <a:r>
                  <a:rPr lang="en-US" dirty="0"/>
                  <a:t>x</a:t>
                </a:r>
                <a:r>
                  <a:rPr lang="en-US" baseline="30000" dirty="0"/>
                  <a:t>(t)</a:t>
                </a:r>
                <a:r>
                  <a:rPr lang="en-US" dirty="0"/>
                  <a:t> – x*</a:t>
                </a:r>
                <a:r>
                  <a:rPr lang="en-US" b="0" i="0" dirty="0">
                    <a:solidFill>
                      <a:srgbClr val="232629"/>
                    </a:solidFill>
                    <a:effectLst/>
                    <a:latin typeface="MathJax_Main"/>
                  </a:rPr>
                  <a:t> ∥</a:t>
                </a:r>
                <a:r>
                  <a:rPr lang="en-US" baseline="30000" dirty="0"/>
                  <a:t>2</a:t>
                </a:r>
                <a:r>
                  <a:rPr lang="en-US" dirty="0"/>
                  <a:t>/ 2</a:t>
                </a:r>
                <a:r>
                  <a:rPr lang="el-GR" dirty="0"/>
                  <a:t> γ</a:t>
                </a:r>
                <a:endParaRPr lang="en-US" dirty="0"/>
              </a:p>
              <a:p>
                <a:pPr lvl="1"/>
                <a:endParaRPr lang="en-US" dirty="0"/>
              </a:p>
            </p:txBody>
          </p:sp>
        </mc:Choice>
        <mc:Fallback>
          <p:sp>
            <p:nvSpPr>
              <p:cNvPr id="3" name="Content Placeholder 2">
                <a:extLst>
                  <a:ext uri="{FF2B5EF4-FFF2-40B4-BE49-F238E27FC236}">
                    <a16:creationId xmlns:a16="http://schemas.microsoft.com/office/drawing/2014/main" id="{85E1E44E-2498-4AF2-8905-4784AB2CDDB6}"/>
                  </a:ext>
                </a:extLst>
              </p:cNvPr>
              <p:cNvSpPr>
                <a:spLocks noGrp="1" noRot="1" noChangeAspect="1" noMove="1" noResize="1" noEditPoints="1" noAdjustHandles="1" noChangeArrowheads="1" noChangeShapeType="1" noTextEdit="1"/>
              </p:cNvSpPr>
              <p:nvPr>
                <p:ph idx="1"/>
              </p:nvPr>
            </p:nvSpPr>
            <p:spPr>
              <a:blipFill>
                <a:blip r:embed="rId2"/>
                <a:stretch>
                  <a:fillRect l="-2908" t="-11146" r="-1064"/>
                </a:stretch>
              </a:blipFill>
            </p:spPr>
            <p:txBody>
              <a:bodyPr/>
              <a:lstStyle/>
              <a:p>
                <a:r>
                  <a:rPr lang="en-US">
                    <a:noFill/>
                  </a:rPr>
                  <a:t> </a:t>
                </a:r>
              </a:p>
            </p:txBody>
          </p:sp>
        </mc:Fallback>
      </mc:AlternateContent>
    </p:spTree>
    <p:extLst>
      <p:ext uri="{BB962C8B-B14F-4D97-AF65-F5344CB8AC3E}">
        <p14:creationId xmlns:p14="http://schemas.microsoft.com/office/powerpoint/2010/main" val="304871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Lemma 33.9</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lstStyle/>
          <a:p>
            <a:r>
              <a:rPr lang="en-US" dirty="0"/>
              <a:t>Let x* ∈ R</a:t>
            </a:r>
            <a:r>
              <a:rPr lang="en-US" baseline="30000" dirty="0"/>
              <a:t>n</a:t>
            </a:r>
            <a:r>
              <a:rPr lang="en-US" dirty="0"/>
              <a:t> be the minimizer of a convex function f and consider an execution of GRADIENT-DESCENT(f, x</a:t>
            </a:r>
            <a:r>
              <a:rPr lang="en-US" baseline="30000" dirty="0"/>
              <a:t>(0)</a:t>
            </a:r>
            <a:r>
              <a:rPr lang="en-US" dirty="0"/>
              <a:t>,</a:t>
            </a:r>
            <a:r>
              <a:rPr lang="el-GR" dirty="0"/>
              <a:t>γ</a:t>
            </a:r>
            <a:r>
              <a:rPr lang="en-US" dirty="0"/>
              <a:t>,T). Then for each point x</a:t>
            </a:r>
            <a:r>
              <a:rPr lang="en-US" baseline="30000" dirty="0"/>
              <a:t>(t)</a:t>
            </a:r>
            <a:r>
              <a:rPr lang="en-US" dirty="0"/>
              <a:t> computed by the procedure, we have that</a:t>
            </a:r>
          </a:p>
          <a:p>
            <a:pPr marL="0" indent="0">
              <a:buNone/>
            </a:pPr>
            <a:r>
              <a:rPr lang="en-US" dirty="0"/>
              <a:t>	p(t) = f(x</a:t>
            </a:r>
            <a:r>
              <a:rPr lang="en-US" baseline="30000" dirty="0"/>
              <a:t>(t)</a:t>
            </a:r>
            <a:r>
              <a:rPr lang="en-US" dirty="0"/>
              <a:t>) - f(x*) + </a:t>
            </a:r>
            <a:r>
              <a:rPr lang="el-GR" dirty="0"/>
              <a:t>Φ</a:t>
            </a:r>
            <a:r>
              <a:rPr lang="en-US" dirty="0"/>
              <a:t>(t + 1) - </a:t>
            </a:r>
            <a:r>
              <a:rPr lang="el-GR" dirty="0"/>
              <a:t>Φ</a:t>
            </a:r>
            <a:r>
              <a:rPr lang="en-US" dirty="0"/>
              <a:t>(t) ≤ (</a:t>
            </a:r>
            <a:r>
              <a:rPr lang="el-GR" dirty="0"/>
              <a:t>γ </a:t>
            </a:r>
            <a:r>
              <a:rPr lang="en-US" dirty="0"/>
              <a:t>L</a:t>
            </a:r>
            <a:r>
              <a:rPr lang="en-US" baseline="30000" dirty="0"/>
              <a:t>2</a:t>
            </a:r>
            <a:r>
              <a:rPr lang="en-US" dirty="0"/>
              <a:t>)/2</a:t>
            </a:r>
          </a:p>
        </p:txBody>
      </p:sp>
    </p:spTree>
    <p:extLst>
      <p:ext uri="{BB962C8B-B14F-4D97-AF65-F5344CB8AC3E}">
        <p14:creationId xmlns:p14="http://schemas.microsoft.com/office/powerpoint/2010/main" val="101010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GD analysis</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lstStyle/>
          <a:p>
            <a:r>
              <a:rPr lang="en-US" dirty="0"/>
              <a:t>If we have a target </a:t>
            </a:r>
            <a:r>
              <a:rPr lang="en-US" sz="1600" dirty="0"/>
              <a:t>∈</a:t>
            </a:r>
            <a:r>
              <a:rPr lang="en-US" dirty="0"/>
              <a:t> then we can compute the number of iterations needed</a:t>
            </a:r>
          </a:p>
          <a:p>
            <a:r>
              <a:rPr lang="en-US" sz="1600" dirty="0"/>
              <a:t>∈</a:t>
            </a:r>
            <a:r>
              <a:rPr lang="en-US" dirty="0"/>
              <a:t> = RL/√T solve for T, gives T = R</a:t>
            </a:r>
            <a:r>
              <a:rPr lang="en-US" baseline="30000" dirty="0"/>
              <a:t>2</a:t>
            </a:r>
            <a:r>
              <a:rPr lang="en-US" dirty="0"/>
              <a:t>L</a:t>
            </a:r>
            <a:r>
              <a:rPr lang="en-US" baseline="30000" dirty="0"/>
              <a:t>2</a:t>
            </a:r>
            <a:r>
              <a:rPr lang="en-US" dirty="0"/>
              <a:t>/∈</a:t>
            </a:r>
            <a:r>
              <a:rPr lang="en-US" baseline="30000" dirty="0"/>
              <a:t>2</a:t>
            </a:r>
            <a:r>
              <a:rPr lang="en-US" dirty="0"/>
              <a:t> </a:t>
            </a:r>
          </a:p>
          <a:p>
            <a:r>
              <a:rPr lang="en-US" dirty="0"/>
              <a:t>We don’t know R and L since we would need to know x*</a:t>
            </a:r>
          </a:p>
          <a:p>
            <a:pPr lvl="1"/>
            <a:r>
              <a:rPr lang="en-US" dirty="0"/>
              <a:t>This proves that there exists some step size for the procedure to make progress toward the minimum</a:t>
            </a:r>
          </a:p>
          <a:p>
            <a:endParaRPr lang="en-US" dirty="0"/>
          </a:p>
        </p:txBody>
      </p:sp>
    </p:spTree>
    <p:extLst>
      <p:ext uri="{BB962C8B-B14F-4D97-AF65-F5344CB8AC3E}">
        <p14:creationId xmlns:p14="http://schemas.microsoft.com/office/powerpoint/2010/main" val="229446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Line search</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lstStyle/>
          <a:p>
            <a:r>
              <a:rPr lang="en-US" dirty="0"/>
              <a:t>Binary search like routine to search for a step size that achieve large decrease</a:t>
            </a:r>
          </a:p>
          <a:p>
            <a:r>
              <a:rPr lang="en-US" dirty="0"/>
              <a:t>g(x</a:t>
            </a:r>
            <a:r>
              <a:rPr lang="en-US" baseline="30000" dirty="0"/>
              <a:t>(t)</a:t>
            </a:r>
            <a:r>
              <a:rPr lang="en-US" dirty="0"/>
              <a:t>,s) ≤ f(x</a:t>
            </a:r>
            <a:r>
              <a:rPr lang="en-US" baseline="30000" dirty="0"/>
              <a:t>(t)</a:t>
            </a:r>
            <a:r>
              <a:rPr lang="en-US" dirty="0"/>
              <a:t>) – s(</a:t>
            </a:r>
            <a:r>
              <a:rPr lang="en-US" b="0" i="0" dirty="0">
                <a:solidFill>
                  <a:srgbClr val="2C3E50"/>
                </a:solidFill>
                <a:effectLst/>
                <a:latin typeface="Slabo27"/>
              </a:rPr>
              <a:t>∇</a:t>
            </a:r>
            <a:r>
              <a:rPr lang="en-US" dirty="0"/>
              <a:t>f) (x</a:t>
            </a:r>
            <a:r>
              <a:rPr lang="en-US" baseline="30000" dirty="0"/>
              <a:t>(t)</a:t>
            </a:r>
            <a:r>
              <a:rPr lang="en-US" dirty="0"/>
              <a:t>) for function f and step size s</a:t>
            </a:r>
          </a:p>
          <a:p>
            <a:r>
              <a:rPr lang="en-US" dirty="0"/>
              <a:t>Start with g(x</a:t>
            </a:r>
            <a:r>
              <a:rPr lang="en-US" baseline="30000" dirty="0"/>
              <a:t>(t)</a:t>
            </a:r>
            <a:r>
              <a:rPr lang="en-US" dirty="0"/>
              <a:t>,s) ≤ f(x</a:t>
            </a:r>
            <a:r>
              <a:rPr lang="en-US" baseline="30000" dirty="0"/>
              <a:t>(t)</a:t>
            </a:r>
            <a:r>
              <a:rPr lang="en-US" dirty="0"/>
              <a:t>) then double s until g(x</a:t>
            </a:r>
            <a:r>
              <a:rPr lang="en-US" baseline="30000" dirty="0"/>
              <a:t>(t)</a:t>
            </a:r>
            <a:r>
              <a:rPr lang="en-US" dirty="0"/>
              <a:t>,2s) ≥ g(x</a:t>
            </a:r>
            <a:r>
              <a:rPr lang="en-US" baseline="30000" dirty="0"/>
              <a:t>(t)</a:t>
            </a:r>
            <a:r>
              <a:rPr lang="en-US" dirty="0"/>
              <a:t>,s) and perform binary search in the interval [s,2s]</a:t>
            </a:r>
          </a:p>
          <a:p>
            <a:r>
              <a:rPr lang="en-US" dirty="0"/>
              <a:t>The complexity of computing and evaluating a gradient varies widely depending on the application at hand</a:t>
            </a:r>
          </a:p>
        </p:txBody>
      </p:sp>
    </p:spTree>
    <p:extLst>
      <p:ext uri="{BB962C8B-B14F-4D97-AF65-F5344CB8AC3E}">
        <p14:creationId xmlns:p14="http://schemas.microsoft.com/office/powerpoint/2010/main" val="359709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D2D4-B66B-47D1-9CCA-3E06BD214EA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616C7EED-D988-44D3-BC3E-00F8551D6198}"/>
              </a:ext>
            </a:extLst>
          </p:cNvPr>
          <p:cNvSpPr>
            <a:spLocks noGrp="1"/>
          </p:cNvSpPr>
          <p:nvPr>
            <p:ph idx="1"/>
          </p:nvPr>
        </p:nvSpPr>
        <p:spPr/>
        <p:txBody>
          <a:bodyPr/>
          <a:lstStyle/>
          <a:p>
            <a:r>
              <a:rPr lang="en-US" dirty="0"/>
              <a:t>Learned about unconstrained GD</a:t>
            </a:r>
          </a:p>
          <a:p>
            <a:r>
              <a:rPr lang="en-US" dirty="0"/>
              <a:t>The local min of a convex function is also the global minimum</a:t>
            </a:r>
          </a:p>
          <a:p>
            <a:r>
              <a:rPr lang="en-US" dirty="0"/>
              <a:t>We can use </a:t>
            </a:r>
            <a:r>
              <a:rPr lang="en-US" sz="1800" dirty="0"/>
              <a:t>∈ to decide how close we want  to be to the global minimum</a:t>
            </a:r>
          </a:p>
          <a:p>
            <a:r>
              <a:rPr lang="en-US" dirty="0"/>
              <a:t>Use line search to find ideal step size</a:t>
            </a:r>
          </a:p>
          <a:p>
            <a:endParaRPr lang="en-US" dirty="0"/>
          </a:p>
        </p:txBody>
      </p:sp>
    </p:spTree>
    <p:extLst>
      <p:ext uri="{BB962C8B-B14F-4D97-AF65-F5344CB8AC3E}">
        <p14:creationId xmlns:p14="http://schemas.microsoft.com/office/powerpoint/2010/main" val="241935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A558-E389-490F-9083-4CAAB40E8392}"/>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E41A88C-ECCD-4D42-8E1D-74EC8FFA5D43}"/>
              </a:ext>
            </a:extLst>
          </p:cNvPr>
          <p:cNvSpPr>
            <a:spLocks noGrp="1"/>
          </p:cNvSpPr>
          <p:nvPr>
            <p:ph idx="1"/>
          </p:nvPr>
        </p:nvSpPr>
        <p:spPr/>
        <p:txBody>
          <a:bodyPr/>
          <a:lstStyle/>
          <a:p>
            <a:r>
              <a:rPr lang="en-US" dirty="0"/>
              <a:t>Best fit line for set of points minimizing some function</a:t>
            </a:r>
          </a:p>
          <a:p>
            <a:r>
              <a:rPr lang="en-US" dirty="0"/>
              <a:t>This function depends on the objective of the fit</a:t>
            </a:r>
          </a:p>
          <a:p>
            <a:r>
              <a:rPr lang="en-US" dirty="0"/>
              <a:t>Various ML have objectives and constraints not linear</a:t>
            </a:r>
          </a:p>
          <a:p>
            <a:r>
              <a:rPr lang="en-US" dirty="0"/>
              <a:t>GD general method for finding local minimum of function f: R</a:t>
            </a:r>
            <a:r>
              <a:rPr lang="en-US" baseline="30000" dirty="0"/>
              <a:t>r</a:t>
            </a:r>
            <a:r>
              <a:rPr lang="en-US" dirty="0"/>
              <a:t>-&gt;R</a:t>
            </a:r>
          </a:p>
          <a:p>
            <a:pPr lvl="1"/>
            <a:r>
              <a:rPr lang="en-US" dirty="0"/>
              <a:t>Local min x is f(x) ≤ f(x’) for all x’ near x</a:t>
            </a:r>
          </a:p>
          <a:p>
            <a:r>
              <a:rPr lang="en-US" dirty="0"/>
              <a:t>Convex function (local min == global min)</a:t>
            </a:r>
          </a:p>
        </p:txBody>
      </p:sp>
    </p:spTree>
    <p:extLst>
      <p:ext uri="{BB962C8B-B14F-4D97-AF65-F5344CB8AC3E}">
        <p14:creationId xmlns:p14="http://schemas.microsoft.com/office/powerpoint/2010/main" val="176428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Formal definition</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a:xfrm>
            <a:off x="677334" y="2066925"/>
            <a:ext cx="10515600" cy="5010150"/>
          </a:xfrm>
        </p:spPr>
        <p:txBody>
          <a:bodyPr>
            <a:normAutofit/>
          </a:bodyPr>
          <a:lstStyle/>
          <a:p>
            <a:r>
              <a:rPr lang="en-US" dirty="0" err="1"/>
              <a:t>Defn</a:t>
            </a:r>
            <a:r>
              <a:rPr lang="en-US" dirty="0"/>
              <a:t>: measure of steepness of various directions</a:t>
            </a:r>
          </a:p>
          <a:p>
            <a:r>
              <a:rPr lang="en-US" dirty="0"/>
              <a:t>Given f: R</a:t>
            </a:r>
            <a:r>
              <a:rPr lang="en-US" baseline="30000" dirty="0"/>
              <a:t>n</a:t>
            </a:r>
            <a:r>
              <a:rPr lang="en-US" dirty="0"/>
              <a:t> -&gt; R, </a:t>
            </a:r>
            <a:r>
              <a:rPr lang="en-US" b="0" i="0" dirty="0">
                <a:solidFill>
                  <a:srgbClr val="2C3E50"/>
                </a:solidFill>
                <a:effectLst/>
                <a:latin typeface="Slabo27"/>
              </a:rPr>
              <a:t>∇</a:t>
            </a:r>
            <a:r>
              <a:rPr lang="en-US" dirty="0"/>
              <a:t>f is R</a:t>
            </a:r>
            <a:r>
              <a:rPr lang="en-US" baseline="30000" dirty="0"/>
              <a:t>n</a:t>
            </a:r>
            <a:r>
              <a:rPr lang="en-US" dirty="0"/>
              <a:t> -&gt; R</a:t>
            </a:r>
            <a:r>
              <a:rPr lang="en-US" baseline="30000" dirty="0"/>
              <a:t>n</a:t>
            </a:r>
            <a:r>
              <a:rPr lang="en-US" dirty="0"/>
              <a:t> comprising n partial derivates</a:t>
            </a:r>
          </a:p>
          <a:p>
            <a:pPr lvl="1"/>
            <a:r>
              <a:rPr lang="en-US" b="0" i="0" dirty="0">
                <a:solidFill>
                  <a:srgbClr val="2C3E50"/>
                </a:solidFill>
                <a:effectLst/>
                <a:latin typeface="Slabo27"/>
              </a:rPr>
              <a:t>∇</a:t>
            </a:r>
            <a:r>
              <a:rPr lang="en-US" dirty="0"/>
              <a:t>f (x) = ∂f/∂x</a:t>
            </a:r>
            <a:r>
              <a:rPr lang="en-US" baseline="-25000" dirty="0"/>
              <a:t>1</a:t>
            </a:r>
            <a:r>
              <a:rPr lang="en-US" dirty="0"/>
              <a:t>, ∂f/∂x</a:t>
            </a:r>
            <a:r>
              <a:rPr lang="en-US" baseline="-25000" dirty="0"/>
              <a:t>2</a:t>
            </a:r>
            <a:r>
              <a:rPr lang="en-US" dirty="0"/>
              <a:t> … ∂f/∂</a:t>
            </a:r>
            <a:r>
              <a:rPr lang="en-US" dirty="0" err="1"/>
              <a:t>x</a:t>
            </a:r>
            <a:r>
              <a:rPr lang="en-US" baseline="-25000" dirty="0" err="1"/>
              <a:t>n</a:t>
            </a:r>
            <a:endParaRPr lang="en-US" dirty="0"/>
          </a:p>
          <a:p>
            <a:r>
              <a:rPr lang="en-US" dirty="0"/>
              <a:t>f(x</a:t>
            </a:r>
            <a:r>
              <a:rPr lang="en-US" baseline="30000" dirty="0"/>
              <a:t>t+1</a:t>
            </a:r>
            <a:r>
              <a:rPr lang="en-US" dirty="0"/>
              <a:t>) ≤ f(</a:t>
            </a:r>
            <a:r>
              <a:rPr lang="en-US" dirty="0" err="1"/>
              <a:t>x</a:t>
            </a:r>
            <a:r>
              <a:rPr lang="en-US" baseline="30000" dirty="0" err="1"/>
              <a:t>t</a:t>
            </a:r>
            <a:r>
              <a:rPr lang="en-US" dirty="0"/>
              <a:t>)</a:t>
            </a:r>
          </a:p>
          <a:p>
            <a:r>
              <a:rPr lang="en-US" dirty="0"/>
              <a:t>The two main details are the initial point and how far to move in the direction of negative gradient</a:t>
            </a:r>
          </a:p>
          <a:p>
            <a:pPr marL="457200" lvl="1" indent="0">
              <a:buNone/>
            </a:pPr>
            <a:endParaRPr lang="en-US" dirty="0"/>
          </a:p>
        </p:txBody>
      </p:sp>
    </p:spTree>
    <p:extLst>
      <p:ext uri="{BB962C8B-B14F-4D97-AF65-F5344CB8AC3E}">
        <p14:creationId xmlns:p14="http://schemas.microsoft.com/office/powerpoint/2010/main" val="385347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a:xfrm>
            <a:off x="643467" y="321734"/>
            <a:ext cx="10905066" cy="1135737"/>
          </a:xfrm>
        </p:spPr>
        <p:txBody>
          <a:bodyPr>
            <a:normAutofit/>
          </a:bodyPr>
          <a:lstStyle/>
          <a:p>
            <a:r>
              <a:rPr lang="en-US" sz="3600"/>
              <a:t>Unconstrained GD</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a:xfrm>
            <a:off x="643469" y="1782981"/>
            <a:ext cx="4008384" cy="4393982"/>
          </a:xfrm>
        </p:spPr>
        <p:txBody>
          <a:bodyPr>
            <a:normAutofit/>
          </a:bodyPr>
          <a:lstStyle/>
          <a:p>
            <a:r>
              <a:rPr lang="en-US" sz="2000" dirty="0"/>
              <a:t>Let’s start by looking at unconstrained gradient descent in one dimension</a:t>
            </a:r>
          </a:p>
          <a:p>
            <a:pPr lvl="1"/>
            <a:r>
              <a:rPr lang="en-US" sz="2000" dirty="0"/>
              <a:t>f : R -&gt; R</a:t>
            </a:r>
          </a:p>
          <a:p>
            <a:r>
              <a:rPr lang="en-US" sz="1400" b="0" i="0" dirty="0">
                <a:solidFill>
                  <a:srgbClr val="2C3E50"/>
                </a:solidFill>
                <a:effectLst/>
                <a:latin typeface="Slabo27"/>
              </a:rPr>
              <a:t>∇</a:t>
            </a:r>
            <a:r>
              <a:rPr lang="en-US" sz="2000" dirty="0"/>
              <a:t>f is f’(x), derivative with respect to x</a:t>
            </a:r>
          </a:p>
          <a:p>
            <a:r>
              <a:rPr lang="en-US" sz="2000" dirty="0"/>
              <a:t>The complexity of computing the gradient depends on the function f and can sometimes be expensive</a:t>
            </a:r>
          </a:p>
        </p:txBody>
      </p:sp>
      <p:pic>
        <p:nvPicPr>
          <p:cNvPr id="5" name="Picture 4" descr="Chart, line chart&#10;&#10;Description automatically generated">
            <a:extLst>
              <a:ext uri="{FF2B5EF4-FFF2-40B4-BE49-F238E27FC236}">
                <a16:creationId xmlns:a16="http://schemas.microsoft.com/office/drawing/2014/main" id="{5F319148-141C-4D46-A999-D51F9455F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19" y="551055"/>
            <a:ext cx="6253212" cy="3986421"/>
          </a:xfrm>
          <a:prstGeom prst="rect">
            <a:avLst/>
          </a:prstGeom>
        </p:spPr>
      </p:pic>
      <p:sp>
        <p:nvSpPr>
          <p:cNvPr id="6" name="TextBox 5">
            <a:extLst>
              <a:ext uri="{FF2B5EF4-FFF2-40B4-BE49-F238E27FC236}">
                <a16:creationId xmlns:a16="http://schemas.microsoft.com/office/drawing/2014/main" id="{8138DB0C-274B-4341-AFB2-4C394C3EEF5F}"/>
              </a:ext>
            </a:extLst>
          </p:cNvPr>
          <p:cNvSpPr txBox="1"/>
          <p:nvPr/>
        </p:nvSpPr>
        <p:spPr>
          <a:xfrm>
            <a:off x="4651853" y="4643694"/>
            <a:ext cx="7527472" cy="1754326"/>
          </a:xfrm>
          <a:prstGeom prst="rect">
            <a:avLst/>
          </a:prstGeom>
          <a:noFill/>
        </p:spPr>
        <p:txBody>
          <a:bodyPr wrap="square" rtlCol="0">
            <a:spAutoFit/>
          </a:bodyPr>
          <a:lstStyle/>
          <a:p>
            <a:r>
              <a:rPr lang="en-US" dirty="0"/>
              <a:t>Figure 1. A function f : R➔R, shown in blue. Its gradient at point x</a:t>
            </a:r>
            <a:r>
              <a:rPr lang="en-US" baseline="30000" dirty="0"/>
              <a:t>(0)</a:t>
            </a:r>
            <a:r>
              <a:rPr lang="en-US" dirty="0"/>
              <a:t>, in orange, has a negative slope, and so a small increase in x from x</a:t>
            </a:r>
            <a:r>
              <a:rPr lang="en-US" baseline="30000" dirty="0"/>
              <a:t>(0)</a:t>
            </a:r>
            <a:r>
              <a:rPr lang="en-US" dirty="0"/>
              <a:t> to x' results in f(x') &lt; f (x</a:t>
            </a:r>
            <a:r>
              <a:rPr lang="en-US" baseline="30000" dirty="0"/>
              <a:t>(0)</a:t>
            </a:r>
            <a:r>
              <a:rPr lang="en-US" dirty="0"/>
              <a:t>). Small increases in x from x</a:t>
            </a:r>
            <a:r>
              <a:rPr lang="en-US" baseline="30000" dirty="0"/>
              <a:t>(0)</a:t>
            </a:r>
            <a:r>
              <a:rPr lang="en-US" dirty="0"/>
              <a:t> head toward X̂, which gives a local minimum. Too large an increase in x can end up at x", where f(x") &gt; f(x</a:t>
            </a:r>
            <a:r>
              <a:rPr lang="en-US" baseline="30000" dirty="0"/>
              <a:t>(0)</a:t>
            </a:r>
            <a:r>
              <a:rPr lang="en-US" dirty="0"/>
              <a:t>). Small steps starting from x</a:t>
            </a:r>
            <a:r>
              <a:rPr lang="en-US" baseline="30000" dirty="0"/>
              <a:t>(0)</a:t>
            </a:r>
            <a:r>
              <a:rPr lang="en-US" dirty="0"/>
              <a:t> and going only in the direction of decreasing values off cannot end up at the global minimizer x*.</a:t>
            </a:r>
          </a:p>
        </p:txBody>
      </p:sp>
    </p:spTree>
    <p:extLst>
      <p:ext uri="{BB962C8B-B14F-4D97-AF65-F5344CB8AC3E}">
        <p14:creationId xmlns:p14="http://schemas.microsoft.com/office/powerpoint/2010/main" val="202094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DE253E4D-2BE4-4EEF-8C3A-D70724148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343406"/>
            <a:ext cx="10905066" cy="4171187"/>
          </a:xfrm>
          <a:prstGeom prst="rect">
            <a:avLst/>
          </a:prstGeom>
          <a:ln>
            <a:noFill/>
          </a:ln>
        </p:spPr>
      </p:pic>
    </p:spTree>
    <p:extLst>
      <p:ext uri="{BB962C8B-B14F-4D97-AF65-F5344CB8AC3E}">
        <p14:creationId xmlns:p14="http://schemas.microsoft.com/office/powerpoint/2010/main" val="280093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a:xfrm>
            <a:off x="643467" y="321734"/>
            <a:ext cx="10905066" cy="1135737"/>
          </a:xfrm>
        </p:spPr>
        <p:txBody>
          <a:bodyPr>
            <a:normAutofit/>
          </a:bodyPr>
          <a:lstStyle/>
          <a:p>
            <a:r>
              <a:rPr lang="en-US" sz="3600"/>
              <a:t>Convex functions</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a:xfrm>
            <a:off x="643469" y="1782981"/>
            <a:ext cx="4008384" cy="4393982"/>
          </a:xfrm>
        </p:spPr>
        <p:txBody>
          <a:bodyPr>
            <a:normAutofit/>
          </a:bodyPr>
          <a:lstStyle/>
          <a:p>
            <a:r>
              <a:rPr lang="en-US" sz="2000" dirty="0"/>
              <a:t>Convex function is where a function f: R</a:t>
            </a:r>
            <a:r>
              <a:rPr lang="en-US" sz="2000" baseline="30000" dirty="0"/>
              <a:t>n</a:t>
            </a:r>
            <a:r>
              <a:rPr lang="en-US" sz="2000" dirty="0"/>
              <a:t> -&gt; R for all </a:t>
            </a:r>
            <a:r>
              <a:rPr lang="en-US" sz="2000" dirty="0" err="1"/>
              <a:t>x,y</a:t>
            </a:r>
            <a:r>
              <a:rPr lang="en-US" sz="2000" dirty="0"/>
              <a:t> ∈ R</a:t>
            </a:r>
            <a:r>
              <a:rPr lang="en-US" sz="2000" baseline="30000" dirty="0"/>
              <a:t>n</a:t>
            </a:r>
            <a:r>
              <a:rPr lang="en-US" sz="2000" dirty="0"/>
              <a:t> and for all 0 ≤ </a:t>
            </a:r>
            <a:r>
              <a:rPr lang="el-GR" sz="2000" dirty="0"/>
              <a:t>λ</a:t>
            </a:r>
            <a:r>
              <a:rPr lang="en-US" sz="2000" dirty="0"/>
              <a:t> ≤ 1 </a:t>
            </a:r>
          </a:p>
          <a:p>
            <a:r>
              <a:rPr lang="en-US" sz="2000" dirty="0"/>
              <a:t>f(</a:t>
            </a:r>
            <a:r>
              <a:rPr lang="el-GR" sz="2000" dirty="0"/>
              <a:t>λ</a:t>
            </a:r>
            <a:r>
              <a:rPr lang="en-US" sz="2000" dirty="0"/>
              <a:t>x + (1 – </a:t>
            </a:r>
            <a:r>
              <a:rPr lang="el-GR" sz="2000" dirty="0"/>
              <a:t>λ</a:t>
            </a:r>
            <a:r>
              <a:rPr lang="en-US" sz="2000" dirty="0"/>
              <a:t>)y) ≤ </a:t>
            </a:r>
            <a:r>
              <a:rPr lang="el-GR" sz="2000" dirty="0"/>
              <a:t>λ</a:t>
            </a:r>
            <a:r>
              <a:rPr lang="en-US" sz="2000" dirty="0"/>
              <a:t>f(x) + (1-</a:t>
            </a:r>
            <a:r>
              <a:rPr lang="el-GR" sz="2000" dirty="0"/>
              <a:t>λ</a:t>
            </a:r>
            <a:r>
              <a:rPr lang="en-US" sz="2000" dirty="0"/>
              <a:t>)f(y)</a:t>
            </a:r>
          </a:p>
          <a:p>
            <a:r>
              <a:rPr lang="en-US" sz="2000" dirty="0"/>
              <a:t>We assume our convex functions are closed and differentiable </a:t>
            </a:r>
          </a:p>
        </p:txBody>
      </p:sp>
      <p:pic>
        <p:nvPicPr>
          <p:cNvPr id="5" name="Picture 4" descr="Chart&#10;&#10;Description automatically generated">
            <a:extLst>
              <a:ext uri="{FF2B5EF4-FFF2-40B4-BE49-F238E27FC236}">
                <a16:creationId xmlns:a16="http://schemas.microsoft.com/office/drawing/2014/main" id="{24DC93BF-351D-4BC8-9C7B-EEB2CA33C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19" y="1027015"/>
            <a:ext cx="6253212" cy="3232179"/>
          </a:xfrm>
          <a:prstGeom prst="rect">
            <a:avLst/>
          </a:prstGeom>
        </p:spPr>
      </p:pic>
      <p:sp>
        <p:nvSpPr>
          <p:cNvPr id="6" name="TextBox 5">
            <a:extLst>
              <a:ext uri="{FF2B5EF4-FFF2-40B4-BE49-F238E27FC236}">
                <a16:creationId xmlns:a16="http://schemas.microsoft.com/office/drawing/2014/main" id="{AF329C50-0103-430D-9AD6-CE8041407A47}"/>
              </a:ext>
            </a:extLst>
          </p:cNvPr>
          <p:cNvSpPr txBox="1"/>
          <p:nvPr/>
        </p:nvSpPr>
        <p:spPr>
          <a:xfrm>
            <a:off x="5663454" y="4313344"/>
            <a:ext cx="6253212" cy="1754326"/>
          </a:xfrm>
          <a:prstGeom prst="rect">
            <a:avLst/>
          </a:prstGeom>
          <a:noFill/>
        </p:spPr>
        <p:txBody>
          <a:bodyPr wrap="square" rtlCol="0">
            <a:spAutoFit/>
          </a:bodyPr>
          <a:lstStyle/>
          <a:p>
            <a:r>
              <a:rPr lang="en-US" dirty="0"/>
              <a:t>Figure 2. A convex function f : R ➔ R, shown in blue, with local and global minimizer x*. Because f is convex </a:t>
            </a:r>
            <a:r>
              <a:rPr lang="en-US" sz="1800" dirty="0"/>
              <a:t>f(</a:t>
            </a:r>
            <a:r>
              <a:rPr lang="el-GR" sz="1800" dirty="0"/>
              <a:t>λ</a:t>
            </a:r>
            <a:r>
              <a:rPr lang="en-US" sz="1800" dirty="0"/>
              <a:t>x + (1 – </a:t>
            </a:r>
            <a:r>
              <a:rPr lang="el-GR" sz="1800" dirty="0"/>
              <a:t>λ</a:t>
            </a:r>
            <a:r>
              <a:rPr lang="en-US" sz="1800" dirty="0"/>
              <a:t>)y) ≤ </a:t>
            </a:r>
            <a:r>
              <a:rPr lang="el-GR" sz="1800" dirty="0"/>
              <a:t>λ</a:t>
            </a:r>
            <a:r>
              <a:rPr lang="en-US" sz="1800" dirty="0"/>
              <a:t>f(x) + (1-</a:t>
            </a:r>
            <a:r>
              <a:rPr lang="el-GR" sz="1800" dirty="0"/>
              <a:t>λ</a:t>
            </a:r>
            <a:r>
              <a:rPr lang="en-US" sz="1800" dirty="0"/>
              <a:t>)f(y) </a:t>
            </a:r>
            <a:r>
              <a:rPr lang="en-US" dirty="0"/>
              <a:t>for any two values x and y and all </a:t>
            </a:r>
            <a:r>
              <a:rPr lang="en-US" sz="1800" dirty="0"/>
              <a:t>0 ≤ </a:t>
            </a:r>
            <a:r>
              <a:rPr lang="el-GR" sz="1800" dirty="0"/>
              <a:t>λ</a:t>
            </a:r>
            <a:r>
              <a:rPr lang="en-US" sz="1800" dirty="0"/>
              <a:t> ≤ 1</a:t>
            </a:r>
            <a:r>
              <a:rPr lang="en-US" dirty="0"/>
              <a:t>, shown for a particular value of </a:t>
            </a:r>
            <a:r>
              <a:rPr lang="el-GR" sz="1800" dirty="0"/>
              <a:t>λ</a:t>
            </a:r>
            <a:r>
              <a:rPr lang="en-US" sz="1800" dirty="0"/>
              <a:t>. </a:t>
            </a:r>
            <a:r>
              <a:rPr lang="en-US" dirty="0"/>
              <a:t>Here, the orange line segment represents all values </a:t>
            </a:r>
            <a:r>
              <a:rPr lang="el-GR" sz="1800" dirty="0"/>
              <a:t>λ</a:t>
            </a:r>
            <a:r>
              <a:rPr lang="en-US" dirty="0"/>
              <a:t>f(x) + (1+ </a:t>
            </a:r>
            <a:r>
              <a:rPr lang="el-GR" sz="1800" dirty="0"/>
              <a:t>λ</a:t>
            </a:r>
            <a:r>
              <a:rPr lang="en-US" dirty="0"/>
              <a:t>)f(y) for </a:t>
            </a:r>
            <a:r>
              <a:rPr lang="en-US" sz="1800" dirty="0"/>
              <a:t>0 ≤ </a:t>
            </a:r>
            <a:r>
              <a:rPr lang="el-GR" sz="1800" dirty="0"/>
              <a:t>λ</a:t>
            </a:r>
            <a:r>
              <a:rPr lang="en-US" sz="1800" dirty="0"/>
              <a:t> ≤ 1</a:t>
            </a:r>
            <a:r>
              <a:rPr lang="en-US" dirty="0"/>
              <a:t>, and it is above the blue line. </a:t>
            </a:r>
          </a:p>
        </p:txBody>
      </p:sp>
    </p:spTree>
    <p:extLst>
      <p:ext uri="{BB962C8B-B14F-4D97-AF65-F5344CB8AC3E}">
        <p14:creationId xmlns:p14="http://schemas.microsoft.com/office/powerpoint/2010/main" val="217604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GD in convex</a:t>
            </a:r>
          </a:p>
        </p:txBody>
      </p:sp>
      <p:pic>
        <p:nvPicPr>
          <p:cNvPr id="5" name="Content Placeholder 4" descr="Chart, line chart&#10;&#10;Description automatically generated">
            <a:extLst>
              <a:ext uri="{FF2B5EF4-FFF2-40B4-BE49-F238E27FC236}">
                <a16:creationId xmlns:a16="http://schemas.microsoft.com/office/drawing/2014/main" id="{12CA2873-2BBB-418C-8272-AB44F5BB1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42" y="1330086"/>
            <a:ext cx="8529508" cy="4721674"/>
          </a:xfrm>
        </p:spPr>
      </p:pic>
      <p:sp>
        <p:nvSpPr>
          <p:cNvPr id="6" name="TextBox 5">
            <a:extLst>
              <a:ext uri="{FF2B5EF4-FFF2-40B4-BE49-F238E27FC236}">
                <a16:creationId xmlns:a16="http://schemas.microsoft.com/office/drawing/2014/main" id="{3BF2B724-CAE8-4008-A220-CAE217605C00}"/>
              </a:ext>
            </a:extLst>
          </p:cNvPr>
          <p:cNvSpPr txBox="1"/>
          <p:nvPr/>
        </p:nvSpPr>
        <p:spPr>
          <a:xfrm>
            <a:off x="8150225" y="1330086"/>
            <a:ext cx="3860800" cy="4247317"/>
          </a:xfrm>
          <a:prstGeom prst="rect">
            <a:avLst/>
          </a:prstGeom>
          <a:noFill/>
        </p:spPr>
        <p:txBody>
          <a:bodyPr wrap="square" rtlCol="0">
            <a:spAutoFit/>
          </a:bodyPr>
          <a:lstStyle/>
          <a:p>
            <a:pPr algn="just"/>
            <a:r>
              <a:rPr lang="en-US" dirty="0"/>
              <a:t>Figure 3. An example of running gradient descent on a convex function f: R➔R, shown in blue. Beginning at point x</a:t>
            </a:r>
            <a:r>
              <a:rPr lang="en-US" baseline="30000" dirty="0"/>
              <a:t>(O)</a:t>
            </a:r>
            <a:r>
              <a:rPr lang="en-US" dirty="0"/>
              <a:t>, each iteration moves in the direction opposite to the gradient, and the distance moved is proportional to the magnitude of the gradient. Orange lines represent the negative of the gradient at each point, scaled by the step size </a:t>
            </a:r>
            <a:r>
              <a:rPr lang="el-GR" dirty="0"/>
              <a:t>γ</a:t>
            </a:r>
            <a:r>
              <a:rPr lang="en-US" dirty="0"/>
              <a:t>. As the iterations proceed, the magnitude of the gradient decreases, and the distance moved decreases correspondingly. After each iteration, the distance to the optimal point x* decreases. </a:t>
            </a:r>
          </a:p>
        </p:txBody>
      </p:sp>
    </p:spTree>
    <p:extLst>
      <p:ext uri="{BB962C8B-B14F-4D97-AF65-F5344CB8AC3E}">
        <p14:creationId xmlns:p14="http://schemas.microsoft.com/office/powerpoint/2010/main" val="154736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Local min is global min</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lstStyle/>
          <a:p>
            <a:pPr marL="0" indent="0">
              <a:buNone/>
            </a:pPr>
            <a:r>
              <a:rPr lang="en-US" dirty="0"/>
              <a:t>Use contradiction: x is local but not global minimum and y ≠ x, f(y) &lt; f(x)</a:t>
            </a:r>
          </a:p>
          <a:p>
            <a:pPr marL="0" indent="0">
              <a:buNone/>
            </a:pPr>
            <a:r>
              <a:rPr lang="en-US" dirty="0"/>
              <a:t> f(</a:t>
            </a:r>
            <a:r>
              <a:rPr lang="el-GR" dirty="0"/>
              <a:t>λ</a:t>
            </a:r>
            <a:r>
              <a:rPr lang="en-US" dirty="0"/>
              <a:t>x + (1 – </a:t>
            </a:r>
            <a:r>
              <a:rPr lang="el-GR" dirty="0"/>
              <a:t>λ</a:t>
            </a:r>
            <a:r>
              <a:rPr lang="en-US" dirty="0"/>
              <a:t>)y) ≤ </a:t>
            </a:r>
            <a:r>
              <a:rPr lang="el-GR" dirty="0"/>
              <a:t>λ</a:t>
            </a:r>
            <a:r>
              <a:rPr lang="en-US" dirty="0"/>
              <a:t>f(x) + (1- </a:t>
            </a:r>
            <a:r>
              <a:rPr lang="el-GR" dirty="0"/>
              <a:t>λ</a:t>
            </a:r>
            <a:r>
              <a:rPr lang="en-US" dirty="0"/>
              <a:t>)f(y)</a:t>
            </a:r>
          </a:p>
          <a:p>
            <a:pPr marL="0" indent="0">
              <a:buNone/>
            </a:pPr>
            <a:r>
              <a:rPr lang="en-US" dirty="0"/>
              <a:t>                        &lt; </a:t>
            </a:r>
            <a:r>
              <a:rPr lang="el-GR" dirty="0"/>
              <a:t>λ</a:t>
            </a:r>
            <a:r>
              <a:rPr lang="en-US" dirty="0"/>
              <a:t>f(x) + (1-</a:t>
            </a:r>
            <a:r>
              <a:rPr lang="el-GR" dirty="0"/>
              <a:t> λ</a:t>
            </a:r>
            <a:r>
              <a:rPr lang="en-US" dirty="0"/>
              <a:t>)f(x)</a:t>
            </a:r>
          </a:p>
          <a:p>
            <a:pPr marL="0" indent="0">
              <a:buNone/>
            </a:pPr>
            <a:r>
              <a:rPr lang="en-US" dirty="0"/>
              <a:t>                        = f(x)</a:t>
            </a:r>
          </a:p>
          <a:p>
            <a:pPr marL="0" indent="0">
              <a:buNone/>
            </a:pPr>
            <a:r>
              <a:rPr lang="en-US" dirty="0"/>
              <a:t>Thus, letting </a:t>
            </a:r>
            <a:r>
              <a:rPr lang="el-GR" dirty="0"/>
              <a:t>λ</a:t>
            </a:r>
            <a:r>
              <a:rPr lang="en-US" dirty="0"/>
              <a:t> approach 1, we see there is another point near x, say x’, such that f(x’) &lt; f(x), so x is not local min</a:t>
            </a:r>
          </a:p>
        </p:txBody>
      </p:sp>
    </p:spTree>
    <p:extLst>
      <p:ext uri="{BB962C8B-B14F-4D97-AF65-F5344CB8AC3E}">
        <p14:creationId xmlns:p14="http://schemas.microsoft.com/office/powerpoint/2010/main" val="46135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752D-EB07-4722-82FC-18F3EABBA517}"/>
              </a:ext>
            </a:extLst>
          </p:cNvPr>
          <p:cNvSpPr>
            <a:spLocks noGrp="1"/>
          </p:cNvSpPr>
          <p:nvPr>
            <p:ph type="title"/>
          </p:nvPr>
        </p:nvSpPr>
        <p:spPr/>
        <p:txBody>
          <a:bodyPr/>
          <a:lstStyle/>
          <a:p>
            <a:r>
              <a:rPr lang="en-US" dirty="0"/>
              <a:t>GD analysis</a:t>
            </a:r>
          </a:p>
        </p:txBody>
      </p:sp>
      <p:sp>
        <p:nvSpPr>
          <p:cNvPr id="3" name="Content Placeholder 2">
            <a:extLst>
              <a:ext uri="{FF2B5EF4-FFF2-40B4-BE49-F238E27FC236}">
                <a16:creationId xmlns:a16="http://schemas.microsoft.com/office/drawing/2014/main" id="{85E1E44E-2498-4AF2-8905-4784AB2CDDB6}"/>
              </a:ext>
            </a:extLst>
          </p:cNvPr>
          <p:cNvSpPr>
            <a:spLocks noGrp="1"/>
          </p:cNvSpPr>
          <p:nvPr>
            <p:ph idx="1"/>
          </p:nvPr>
        </p:nvSpPr>
        <p:spPr/>
        <p:txBody>
          <a:bodyPr>
            <a:normAutofit/>
          </a:bodyPr>
          <a:lstStyle/>
          <a:p>
            <a:r>
              <a:rPr lang="en-US" dirty="0"/>
              <a:t>We use error bound </a:t>
            </a:r>
            <a:r>
              <a:rPr lang="en-US" sz="2800" dirty="0"/>
              <a:t>∈</a:t>
            </a:r>
            <a:r>
              <a:rPr lang="en-US" dirty="0"/>
              <a:t> so that f(</a:t>
            </a:r>
            <a:r>
              <a:rPr lang="en-US" dirty="0" err="1"/>
              <a:t>xavg</a:t>
            </a:r>
            <a:r>
              <a:rPr lang="en-US" dirty="0"/>
              <a:t>) – f(x*) ≤ </a:t>
            </a:r>
            <a:r>
              <a:rPr lang="en-US" sz="2800" dirty="0"/>
              <a:t>∈</a:t>
            </a:r>
            <a:r>
              <a:rPr lang="en-US" dirty="0"/>
              <a:t>, x* is global min</a:t>
            </a:r>
            <a:endParaRPr lang="en-US" b="1" dirty="0"/>
          </a:p>
          <a:p>
            <a:r>
              <a:rPr lang="en-US" dirty="0"/>
              <a:t>R = </a:t>
            </a:r>
            <a:r>
              <a:rPr lang="en-US" b="0" i="0" dirty="0">
                <a:solidFill>
                  <a:srgbClr val="232629"/>
                </a:solidFill>
                <a:effectLst/>
                <a:latin typeface="MathJax_Main"/>
              </a:rPr>
              <a:t>∥ </a:t>
            </a:r>
            <a:r>
              <a:rPr lang="en-US" dirty="0"/>
              <a:t>x</a:t>
            </a:r>
            <a:r>
              <a:rPr lang="en-US" baseline="30000" dirty="0"/>
              <a:t>(0)</a:t>
            </a:r>
            <a:r>
              <a:rPr lang="en-US" dirty="0"/>
              <a:t> – x*</a:t>
            </a:r>
            <a:r>
              <a:rPr lang="en-US" b="0" i="0" dirty="0">
                <a:solidFill>
                  <a:srgbClr val="232629"/>
                </a:solidFill>
                <a:effectLst/>
                <a:latin typeface="MathJax_Main"/>
              </a:rPr>
              <a:t>∥</a:t>
            </a:r>
            <a:endParaRPr lang="en-US" dirty="0"/>
          </a:p>
          <a:p>
            <a:r>
              <a:rPr lang="en-US" b="0" i="0" dirty="0">
                <a:solidFill>
                  <a:srgbClr val="232629"/>
                </a:solidFill>
                <a:effectLst/>
                <a:latin typeface="MathJax_Main"/>
              </a:rPr>
              <a:t>∥</a:t>
            </a:r>
            <a:r>
              <a:rPr lang="en-US" dirty="0"/>
              <a:t>(</a:t>
            </a:r>
            <a:r>
              <a:rPr lang="en-US" b="0" i="0" dirty="0">
                <a:solidFill>
                  <a:srgbClr val="2C3E50"/>
                </a:solidFill>
                <a:effectLst/>
                <a:latin typeface="Slabo27"/>
              </a:rPr>
              <a:t>∇</a:t>
            </a:r>
            <a:r>
              <a:rPr lang="en-US" dirty="0"/>
              <a:t>f)(x)</a:t>
            </a:r>
            <a:r>
              <a:rPr lang="en-US" b="0" i="0" dirty="0">
                <a:solidFill>
                  <a:srgbClr val="232629"/>
                </a:solidFill>
                <a:effectLst/>
                <a:latin typeface="MathJax_Main"/>
              </a:rPr>
              <a:t> ∥</a:t>
            </a:r>
            <a:r>
              <a:rPr lang="en-US" dirty="0"/>
              <a:t> ≤ L</a:t>
            </a:r>
          </a:p>
          <a:p>
            <a:r>
              <a:rPr lang="en-US" dirty="0"/>
              <a:t>Theorem 33.8: Let x* </a:t>
            </a:r>
            <a:r>
              <a:rPr lang="en-US" sz="1400" dirty="0"/>
              <a:t>∈</a:t>
            </a:r>
            <a:r>
              <a:rPr lang="en-US" sz="2800" dirty="0"/>
              <a:t> </a:t>
            </a:r>
            <a:r>
              <a:rPr lang="en-US" dirty="0"/>
              <a:t>R</a:t>
            </a:r>
            <a:r>
              <a:rPr lang="en-US" baseline="30000" dirty="0"/>
              <a:t>n</a:t>
            </a:r>
            <a:r>
              <a:rPr lang="en-US" dirty="0"/>
              <a:t> be the minimizer of a convex function f and suppose that an execu­tion of GRADIENT-DESCENT(</a:t>
            </a:r>
            <a:r>
              <a:rPr lang="en-US" dirty="0" err="1"/>
              <a:t>f,x</a:t>
            </a:r>
            <a:r>
              <a:rPr lang="en-US" baseline="30000" dirty="0"/>
              <a:t>(0)</a:t>
            </a:r>
            <a:r>
              <a:rPr lang="en-US" dirty="0"/>
              <a:t>,</a:t>
            </a:r>
            <a:r>
              <a:rPr lang="el-GR" dirty="0"/>
              <a:t>γ</a:t>
            </a:r>
            <a:r>
              <a:rPr lang="en-US" dirty="0"/>
              <a:t>,T) returns </a:t>
            </a:r>
            <a:r>
              <a:rPr lang="en-US" dirty="0" err="1"/>
              <a:t>xavg</a:t>
            </a:r>
            <a:r>
              <a:rPr lang="en-US" dirty="0"/>
              <a:t> , where </a:t>
            </a:r>
            <a:r>
              <a:rPr lang="el-GR" dirty="0"/>
              <a:t>γ</a:t>
            </a:r>
            <a:r>
              <a:rPr lang="en-US" dirty="0"/>
              <a:t> = R/(L√T) and R and L are defined above. Let ∈ = RL/√T. Then we have f(x-avg) - f(x*) ≤ </a:t>
            </a:r>
            <a:r>
              <a:rPr lang="en-US" sz="1600" dirty="0"/>
              <a:t>∈</a:t>
            </a:r>
            <a:r>
              <a:rPr lang="en-US" dirty="0"/>
              <a:t>.</a:t>
            </a:r>
          </a:p>
        </p:txBody>
      </p:sp>
    </p:spTree>
    <p:extLst>
      <p:ext uri="{BB962C8B-B14F-4D97-AF65-F5344CB8AC3E}">
        <p14:creationId xmlns:p14="http://schemas.microsoft.com/office/powerpoint/2010/main" val="3352393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1974</TotalTime>
  <Words>1440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 Math</vt:lpstr>
      <vt:lpstr>MathJax_Main</vt:lpstr>
      <vt:lpstr>Slabo27</vt:lpstr>
      <vt:lpstr>Trebuchet MS</vt:lpstr>
      <vt:lpstr>Wingdings 3</vt:lpstr>
      <vt:lpstr>Facet</vt:lpstr>
      <vt:lpstr>EE602: Algorithms</vt:lpstr>
      <vt:lpstr>Gradient descent</vt:lpstr>
      <vt:lpstr>Formal definition</vt:lpstr>
      <vt:lpstr>Unconstrained GD</vt:lpstr>
      <vt:lpstr>PowerPoint Presentation</vt:lpstr>
      <vt:lpstr>Convex functions</vt:lpstr>
      <vt:lpstr>GD in convex</vt:lpstr>
      <vt:lpstr>Local min is global min</vt:lpstr>
      <vt:lpstr>GD analysis</vt:lpstr>
      <vt:lpstr>Theorem 33.8 proof</vt:lpstr>
      <vt:lpstr>Theorem 33.8 proof</vt:lpstr>
      <vt:lpstr>Lemma 33.9</vt:lpstr>
      <vt:lpstr>GD analysis</vt:lpstr>
      <vt:lpstr>Line search</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Beemnet Alemayehu</dc:creator>
  <cp:lastModifiedBy>Beemnet Alemayehu</cp:lastModifiedBy>
  <cp:revision>48</cp:revision>
  <dcterms:created xsi:type="dcterms:W3CDTF">2021-12-19T02:05:17Z</dcterms:created>
  <dcterms:modified xsi:type="dcterms:W3CDTF">2021-12-20T10:59:25Z</dcterms:modified>
</cp:coreProperties>
</file>