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DM Sans" pitchFamily="2" charset="0"/>
      <p:regular r:id="rId18"/>
      <p:bold r:id="rId19"/>
      <p:boldItalic r:id="rId20"/>
    </p:embeddedFont>
    <p:embeddedFont>
      <p:font typeface="Sansit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8.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2508574" y="2260368"/>
            <a:ext cx="7174852" cy="2934201"/>
          </a:xfrm>
          <a:prstGeom prst="rect">
            <a:avLst/>
          </a:prstGeom>
          <a:noFill/>
          <a:ln>
            <a:noFill/>
          </a:ln>
        </p:spPr>
        <p:txBody>
          <a:bodyPr spcFirstLastPara="1" wrap="square" lIns="0" tIns="0" rIns="0" bIns="0" anchor="t" anchorCtr="0">
            <a:spAutoFit/>
          </a:bodyPr>
          <a:lstStyle/>
          <a:p>
            <a:pPr marL="0" marR="0" lvl="0" indent="0" algn="l" rtl="0">
              <a:lnSpc>
                <a:spcPct val="110010"/>
              </a:lnSpc>
              <a:spcBef>
                <a:spcPts val="0"/>
              </a:spcBef>
              <a:spcAft>
                <a:spcPts val="0"/>
              </a:spcAft>
              <a:buNone/>
            </a:pPr>
            <a:r>
              <a:rPr lang="de-DE" sz="6933" b="1" i="0" u="none" strike="noStrike" cap="none">
                <a:solidFill>
                  <a:srgbClr val="000000"/>
                </a:solidFill>
                <a:latin typeface="DM Sans"/>
                <a:ea typeface="DM Sans"/>
                <a:cs typeface="DM Sans"/>
                <a:sym typeface="DM Sans"/>
              </a:rPr>
              <a:t>Stakeholder Mapping &amp; Real Life Prototyping</a:t>
            </a:r>
            <a:endParaRPr/>
          </a:p>
        </p:txBody>
      </p:sp>
      <p:pic>
        <p:nvPicPr>
          <p:cNvPr id="85" name="Google Shape;85;p13"/>
          <p:cNvPicPr preferRelativeResize="0"/>
          <p:nvPr/>
        </p:nvPicPr>
        <p:blipFill rotWithShape="1">
          <a:blip r:embed="rId3">
            <a:alphaModFix/>
          </a:blip>
          <a:srcRect/>
          <a:stretch/>
        </p:blipFill>
        <p:spPr>
          <a:xfrm flipH="1">
            <a:off x="7823200" y="1742937"/>
            <a:ext cx="2336800" cy="1482933"/>
          </a:xfrm>
          <a:prstGeom prst="rect">
            <a:avLst/>
          </a:prstGeom>
          <a:noFill/>
          <a:ln>
            <a:noFill/>
          </a:ln>
        </p:spPr>
      </p:pic>
      <p:sp>
        <p:nvSpPr>
          <p:cNvPr id="86" name="Google Shape;86;p13"/>
          <p:cNvSpPr txBox="1"/>
          <p:nvPr/>
        </p:nvSpPr>
        <p:spPr>
          <a:xfrm>
            <a:off x="7653782" y="2162367"/>
            <a:ext cx="2675636" cy="27020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de-DE" sz="1600" b="0" i="0" u="none" strike="noStrike" cap="none">
                <a:solidFill>
                  <a:srgbClr val="FFFFFF"/>
                </a:solidFill>
                <a:latin typeface="DM Sans"/>
                <a:ea typeface="DM Sans"/>
                <a:cs typeface="DM Sans"/>
                <a:sym typeface="DM Sans"/>
              </a:rPr>
              <a:t>Welcome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p:nvPr/>
        </p:nvSpPr>
        <p:spPr>
          <a:xfrm>
            <a:off x="457955" y="931223"/>
            <a:ext cx="9739904" cy="1149225"/>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a:solidFill>
                  <a:srgbClr val="000000"/>
                </a:solidFill>
                <a:latin typeface="DM Sans"/>
                <a:ea typeface="DM Sans"/>
                <a:cs typeface="DM Sans"/>
                <a:sym typeface="DM Sans"/>
              </a:rPr>
              <a:t>Work Template</a:t>
            </a:r>
            <a:endParaRPr/>
          </a:p>
        </p:txBody>
      </p:sp>
      <p:sp>
        <p:nvSpPr>
          <p:cNvPr id="215" name="Google Shape;215;p22"/>
          <p:cNvSpPr txBox="1"/>
          <p:nvPr/>
        </p:nvSpPr>
        <p:spPr>
          <a:xfrm>
            <a:off x="457955" y="1819004"/>
            <a:ext cx="10578489" cy="347596"/>
          </a:xfrm>
          <a:prstGeom prst="rect">
            <a:avLst/>
          </a:prstGeom>
          <a:noFill/>
          <a:ln>
            <a:noFill/>
          </a:ln>
        </p:spPr>
        <p:txBody>
          <a:bodyPr spcFirstLastPara="1" wrap="square" lIns="0" tIns="0" rIns="0" bIns="0" anchor="t" anchorCtr="0">
            <a:spAutoFit/>
          </a:bodyPr>
          <a:lstStyle/>
          <a:p>
            <a:pPr marL="0" marR="0" lvl="0" indent="0" algn="l" rtl="0">
              <a:lnSpc>
                <a:spcPct val="112791"/>
              </a:lnSpc>
              <a:spcBef>
                <a:spcPts val="0"/>
              </a:spcBef>
              <a:spcAft>
                <a:spcPts val="0"/>
              </a:spcAft>
              <a:buNone/>
            </a:pPr>
            <a:r>
              <a:rPr lang="de-DE" sz="2400" b="1">
                <a:solidFill>
                  <a:srgbClr val="000000"/>
                </a:solidFill>
                <a:latin typeface="DM Sans"/>
                <a:ea typeface="DM Sans"/>
                <a:cs typeface="DM Sans"/>
                <a:sym typeface="DM Sans"/>
              </a:rPr>
              <a:t>Preparations for Real-Life-Prototype Testing</a:t>
            </a:r>
            <a:endParaRPr sz="2400" b="1">
              <a:solidFill>
                <a:srgbClr val="000000"/>
              </a:solidFill>
              <a:latin typeface="DM Sans"/>
              <a:ea typeface="DM Sans"/>
              <a:cs typeface="DM Sans"/>
              <a:sym typeface="DM Sans"/>
            </a:endParaRPr>
          </a:p>
        </p:txBody>
      </p:sp>
      <p:sp>
        <p:nvSpPr>
          <p:cNvPr id="216" name="Google Shape;216;p22"/>
          <p:cNvSpPr/>
          <p:nvPr/>
        </p:nvSpPr>
        <p:spPr>
          <a:xfrm>
            <a:off x="237750" y="2314575"/>
            <a:ext cx="4718400" cy="1727681"/>
          </a:xfrm>
          <a:prstGeom prst="rect">
            <a:avLst/>
          </a:prstGeom>
          <a:no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de-DE" sz="2000" b="1" dirty="0">
                <a:solidFill>
                  <a:schemeClr val="dk1"/>
                </a:solidFill>
                <a:latin typeface="DM Sans"/>
                <a:ea typeface="DM Sans"/>
                <a:cs typeface="DM Sans"/>
                <a:sym typeface="DM Sans"/>
              </a:rPr>
              <a:t>Stakeholder Map: Who is involved?</a:t>
            </a:r>
            <a:endParaRPr sz="2000" b="1" dirty="0">
              <a:solidFill>
                <a:schemeClr val="dk1"/>
              </a:solidFill>
              <a:latin typeface="DM Sans"/>
              <a:ea typeface="DM Sans"/>
              <a:cs typeface="DM Sans"/>
              <a:sym typeface="DM Sans"/>
            </a:endParaRPr>
          </a:p>
          <a:p>
            <a:pPr marL="457200" marR="0" lvl="0" indent="-342900" algn="l" rtl="0">
              <a:spcBef>
                <a:spcPts val="0"/>
              </a:spcBef>
              <a:spcAft>
                <a:spcPts val="0"/>
              </a:spcAft>
              <a:buClr>
                <a:schemeClr val="dk1"/>
              </a:buClr>
              <a:buSzPts val="1800"/>
              <a:buFont typeface="DM Sans"/>
              <a:buAutoNum type="arabicPeriod"/>
            </a:pPr>
            <a:r>
              <a:rPr lang="de-DE" sz="1800" b="1" dirty="0">
                <a:solidFill>
                  <a:schemeClr val="dk1"/>
                </a:solidFill>
                <a:latin typeface="DM Sans"/>
                <a:ea typeface="DM Sans"/>
                <a:cs typeface="DM Sans"/>
                <a:sym typeface="DM Sans"/>
              </a:rPr>
              <a:t>The parking space owner.</a:t>
            </a:r>
            <a:endParaRPr sz="1800" b="1" dirty="0">
              <a:solidFill>
                <a:schemeClr val="dk1"/>
              </a:solidFill>
              <a:latin typeface="DM Sans"/>
              <a:ea typeface="DM Sans"/>
              <a:cs typeface="DM Sans"/>
              <a:sym typeface="DM Sans"/>
            </a:endParaRPr>
          </a:p>
          <a:p>
            <a:pPr marL="457200" marR="0" lvl="0" indent="-342900" algn="l" rtl="0">
              <a:spcBef>
                <a:spcPts val="0"/>
              </a:spcBef>
              <a:spcAft>
                <a:spcPts val="0"/>
              </a:spcAft>
              <a:buClr>
                <a:schemeClr val="dk1"/>
              </a:buClr>
              <a:buSzPts val="1800"/>
              <a:buFont typeface="DM Sans"/>
              <a:buAutoNum type="arabicPeriod"/>
            </a:pPr>
            <a:r>
              <a:rPr lang="de-DE" sz="1800" b="1" dirty="0">
                <a:solidFill>
                  <a:schemeClr val="dk1"/>
                </a:solidFill>
                <a:latin typeface="DM Sans"/>
                <a:ea typeface="DM Sans"/>
                <a:cs typeface="DM Sans"/>
                <a:sym typeface="DM Sans"/>
              </a:rPr>
              <a:t>The customers(car owners).</a:t>
            </a:r>
            <a:endParaRPr sz="1800" b="1" dirty="0">
              <a:solidFill>
                <a:schemeClr val="dk1"/>
              </a:solidFill>
              <a:latin typeface="DM Sans"/>
              <a:ea typeface="DM Sans"/>
              <a:cs typeface="DM Sans"/>
              <a:sym typeface="DM Sans"/>
            </a:endParaRPr>
          </a:p>
          <a:p>
            <a:pPr marL="457200" marR="0" lvl="0" indent="-342900" algn="l" rtl="0">
              <a:spcBef>
                <a:spcPts val="0"/>
              </a:spcBef>
              <a:spcAft>
                <a:spcPts val="0"/>
              </a:spcAft>
              <a:buClr>
                <a:schemeClr val="dk1"/>
              </a:buClr>
              <a:buSzPts val="1800"/>
              <a:buFont typeface="DM Sans"/>
              <a:buAutoNum type="arabicPeriod"/>
            </a:pPr>
            <a:r>
              <a:rPr lang="de-DE" sz="1800" b="1" dirty="0">
                <a:solidFill>
                  <a:schemeClr val="dk1"/>
                </a:solidFill>
                <a:latin typeface="DM Sans"/>
                <a:ea typeface="DM Sans"/>
                <a:cs typeface="DM Sans"/>
                <a:sym typeface="DM Sans"/>
              </a:rPr>
              <a:t>The parking space staff(valets &amp; guards).</a:t>
            </a:r>
            <a:endParaRPr sz="1800" b="1" dirty="0">
              <a:solidFill>
                <a:schemeClr val="dk1"/>
              </a:solidFill>
              <a:latin typeface="DM Sans"/>
              <a:ea typeface="DM Sans"/>
              <a:cs typeface="DM Sans"/>
              <a:sym typeface="DM Sans"/>
            </a:endParaRPr>
          </a:p>
        </p:txBody>
      </p:sp>
      <p:sp>
        <p:nvSpPr>
          <p:cNvPr id="217" name="Google Shape;217;p22"/>
          <p:cNvSpPr/>
          <p:nvPr/>
        </p:nvSpPr>
        <p:spPr>
          <a:xfrm>
            <a:off x="142600" y="4418900"/>
            <a:ext cx="6018300" cy="2329500"/>
          </a:xfrm>
          <a:prstGeom prst="rect">
            <a:avLst/>
          </a:prstGeom>
          <a:no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de-DE" sz="2000" b="1">
                <a:solidFill>
                  <a:schemeClr val="dk1"/>
                </a:solidFill>
                <a:latin typeface="DM Sans"/>
                <a:ea typeface="DM Sans"/>
                <a:cs typeface="DM Sans"/>
                <a:sym typeface="DM Sans"/>
              </a:rPr>
              <a:t>How does the testing scenario look like?</a:t>
            </a:r>
            <a:endParaRPr sz="20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800" b="1">
                <a:solidFill>
                  <a:schemeClr val="dk1"/>
                </a:solidFill>
                <a:latin typeface="DM Sans"/>
                <a:ea typeface="DM Sans"/>
                <a:cs typeface="DM Sans"/>
                <a:sym typeface="DM Sans"/>
              </a:rPr>
              <a:t>We can organize an exhibition where we have our prototypes on display and we shall have to demonstrate to  the car owners, parking staff and parking owner how they will be using  and interacting with the whole system. Then after that we let the stakeholders to also use and interact with the whole system on how it works.</a:t>
            </a:r>
            <a:endParaRPr sz="1800" b="1">
              <a:solidFill>
                <a:schemeClr val="dk1"/>
              </a:solidFill>
              <a:latin typeface="DM Sans"/>
              <a:ea typeface="DM Sans"/>
              <a:cs typeface="DM Sans"/>
              <a:sym typeface="DM Sans"/>
            </a:endParaRPr>
          </a:p>
        </p:txBody>
      </p:sp>
      <p:sp>
        <p:nvSpPr>
          <p:cNvPr id="218" name="Google Shape;218;p22"/>
          <p:cNvSpPr/>
          <p:nvPr/>
        </p:nvSpPr>
        <p:spPr>
          <a:xfrm>
            <a:off x="5047500" y="2184700"/>
            <a:ext cx="6967800" cy="2205150"/>
          </a:xfrm>
          <a:prstGeom prst="rect">
            <a:avLst/>
          </a:prstGeom>
          <a:no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de-DE" sz="2000" b="1">
                <a:solidFill>
                  <a:schemeClr val="dk1"/>
                </a:solidFill>
                <a:latin typeface="DM Sans"/>
                <a:ea typeface="DM Sans"/>
                <a:cs typeface="DM Sans"/>
                <a:sym typeface="DM Sans"/>
              </a:rPr>
              <a:t>What do we need to make this happen? (Material, People etc.)</a:t>
            </a:r>
            <a:endParaRPr sz="20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800" b="1">
                <a:solidFill>
                  <a:schemeClr val="dk1"/>
                </a:solidFill>
                <a:latin typeface="DM Sans"/>
                <a:ea typeface="DM Sans"/>
                <a:cs typeface="DM Sans"/>
                <a:sym typeface="DM Sans"/>
              </a:rPr>
              <a:t>We need to invite and organize a meeting for all the stakeholders. We need to make prototypes for demonstration.</a:t>
            </a:r>
            <a:endParaRPr sz="18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800" b="1">
                <a:solidFill>
                  <a:schemeClr val="dk1"/>
                </a:solidFill>
                <a:latin typeface="DM Sans"/>
                <a:ea typeface="DM Sans"/>
                <a:cs typeface="DM Sans"/>
                <a:sym typeface="DM Sans"/>
              </a:rPr>
              <a:t>We need to publish user manuals for every stakeholder.</a:t>
            </a:r>
            <a:endParaRPr sz="18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800" b="1">
                <a:solidFill>
                  <a:schemeClr val="dk1"/>
                </a:solidFill>
                <a:latin typeface="DM Sans"/>
                <a:ea typeface="DM Sans"/>
                <a:cs typeface="DM Sans"/>
                <a:sym typeface="DM Sans"/>
              </a:rPr>
              <a:t>We need to a well gazetted area for demonstration.</a:t>
            </a:r>
            <a:endParaRPr sz="1800" b="1">
              <a:solidFill>
                <a:schemeClr val="dk1"/>
              </a:solidFill>
              <a:latin typeface="DM Sans"/>
              <a:ea typeface="DM Sans"/>
              <a:cs typeface="DM Sans"/>
              <a:sym typeface="DM Sans"/>
            </a:endParaRPr>
          </a:p>
        </p:txBody>
      </p:sp>
      <p:sp>
        <p:nvSpPr>
          <p:cNvPr id="219" name="Google Shape;219;p22"/>
          <p:cNvSpPr/>
          <p:nvPr/>
        </p:nvSpPr>
        <p:spPr>
          <a:xfrm>
            <a:off x="6348552" y="4470050"/>
            <a:ext cx="5700848" cy="2205150"/>
          </a:xfrm>
          <a:prstGeom prst="rect">
            <a:avLst/>
          </a:prstGeom>
          <a:no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de-DE" sz="1700" b="1">
                <a:solidFill>
                  <a:schemeClr val="dk1"/>
                </a:solidFill>
                <a:latin typeface="DM Sans"/>
                <a:ea typeface="DM Sans"/>
                <a:cs typeface="DM Sans"/>
                <a:sym typeface="DM Sans"/>
              </a:rPr>
              <a:t>When &amp; where do we want to test?</a:t>
            </a:r>
            <a:endParaRPr sz="17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700" b="1">
                <a:solidFill>
                  <a:schemeClr val="dk1"/>
                </a:solidFill>
                <a:latin typeface="DM Sans"/>
                <a:ea typeface="DM Sans"/>
                <a:cs typeface="DM Sans"/>
                <a:sym typeface="DM Sans"/>
              </a:rPr>
              <a:t>The meeting will be at the parking area in the evening when most of the customers are present.</a:t>
            </a:r>
            <a:endParaRPr sz="1700" b="1">
              <a:solidFill>
                <a:schemeClr val="dk1"/>
              </a:solidFill>
              <a:latin typeface="DM Sans"/>
              <a:ea typeface="DM Sans"/>
              <a:cs typeface="DM Sans"/>
              <a:sym typeface="DM Sans"/>
            </a:endParaRPr>
          </a:p>
          <a:p>
            <a:pPr marL="0" marR="0" lvl="0" indent="0" algn="l" rtl="0">
              <a:spcBef>
                <a:spcPts val="0"/>
              </a:spcBef>
              <a:spcAft>
                <a:spcPts val="0"/>
              </a:spcAft>
              <a:buNone/>
            </a:pPr>
            <a:r>
              <a:rPr lang="de-DE" sz="1700" b="1">
                <a:solidFill>
                  <a:schemeClr val="dk1"/>
                </a:solidFill>
                <a:latin typeface="DM Sans"/>
                <a:ea typeface="DM Sans"/>
                <a:cs typeface="DM Sans"/>
                <a:sym typeface="DM Sans"/>
              </a:rPr>
              <a:t>The demonstrations of the prototypes will be with in the parking area. </a:t>
            </a:r>
            <a:endParaRPr sz="1700" b="1">
              <a:solidFill>
                <a:schemeClr val="dk1"/>
              </a:solidFill>
              <a:latin typeface="DM Sans"/>
              <a:ea typeface="DM Sans"/>
              <a:cs typeface="DM Sans"/>
              <a:sym typeface="DM Sans"/>
            </a:endParaRPr>
          </a:p>
        </p:txBody>
      </p:sp>
      <p:grpSp>
        <p:nvGrpSpPr>
          <p:cNvPr id="220" name="Google Shape;220;p22"/>
          <p:cNvGrpSpPr/>
          <p:nvPr/>
        </p:nvGrpSpPr>
        <p:grpSpPr>
          <a:xfrm>
            <a:off x="6160900" y="518910"/>
            <a:ext cx="1800269" cy="531803"/>
            <a:chOff x="0" y="0"/>
            <a:chExt cx="3600537" cy="1063605"/>
          </a:xfrm>
        </p:grpSpPr>
        <p:sp>
          <p:nvSpPr>
            <p:cNvPr id="221" name="Google Shape;221;p22"/>
            <p:cNvSpPr/>
            <p:nvPr/>
          </p:nvSpPr>
          <p:spPr>
            <a:xfrm>
              <a:off x="0" y="0"/>
              <a:ext cx="3600537" cy="1063605"/>
            </a:xfrm>
            <a:custGeom>
              <a:avLst/>
              <a:gdLst/>
              <a:ahLst/>
              <a:cxnLst/>
              <a:rect l="l" t="t" r="r" b="b"/>
              <a:pathLst>
                <a:path w="2235599" h="660400" extrusionOk="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txBox="1"/>
            <p:nvPr/>
          </p:nvSpPr>
          <p:spPr>
            <a:xfrm>
              <a:off x="375304" y="366768"/>
              <a:ext cx="2849929" cy="347660"/>
            </a:xfrm>
            <a:prstGeom prst="rect">
              <a:avLst/>
            </a:prstGeom>
            <a:solidFill>
              <a:srgbClr val="7030A0"/>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de-DE" sz="1333">
                  <a:solidFill>
                    <a:srgbClr val="FFFFFF"/>
                  </a:solidFill>
                  <a:latin typeface="DM Sans"/>
                  <a:ea typeface="DM Sans"/>
                  <a:cs typeface="DM Sans"/>
                  <a:sym typeface="DM Sans"/>
                </a:rPr>
                <a:t>Breakout Rooms</a:t>
              </a:r>
              <a:endParaRPr/>
            </a:p>
          </p:txBody>
        </p:sp>
      </p:grpSp>
      <p:grpSp>
        <p:nvGrpSpPr>
          <p:cNvPr id="223" name="Google Shape;223;p22"/>
          <p:cNvGrpSpPr/>
          <p:nvPr/>
        </p:nvGrpSpPr>
        <p:grpSpPr>
          <a:xfrm>
            <a:off x="8239841" y="525943"/>
            <a:ext cx="2185863" cy="531803"/>
            <a:chOff x="0" y="0"/>
            <a:chExt cx="4371725" cy="1063605"/>
          </a:xfrm>
        </p:grpSpPr>
        <p:sp>
          <p:nvSpPr>
            <p:cNvPr id="224" name="Google Shape;224;p22"/>
            <p:cNvSpPr/>
            <p:nvPr/>
          </p:nvSpPr>
          <p:spPr>
            <a:xfrm>
              <a:off x="0" y="0"/>
              <a:ext cx="4371725" cy="1063605"/>
            </a:xfrm>
            <a:custGeom>
              <a:avLst/>
              <a:gdLst/>
              <a:ahLst/>
              <a:cxnLst/>
              <a:rect l="l" t="t" r="r" b="b"/>
              <a:pathLst>
                <a:path w="2714435" h="660400" extrusionOk="0">
                  <a:moveTo>
                    <a:pt x="2589974" y="660400"/>
                  </a:moveTo>
                  <a:lnTo>
                    <a:pt x="124460" y="660400"/>
                  </a:lnTo>
                  <a:cubicBezTo>
                    <a:pt x="55880" y="660400"/>
                    <a:pt x="0" y="604520"/>
                    <a:pt x="0" y="535940"/>
                  </a:cubicBezTo>
                  <a:lnTo>
                    <a:pt x="0" y="124460"/>
                  </a:lnTo>
                  <a:cubicBezTo>
                    <a:pt x="0" y="55880"/>
                    <a:pt x="55880" y="0"/>
                    <a:pt x="124460" y="0"/>
                  </a:cubicBezTo>
                  <a:lnTo>
                    <a:pt x="2589975" y="0"/>
                  </a:lnTo>
                  <a:cubicBezTo>
                    <a:pt x="2658555" y="0"/>
                    <a:pt x="2714435" y="55880"/>
                    <a:pt x="2714435" y="124460"/>
                  </a:cubicBezTo>
                  <a:lnTo>
                    <a:pt x="2714435" y="535940"/>
                  </a:lnTo>
                  <a:cubicBezTo>
                    <a:pt x="2714435" y="604520"/>
                    <a:pt x="2658555" y="660400"/>
                    <a:pt x="2589975" y="660400"/>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txBox="1"/>
            <p:nvPr/>
          </p:nvSpPr>
          <p:spPr>
            <a:xfrm>
              <a:off x="455690" y="366768"/>
              <a:ext cx="3460345" cy="34766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de-DE" sz="1333">
                  <a:solidFill>
                    <a:schemeClr val="dk1"/>
                  </a:solidFill>
                  <a:latin typeface="DM Sans"/>
                  <a:ea typeface="DM Sans"/>
                  <a:cs typeface="DM Sans"/>
                  <a:sym typeface="DM Sans"/>
                </a:rPr>
                <a:t>15 minutes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230" name="Google Shape;230;p23"/>
          <p:cNvGrpSpPr/>
          <p:nvPr/>
        </p:nvGrpSpPr>
        <p:grpSpPr>
          <a:xfrm>
            <a:off x="3072328" y="2838439"/>
            <a:ext cx="6047346" cy="1181123"/>
            <a:chOff x="0" y="0"/>
            <a:chExt cx="12094691" cy="2362245"/>
          </a:xfrm>
        </p:grpSpPr>
        <p:sp>
          <p:nvSpPr>
            <p:cNvPr id="231" name="Google Shape;231;p23"/>
            <p:cNvSpPr/>
            <p:nvPr/>
          </p:nvSpPr>
          <p:spPr>
            <a:xfrm>
              <a:off x="0" y="0"/>
              <a:ext cx="12094691" cy="2362245"/>
            </a:xfrm>
            <a:custGeom>
              <a:avLst/>
              <a:gdLst/>
              <a:ahLst/>
              <a:cxnLst/>
              <a:rect l="l" t="t" r="r" b="b"/>
              <a:pathLst>
                <a:path w="6502329" h="1269987" extrusionOk="0">
                  <a:moveTo>
                    <a:pt x="6377868" y="1269987"/>
                  </a:moveTo>
                  <a:lnTo>
                    <a:pt x="124460" y="1269987"/>
                  </a:lnTo>
                  <a:cubicBezTo>
                    <a:pt x="55880" y="1269987"/>
                    <a:pt x="0" y="1214107"/>
                    <a:pt x="0" y="1145527"/>
                  </a:cubicBezTo>
                  <a:lnTo>
                    <a:pt x="0" y="124460"/>
                  </a:lnTo>
                  <a:cubicBezTo>
                    <a:pt x="0" y="55880"/>
                    <a:pt x="55880" y="0"/>
                    <a:pt x="124460" y="0"/>
                  </a:cubicBezTo>
                  <a:lnTo>
                    <a:pt x="6377868" y="0"/>
                  </a:lnTo>
                  <a:cubicBezTo>
                    <a:pt x="6446449" y="0"/>
                    <a:pt x="6502329" y="55880"/>
                    <a:pt x="6502329" y="124460"/>
                  </a:cubicBezTo>
                  <a:lnTo>
                    <a:pt x="6502329" y="1145527"/>
                  </a:lnTo>
                  <a:cubicBezTo>
                    <a:pt x="6502329" y="1214107"/>
                    <a:pt x="6446449" y="1269987"/>
                    <a:pt x="6377868" y="1269987"/>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txBox="1"/>
            <p:nvPr/>
          </p:nvSpPr>
          <p:spPr>
            <a:xfrm>
              <a:off x="1977060" y="159084"/>
              <a:ext cx="8140569" cy="1881797"/>
            </a:xfrm>
            <a:prstGeom prst="rect">
              <a:avLst/>
            </a:prstGeom>
            <a:solidFill>
              <a:srgbClr val="7030A0"/>
            </a:solidFill>
            <a:ln>
              <a:noFill/>
            </a:ln>
          </p:spPr>
          <p:txBody>
            <a:bodyPr spcFirstLastPara="1" wrap="square" lIns="0" tIns="0" rIns="0" bIns="0" anchor="t" anchorCtr="0">
              <a:spAutoFit/>
            </a:bodyPr>
            <a:lstStyle/>
            <a:p>
              <a:pPr marL="0" marR="0" lvl="0" indent="0" algn="ctr" rtl="0">
                <a:lnSpc>
                  <a:spcPct val="139978"/>
                </a:lnSpc>
                <a:spcBef>
                  <a:spcPts val="0"/>
                </a:spcBef>
                <a:spcAft>
                  <a:spcPts val="0"/>
                </a:spcAft>
                <a:buNone/>
              </a:pPr>
              <a:r>
                <a:rPr lang="de-DE" sz="5468" b="1">
                  <a:solidFill>
                    <a:srgbClr val="FFFFFF"/>
                  </a:solidFill>
                  <a:latin typeface="DM Sans"/>
                  <a:ea typeface="DM Sans"/>
                  <a:cs typeface="DM Sans"/>
                  <a:sym typeface="DM Sans"/>
                </a:rPr>
                <a:t>Thank you </a:t>
              </a:r>
              <a:endParaRPr/>
            </a:p>
          </p:txBody>
        </p:sp>
      </p:grpSp>
      <p:grpSp>
        <p:nvGrpSpPr>
          <p:cNvPr id="233" name="Google Shape;233;p23"/>
          <p:cNvGrpSpPr/>
          <p:nvPr/>
        </p:nvGrpSpPr>
        <p:grpSpPr>
          <a:xfrm rot="228175">
            <a:off x="7379728" y="3642482"/>
            <a:ext cx="1591721" cy="1738917"/>
            <a:chOff x="0" y="0"/>
            <a:chExt cx="3183444" cy="3477834"/>
          </a:xfrm>
        </p:grpSpPr>
        <p:grpSp>
          <p:nvGrpSpPr>
            <p:cNvPr id="234" name="Google Shape;234;p23"/>
            <p:cNvGrpSpPr/>
            <p:nvPr/>
          </p:nvGrpSpPr>
          <p:grpSpPr>
            <a:xfrm>
              <a:off x="0" y="0"/>
              <a:ext cx="3183444" cy="3477834"/>
              <a:chOff x="0" y="0"/>
              <a:chExt cx="3427754" cy="3744736"/>
            </a:xfrm>
          </p:grpSpPr>
          <p:sp>
            <p:nvSpPr>
              <p:cNvPr id="235" name="Google Shape;235;p23"/>
              <p:cNvSpPr/>
              <p:nvPr/>
            </p:nvSpPr>
            <p:spPr>
              <a:xfrm>
                <a:off x="0" y="218440"/>
                <a:ext cx="3427754" cy="3526296"/>
              </a:xfrm>
              <a:custGeom>
                <a:avLst/>
                <a:gdLst/>
                <a:ahLst/>
                <a:cxnLst/>
                <a:rect l="l" t="t" r="r" b="b"/>
                <a:pathLst>
                  <a:path w="3427754" h="3526296" extrusionOk="0">
                    <a:moveTo>
                      <a:pt x="0" y="16510"/>
                    </a:moveTo>
                    <a:cubicBezTo>
                      <a:pt x="0" y="16510"/>
                      <a:pt x="2540" y="345440"/>
                      <a:pt x="2540" y="860282"/>
                    </a:cubicBezTo>
                    <a:cubicBezTo>
                      <a:pt x="2540" y="1658353"/>
                      <a:pt x="7620" y="2345196"/>
                      <a:pt x="7620" y="2605546"/>
                    </a:cubicBezTo>
                    <a:cubicBezTo>
                      <a:pt x="7620" y="2799856"/>
                      <a:pt x="16510" y="3198636"/>
                      <a:pt x="21590" y="3390406"/>
                    </a:cubicBezTo>
                    <a:lnTo>
                      <a:pt x="130810" y="3504706"/>
                    </a:lnTo>
                    <a:cubicBezTo>
                      <a:pt x="275590" y="3512326"/>
                      <a:pt x="543560" y="3526296"/>
                      <a:pt x="793750" y="3526296"/>
                    </a:cubicBezTo>
                    <a:lnTo>
                      <a:pt x="3427754" y="3526296"/>
                    </a:lnTo>
                    <a:lnTo>
                      <a:pt x="3427754" y="751229"/>
                    </a:lnTo>
                    <a:cubicBezTo>
                      <a:pt x="3427754" y="323850"/>
                      <a:pt x="3418864" y="46990"/>
                      <a:pt x="3418864" y="46990"/>
                    </a:cubicBezTo>
                    <a:cubicBezTo>
                      <a:pt x="3263924" y="26670"/>
                      <a:pt x="3107714" y="16510"/>
                      <a:pt x="2950234" y="17780"/>
                    </a:cubicBezTo>
                    <a:cubicBezTo>
                      <a:pt x="2677184" y="17780"/>
                      <a:pt x="944880" y="22860"/>
                      <a:pt x="694690" y="13970"/>
                    </a:cubicBezTo>
                    <a:cubicBezTo>
                      <a:pt x="360680" y="0"/>
                      <a:pt x="0" y="16510"/>
                      <a:pt x="0" y="16510"/>
                    </a:cubicBezTo>
                    <a:close/>
                  </a:path>
                </a:pathLst>
              </a:custGeom>
              <a:solidFill>
                <a:srgbClr val="9CC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1590" y="0"/>
                <a:ext cx="2938804" cy="3724416"/>
              </a:xfrm>
              <a:custGeom>
                <a:avLst/>
                <a:gdLst/>
                <a:ahLst/>
                <a:cxnLst/>
                <a:rect l="l" t="t" r="r" b="b"/>
                <a:pathLst>
                  <a:path w="2938804" h="3724416" extrusionOk="0">
                    <a:moveTo>
                      <a:pt x="0" y="3610116"/>
                    </a:moveTo>
                    <a:lnTo>
                      <a:pt x="109220" y="3724416"/>
                    </a:lnTo>
                    <a:lnTo>
                      <a:pt x="123190" y="3591066"/>
                    </a:lnTo>
                    <a:lnTo>
                      <a:pt x="0" y="3610116"/>
                    </a:lnTo>
                    <a:close/>
                    <a:moveTo>
                      <a:pt x="1739924" y="106680"/>
                    </a:moveTo>
                    <a:cubicBezTo>
                      <a:pt x="1739924" y="106680"/>
                      <a:pt x="2157754" y="64770"/>
                      <a:pt x="2294914" y="55880"/>
                    </a:cubicBezTo>
                    <a:cubicBezTo>
                      <a:pt x="2432074" y="46990"/>
                      <a:pt x="2912134" y="0"/>
                      <a:pt x="2912134" y="0"/>
                    </a:cubicBezTo>
                    <a:cubicBezTo>
                      <a:pt x="2905784" y="41910"/>
                      <a:pt x="2904514" y="86360"/>
                      <a:pt x="2909594" y="128270"/>
                    </a:cubicBezTo>
                    <a:cubicBezTo>
                      <a:pt x="2915944" y="167640"/>
                      <a:pt x="2918484" y="208280"/>
                      <a:pt x="2917214" y="248920"/>
                    </a:cubicBezTo>
                    <a:lnTo>
                      <a:pt x="2938804" y="318770"/>
                    </a:lnTo>
                    <a:lnTo>
                      <a:pt x="2928644" y="419100"/>
                    </a:lnTo>
                    <a:cubicBezTo>
                      <a:pt x="2928644" y="419100"/>
                      <a:pt x="2178074" y="454660"/>
                      <a:pt x="2040914" y="471170"/>
                    </a:cubicBezTo>
                    <a:cubicBezTo>
                      <a:pt x="1903754" y="487680"/>
                      <a:pt x="1699284" y="486410"/>
                      <a:pt x="1699284" y="486410"/>
                    </a:cubicBezTo>
                    <a:cubicBezTo>
                      <a:pt x="1699284" y="486410"/>
                      <a:pt x="1691664" y="365760"/>
                      <a:pt x="1704364" y="322580"/>
                    </a:cubicBezTo>
                    <a:cubicBezTo>
                      <a:pt x="1714524" y="288290"/>
                      <a:pt x="1718334" y="251460"/>
                      <a:pt x="1713254" y="214630"/>
                    </a:cubicBezTo>
                    <a:cubicBezTo>
                      <a:pt x="1713254" y="186690"/>
                      <a:pt x="1739924" y="106680"/>
                      <a:pt x="1739924" y="106680"/>
                    </a:cubicBezTo>
                    <a:close/>
                  </a:path>
                </a:pathLst>
              </a:custGeom>
              <a:solidFill>
                <a:srgbClr val="9CC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txBox="1"/>
            <p:nvPr/>
          </p:nvSpPr>
          <p:spPr>
            <a:xfrm>
              <a:off x="419547" y="1381378"/>
              <a:ext cx="2345529" cy="923842"/>
            </a:xfrm>
            <a:prstGeom prst="rect">
              <a:avLst/>
            </a:prstGeom>
            <a:solidFill>
              <a:srgbClr val="9CC2E5"/>
            </a:solidFill>
            <a:ln>
              <a:noFill/>
            </a:ln>
          </p:spPr>
          <p:txBody>
            <a:bodyPr spcFirstLastPara="1" wrap="square" lIns="0" tIns="0" rIns="0" bIns="0" anchor="t" anchorCtr="0">
              <a:spAutoFit/>
            </a:bodyPr>
            <a:lstStyle/>
            <a:p>
              <a:pPr marL="0" marR="0" lvl="0" indent="0" algn="ctr" rtl="0">
                <a:lnSpc>
                  <a:spcPct val="115992"/>
                </a:lnSpc>
                <a:spcBef>
                  <a:spcPts val="0"/>
                </a:spcBef>
                <a:spcAft>
                  <a:spcPts val="0"/>
                </a:spcAft>
                <a:buNone/>
              </a:pPr>
              <a:r>
                <a:rPr lang="de-DE" sz="1582">
                  <a:solidFill>
                    <a:srgbClr val="000000"/>
                  </a:solidFill>
                  <a:latin typeface="DM Sans"/>
                  <a:ea typeface="DM Sans"/>
                  <a:cs typeface="DM Sans"/>
                  <a:sym typeface="DM Sans"/>
                </a:rPr>
                <a:t>Have a great day ahead.</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7064081" y="4709523"/>
            <a:ext cx="2675636" cy="27020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de-DE" sz="1600" b="0" i="0" u="none" strike="noStrike" cap="none">
                <a:solidFill>
                  <a:srgbClr val="FFFFFF"/>
                </a:solidFill>
                <a:latin typeface="DM Sans"/>
                <a:ea typeface="DM Sans"/>
                <a:cs typeface="DM Sans"/>
                <a:sym typeface="DM Sans"/>
              </a:rPr>
              <a:t>Welcome to Week 1</a:t>
            </a:r>
            <a:endParaRPr/>
          </a:p>
        </p:txBody>
      </p:sp>
      <p:sp>
        <p:nvSpPr>
          <p:cNvPr id="92" name="Google Shape;92;p14"/>
          <p:cNvSpPr/>
          <p:nvPr/>
        </p:nvSpPr>
        <p:spPr>
          <a:xfrm>
            <a:off x="301089" y="1640236"/>
            <a:ext cx="11589822" cy="4915447"/>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FE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p:nvPr/>
        </p:nvSpPr>
        <p:spPr>
          <a:xfrm>
            <a:off x="685800" y="1127579"/>
            <a:ext cx="7044228" cy="916789"/>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i="0" u="none" strike="noStrike" cap="none">
                <a:solidFill>
                  <a:srgbClr val="000000"/>
                </a:solidFill>
                <a:latin typeface="DM Sans"/>
                <a:ea typeface="DM Sans"/>
                <a:cs typeface="DM Sans"/>
                <a:sym typeface="DM Sans"/>
              </a:rPr>
              <a:t>Housekeeping Rules</a:t>
            </a:r>
            <a:endParaRPr/>
          </a:p>
        </p:txBody>
      </p:sp>
      <p:sp>
        <p:nvSpPr>
          <p:cNvPr id="94" name="Google Shape;94;p14"/>
          <p:cNvSpPr txBox="1"/>
          <p:nvPr/>
        </p:nvSpPr>
        <p:spPr>
          <a:xfrm>
            <a:off x="685800" y="2221231"/>
            <a:ext cx="10820400" cy="1778885"/>
          </a:xfrm>
          <a:prstGeom prst="rect">
            <a:avLst/>
          </a:prstGeom>
          <a:noFill/>
          <a:ln>
            <a:noFill/>
          </a:ln>
        </p:spPr>
        <p:txBody>
          <a:bodyPr spcFirstLastPara="1" wrap="square" lIns="0" tIns="0" rIns="0" bIns="0" anchor="t" anchorCtr="0">
            <a:spAutoFit/>
          </a:bodyPr>
          <a:lstStyle/>
          <a:p>
            <a:pPr marL="431822" marR="0" lvl="1" indent="-215911" algn="l" rtl="0">
              <a:lnSpc>
                <a:spcPct val="140000"/>
              </a:lnSpc>
              <a:spcBef>
                <a:spcPts val="0"/>
              </a:spcBef>
              <a:spcAft>
                <a:spcPts val="0"/>
              </a:spcAft>
              <a:buClr>
                <a:srgbClr val="000000"/>
              </a:buClr>
              <a:buSzPts val="2000"/>
              <a:buFont typeface="Arial"/>
              <a:buChar char="•"/>
            </a:pPr>
            <a:r>
              <a:rPr lang="de-DE" sz="2000" b="0" i="0" u="none" strike="noStrike" cap="none">
                <a:solidFill>
                  <a:srgbClr val="000000"/>
                </a:solidFill>
                <a:latin typeface="DM Sans"/>
                <a:ea typeface="DM Sans"/>
                <a:cs typeface="DM Sans"/>
                <a:sym typeface="DM Sans"/>
              </a:rPr>
              <a:t>This is an interactive Zoom session, let's use some cool features Zoom comes with</a:t>
            </a:r>
            <a:endParaRPr/>
          </a:p>
          <a:p>
            <a:pPr marL="431822" marR="0" lvl="1" indent="-215911" algn="l" rtl="0">
              <a:lnSpc>
                <a:spcPct val="140000"/>
              </a:lnSpc>
              <a:spcBef>
                <a:spcPts val="0"/>
              </a:spcBef>
              <a:spcAft>
                <a:spcPts val="0"/>
              </a:spcAft>
              <a:buClr>
                <a:srgbClr val="000000"/>
              </a:buClr>
              <a:buSzPts val="2000"/>
              <a:buFont typeface="Arial"/>
              <a:buChar char="•"/>
            </a:pPr>
            <a:r>
              <a:rPr lang="de-DE" sz="2000" b="0" i="0" u="none" strike="noStrike" cap="none">
                <a:solidFill>
                  <a:srgbClr val="000000"/>
                </a:solidFill>
                <a:latin typeface="DM Sans"/>
                <a:ea typeface="DM Sans"/>
                <a:cs typeface="DM Sans"/>
                <a:sym typeface="DM Sans"/>
              </a:rPr>
              <a:t>Start by </a:t>
            </a:r>
            <a:r>
              <a:rPr lang="de-DE" sz="2000" b="1" i="0" u="none" strike="noStrike" cap="none">
                <a:solidFill>
                  <a:srgbClr val="000000"/>
                </a:solidFill>
                <a:latin typeface="DM Sans"/>
                <a:ea typeface="DM Sans"/>
                <a:cs typeface="DM Sans"/>
                <a:sym typeface="DM Sans"/>
              </a:rPr>
              <a:t>renaming yourself</a:t>
            </a:r>
            <a:r>
              <a:rPr lang="de-DE" sz="2000" b="0" i="0" u="none" strike="noStrike" cap="none">
                <a:solidFill>
                  <a:srgbClr val="000000"/>
                </a:solidFill>
                <a:latin typeface="DM Sans"/>
                <a:ea typeface="DM Sans"/>
                <a:cs typeface="DM Sans"/>
                <a:sym typeface="DM Sans"/>
              </a:rPr>
              <a:t> in the participants list (Name-Team Number/Name)</a:t>
            </a:r>
            <a:endParaRPr/>
          </a:p>
          <a:p>
            <a:pPr marL="431822" marR="0" lvl="1" indent="-215911" algn="l" rtl="0">
              <a:lnSpc>
                <a:spcPct val="140000"/>
              </a:lnSpc>
              <a:spcBef>
                <a:spcPts val="0"/>
              </a:spcBef>
              <a:spcAft>
                <a:spcPts val="0"/>
              </a:spcAft>
              <a:buClr>
                <a:srgbClr val="000000"/>
              </a:buClr>
              <a:buSzPts val="2000"/>
              <a:buFont typeface="Arial"/>
              <a:buChar char="•"/>
            </a:pPr>
            <a:r>
              <a:rPr lang="de-DE" sz="2000" b="0" i="0" u="none" strike="noStrike" cap="none">
                <a:solidFill>
                  <a:srgbClr val="000000"/>
                </a:solidFill>
                <a:latin typeface="DM Sans"/>
                <a:ea typeface="DM Sans"/>
                <a:cs typeface="DM Sans"/>
                <a:sym typeface="DM Sans"/>
              </a:rPr>
              <a:t>The session is being recorded.</a:t>
            </a:r>
            <a:endParaRPr/>
          </a:p>
          <a:p>
            <a:pPr marL="431822" marR="0" lvl="1" indent="-215911" algn="l" rtl="0">
              <a:lnSpc>
                <a:spcPct val="140000"/>
              </a:lnSpc>
              <a:spcBef>
                <a:spcPts val="0"/>
              </a:spcBef>
              <a:spcAft>
                <a:spcPts val="0"/>
              </a:spcAft>
              <a:buClr>
                <a:srgbClr val="000000"/>
              </a:buClr>
              <a:buSzPts val="2000"/>
              <a:buFont typeface="Arial"/>
              <a:buChar char="•"/>
            </a:pPr>
            <a:r>
              <a:rPr lang="de-DE" sz="2000" b="0" i="0" u="none" strike="noStrike" cap="none">
                <a:solidFill>
                  <a:srgbClr val="000000"/>
                </a:solidFill>
                <a:latin typeface="DM Sans"/>
                <a:ea typeface="DM Sans"/>
                <a:cs typeface="DM Sans"/>
                <a:sym typeface="DM Sans"/>
              </a:rPr>
              <a:t>All tools, slides and the recording will be made available for you in our Google Classroom</a:t>
            </a:r>
            <a:endParaRPr/>
          </a:p>
          <a:p>
            <a:pPr marL="431822" marR="0" lvl="1" indent="-215911" algn="l" rtl="0">
              <a:lnSpc>
                <a:spcPct val="140000"/>
              </a:lnSpc>
              <a:spcBef>
                <a:spcPts val="0"/>
              </a:spcBef>
              <a:spcAft>
                <a:spcPts val="0"/>
              </a:spcAft>
              <a:buClr>
                <a:srgbClr val="000000"/>
              </a:buClr>
              <a:buSzPts val="2000"/>
              <a:buFont typeface="Arial"/>
              <a:buChar char="•"/>
            </a:pPr>
            <a:r>
              <a:rPr lang="de-DE" sz="2000" b="0" i="0" u="none" strike="noStrike" cap="none">
                <a:solidFill>
                  <a:srgbClr val="000000"/>
                </a:solidFill>
                <a:latin typeface="DM Sans"/>
                <a:ea typeface="DM Sans"/>
                <a:cs typeface="DM Sans"/>
                <a:sym typeface="DM Sans"/>
              </a:rPr>
              <a:t>Do you have a question/contribution? Raise your hand or use the chat box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a:stretch/>
        </p:blipFill>
        <p:spPr>
          <a:xfrm flipH="1">
            <a:off x="1908252" y="1344869"/>
            <a:ext cx="8375496" cy="4827331"/>
          </a:xfrm>
          <a:prstGeom prst="rect">
            <a:avLst/>
          </a:prstGeom>
          <a:noFill/>
          <a:ln>
            <a:noFill/>
          </a:ln>
        </p:spPr>
      </p:pic>
      <p:sp>
        <p:nvSpPr>
          <p:cNvPr id="100" name="Google Shape;100;p15"/>
          <p:cNvSpPr txBox="1"/>
          <p:nvPr/>
        </p:nvSpPr>
        <p:spPr>
          <a:xfrm>
            <a:off x="2394881" y="2236465"/>
            <a:ext cx="7402238" cy="58625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de-DE" sz="3400" b="0" i="0" u="none" strike="noStrike" cap="none">
                <a:solidFill>
                  <a:srgbClr val="000000"/>
                </a:solidFill>
                <a:latin typeface="DM Sans"/>
                <a:ea typeface="DM Sans"/>
                <a:cs typeface="DM Sans"/>
                <a:sym typeface="DM Sans"/>
              </a:rPr>
              <a:t>Storytelling: Once upon a time…</a:t>
            </a:r>
            <a:endParaRPr/>
          </a:p>
        </p:txBody>
      </p:sp>
      <p:sp>
        <p:nvSpPr>
          <p:cNvPr id="101" name="Google Shape;101;p15"/>
          <p:cNvSpPr txBox="1"/>
          <p:nvPr/>
        </p:nvSpPr>
        <p:spPr>
          <a:xfrm>
            <a:off x="2394881" y="3564223"/>
            <a:ext cx="7402238" cy="106074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de-DE" sz="2000" b="0" i="0" u="none" strike="noStrike" cap="none">
                <a:solidFill>
                  <a:srgbClr val="000000"/>
                </a:solidFill>
                <a:latin typeface="DM Sans"/>
                <a:ea typeface="DM Sans"/>
                <a:cs typeface="DM Sans"/>
                <a:sym typeface="DM Sans"/>
              </a:rPr>
              <a:t>I start sharing a story but want you to help me telling it. Everyone can just add a few sentences and help the story being told. Let’s use our fantasy!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a:stretch/>
        </p:blipFill>
        <p:spPr>
          <a:xfrm>
            <a:off x="2504815" y="791845"/>
            <a:ext cx="7182371" cy="54816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a:stretch/>
        </p:blipFill>
        <p:spPr>
          <a:xfrm>
            <a:off x="1917763" y="2260600"/>
            <a:ext cx="8356475" cy="3627800"/>
          </a:xfrm>
          <a:prstGeom prst="rect">
            <a:avLst/>
          </a:prstGeom>
          <a:noFill/>
          <a:ln>
            <a:noFill/>
          </a:ln>
        </p:spPr>
      </p:pic>
      <p:sp>
        <p:nvSpPr>
          <p:cNvPr id="112" name="Google Shape;112;p17"/>
          <p:cNvSpPr txBox="1"/>
          <p:nvPr/>
        </p:nvSpPr>
        <p:spPr>
          <a:xfrm>
            <a:off x="685800" y="1127579"/>
            <a:ext cx="9118600" cy="916789"/>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i="0" u="none" strike="noStrike" cap="none">
                <a:solidFill>
                  <a:srgbClr val="000000"/>
                </a:solidFill>
                <a:latin typeface="DM Sans"/>
                <a:ea typeface="DM Sans"/>
                <a:cs typeface="DM Sans"/>
                <a:sym typeface="DM Sans"/>
              </a:rPr>
              <a:t>After Testing: Iterate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301089" y="1651001"/>
            <a:ext cx="11589822" cy="4915447"/>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FE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429705" y="1050713"/>
            <a:ext cx="9118600" cy="1878591"/>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i="0" u="none" strike="noStrike" cap="none">
                <a:solidFill>
                  <a:srgbClr val="000000"/>
                </a:solidFill>
                <a:latin typeface="DM Sans"/>
                <a:ea typeface="DM Sans"/>
                <a:cs typeface="DM Sans"/>
                <a:sym typeface="DM Sans"/>
              </a:rPr>
              <a:t>Present Your New Prototype</a:t>
            </a:r>
            <a:endParaRPr/>
          </a:p>
        </p:txBody>
      </p:sp>
      <p:grpSp>
        <p:nvGrpSpPr>
          <p:cNvPr id="119" name="Google Shape;119;p18"/>
          <p:cNvGrpSpPr/>
          <p:nvPr/>
        </p:nvGrpSpPr>
        <p:grpSpPr>
          <a:xfrm>
            <a:off x="8239841" y="525943"/>
            <a:ext cx="2185863" cy="531803"/>
            <a:chOff x="0" y="0"/>
            <a:chExt cx="4371725" cy="1063605"/>
          </a:xfrm>
        </p:grpSpPr>
        <p:sp>
          <p:nvSpPr>
            <p:cNvPr id="120" name="Google Shape;120;p18"/>
            <p:cNvSpPr/>
            <p:nvPr/>
          </p:nvSpPr>
          <p:spPr>
            <a:xfrm>
              <a:off x="0" y="0"/>
              <a:ext cx="4371725" cy="1063605"/>
            </a:xfrm>
            <a:custGeom>
              <a:avLst/>
              <a:gdLst/>
              <a:ahLst/>
              <a:cxnLst/>
              <a:rect l="l" t="t" r="r" b="b"/>
              <a:pathLst>
                <a:path w="2714435" h="660400" extrusionOk="0">
                  <a:moveTo>
                    <a:pt x="2589974" y="660400"/>
                  </a:moveTo>
                  <a:lnTo>
                    <a:pt x="124460" y="660400"/>
                  </a:lnTo>
                  <a:cubicBezTo>
                    <a:pt x="55880" y="660400"/>
                    <a:pt x="0" y="604520"/>
                    <a:pt x="0" y="535940"/>
                  </a:cubicBezTo>
                  <a:lnTo>
                    <a:pt x="0" y="124460"/>
                  </a:lnTo>
                  <a:cubicBezTo>
                    <a:pt x="0" y="55880"/>
                    <a:pt x="55880" y="0"/>
                    <a:pt x="124460" y="0"/>
                  </a:cubicBezTo>
                  <a:lnTo>
                    <a:pt x="2589975" y="0"/>
                  </a:lnTo>
                  <a:cubicBezTo>
                    <a:pt x="2658555" y="0"/>
                    <a:pt x="2714435" y="55880"/>
                    <a:pt x="2714435" y="124460"/>
                  </a:cubicBezTo>
                  <a:lnTo>
                    <a:pt x="2714435" y="535940"/>
                  </a:lnTo>
                  <a:cubicBezTo>
                    <a:pt x="2714435" y="604520"/>
                    <a:pt x="2658555" y="660400"/>
                    <a:pt x="2589975" y="660400"/>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455690" y="366768"/>
              <a:ext cx="3460345" cy="34766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de-DE" sz="1333" b="0" i="0" u="none" strike="noStrike" cap="none">
                  <a:solidFill>
                    <a:schemeClr val="dk1"/>
                  </a:solidFill>
                  <a:latin typeface="DM Sans"/>
                  <a:ea typeface="DM Sans"/>
                  <a:cs typeface="DM Sans"/>
                  <a:sym typeface="DM Sans"/>
                </a:rPr>
                <a:t>5 minutes / per team</a:t>
              </a:r>
              <a:endParaRPr/>
            </a:p>
          </p:txBody>
        </p:sp>
      </p:grpSp>
      <p:grpSp>
        <p:nvGrpSpPr>
          <p:cNvPr id="122" name="Google Shape;122;p18"/>
          <p:cNvGrpSpPr/>
          <p:nvPr/>
        </p:nvGrpSpPr>
        <p:grpSpPr>
          <a:xfrm>
            <a:off x="6160900" y="518910"/>
            <a:ext cx="1800269" cy="531803"/>
            <a:chOff x="0" y="0"/>
            <a:chExt cx="3600537" cy="1063605"/>
          </a:xfrm>
        </p:grpSpPr>
        <p:sp>
          <p:nvSpPr>
            <p:cNvPr id="123" name="Google Shape;123;p18"/>
            <p:cNvSpPr/>
            <p:nvPr/>
          </p:nvSpPr>
          <p:spPr>
            <a:xfrm>
              <a:off x="0" y="0"/>
              <a:ext cx="3600537" cy="1063605"/>
            </a:xfrm>
            <a:custGeom>
              <a:avLst/>
              <a:gdLst/>
              <a:ahLst/>
              <a:cxnLst/>
              <a:rect l="l" t="t" r="r" b="b"/>
              <a:pathLst>
                <a:path w="2235599" h="660400" extrusionOk="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375304" y="366768"/>
              <a:ext cx="2849929" cy="347660"/>
            </a:xfrm>
            <a:prstGeom prst="rect">
              <a:avLst/>
            </a:prstGeom>
            <a:solidFill>
              <a:srgbClr val="7030A0"/>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de-DE" sz="1333" b="0" i="0" u="none" strike="noStrike" cap="none">
                  <a:solidFill>
                    <a:srgbClr val="FFFFFF"/>
                  </a:solidFill>
                  <a:latin typeface="DM Sans"/>
                  <a:ea typeface="DM Sans"/>
                  <a:cs typeface="DM Sans"/>
                  <a:sym typeface="DM Sans"/>
                </a:rPr>
                <a:t>30 Minutes</a:t>
              </a:r>
              <a:endParaRPr/>
            </a:p>
          </p:txBody>
        </p:sp>
      </p:grpSp>
      <p:sp>
        <p:nvSpPr>
          <p:cNvPr id="125" name="Google Shape;125;p18"/>
          <p:cNvSpPr txBox="1"/>
          <p:nvPr/>
        </p:nvSpPr>
        <p:spPr>
          <a:xfrm>
            <a:off x="510005" y="2997789"/>
            <a:ext cx="4699000" cy="759952"/>
          </a:xfrm>
          <a:prstGeom prst="rect">
            <a:avLst/>
          </a:prstGeom>
          <a:noFill/>
          <a:ln>
            <a:noFill/>
          </a:ln>
        </p:spPr>
        <p:txBody>
          <a:bodyPr spcFirstLastPara="1" wrap="square" lIns="0" tIns="0" rIns="0" bIns="0" anchor="t" anchorCtr="0">
            <a:spAutoFit/>
          </a:bodyPr>
          <a:lstStyle/>
          <a:p>
            <a:pPr marL="237502" marR="0" lvl="1" indent="0" algn="l" rtl="0">
              <a:lnSpc>
                <a:spcPct val="140000"/>
              </a:lnSpc>
              <a:spcBef>
                <a:spcPts val="0"/>
              </a:spcBef>
              <a:spcAft>
                <a:spcPts val="0"/>
              </a:spcAft>
              <a:buNone/>
            </a:pPr>
            <a:r>
              <a:rPr lang="de-DE" sz="2200" b="0" i="1" u="none" strike="noStrike" cap="none">
                <a:solidFill>
                  <a:srgbClr val="000000"/>
                </a:solidFill>
                <a:latin typeface="Sansita"/>
                <a:ea typeface="Sansita"/>
                <a:cs typeface="Sansita"/>
                <a:sym typeface="Sansita"/>
              </a:rPr>
              <a:t>Feel free to share your screen!</a:t>
            </a:r>
            <a:br>
              <a:rPr lang="de-DE" sz="2200" b="0" i="1" u="none" strike="noStrike" cap="none">
                <a:solidFill>
                  <a:srgbClr val="000000"/>
                </a:solidFill>
                <a:latin typeface="Sansita"/>
                <a:ea typeface="Sansita"/>
                <a:cs typeface="Sansita"/>
                <a:sym typeface="Sansita"/>
              </a:rPr>
            </a:br>
            <a:endParaRPr sz="2200" b="0" i="1" u="none" strike="noStrike" cap="none">
              <a:solidFill>
                <a:srgbClr val="000000"/>
              </a:solidFill>
              <a:latin typeface="Sansita"/>
              <a:ea typeface="Sansita"/>
              <a:cs typeface="Sansita"/>
              <a:sym typeface="Sansit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p:nvPr/>
        </p:nvSpPr>
        <p:spPr>
          <a:xfrm>
            <a:off x="301089" y="1651001"/>
            <a:ext cx="11589822" cy="4915447"/>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FE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txBox="1"/>
          <p:nvPr/>
        </p:nvSpPr>
        <p:spPr>
          <a:xfrm>
            <a:off x="685800" y="1127579"/>
            <a:ext cx="9118600" cy="916789"/>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i="0" u="none" strike="noStrike" cap="none">
                <a:solidFill>
                  <a:srgbClr val="000000"/>
                </a:solidFill>
                <a:latin typeface="DM Sans"/>
                <a:ea typeface="DM Sans"/>
                <a:cs typeface="DM Sans"/>
                <a:sym typeface="DM Sans"/>
              </a:rPr>
              <a:t>Where to Start?</a:t>
            </a:r>
            <a:endParaRPr/>
          </a:p>
        </p:txBody>
      </p:sp>
      <p:sp>
        <p:nvSpPr>
          <p:cNvPr id="132" name="Google Shape;132;p19"/>
          <p:cNvSpPr txBox="1"/>
          <p:nvPr/>
        </p:nvSpPr>
        <p:spPr>
          <a:xfrm>
            <a:off x="685800" y="2173909"/>
            <a:ext cx="4699000" cy="1157496"/>
          </a:xfrm>
          <a:prstGeom prst="rect">
            <a:avLst/>
          </a:prstGeom>
          <a:noFill/>
          <a:ln>
            <a:noFill/>
          </a:ln>
        </p:spPr>
        <p:txBody>
          <a:bodyPr spcFirstLastPara="1" wrap="square" lIns="0" tIns="0" rIns="0" bIns="0" anchor="t" anchorCtr="0">
            <a:spAutoFit/>
          </a:bodyPr>
          <a:lstStyle/>
          <a:p>
            <a:pPr marL="237502" marR="0" lvl="1" indent="0" algn="l" rtl="0">
              <a:lnSpc>
                <a:spcPct val="140000"/>
              </a:lnSpc>
              <a:spcBef>
                <a:spcPts val="0"/>
              </a:spcBef>
              <a:spcAft>
                <a:spcPts val="0"/>
              </a:spcAft>
              <a:buNone/>
            </a:pPr>
            <a:r>
              <a:rPr lang="de-DE" sz="2200" b="0" i="1" u="none" strike="noStrike" cap="none">
                <a:solidFill>
                  <a:srgbClr val="000000"/>
                </a:solidFill>
                <a:latin typeface="Sansita"/>
                <a:ea typeface="Sansita"/>
                <a:cs typeface="Sansita"/>
                <a:sym typeface="Sansita"/>
              </a:rPr>
              <a:t>Start with designing your most critical function!</a:t>
            </a:r>
            <a:br>
              <a:rPr lang="de-DE" sz="2200" b="0" i="1" u="none" strike="noStrike" cap="none">
                <a:solidFill>
                  <a:srgbClr val="000000"/>
                </a:solidFill>
                <a:latin typeface="Sansita"/>
                <a:ea typeface="Sansita"/>
                <a:cs typeface="Sansita"/>
                <a:sym typeface="Sansita"/>
              </a:rPr>
            </a:br>
            <a:endParaRPr sz="2200" b="0" i="1" u="none" strike="noStrike" cap="none">
              <a:solidFill>
                <a:srgbClr val="000000"/>
              </a:solidFill>
              <a:latin typeface="Sansita"/>
              <a:ea typeface="Sansita"/>
              <a:cs typeface="Sansita"/>
              <a:sym typeface="Sansita"/>
            </a:endParaRPr>
          </a:p>
        </p:txBody>
      </p:sp>
      <p:pic>
        <p:nvPicPr>
          <p:cNvPr id="133" name="Google Shape;133;p19"/>
          <p:cNvPicPr preferRelativeResize="0"/>
          <p:nvPr/>
        </p:nvPicPr>
        <p:blipFill rotWithShape="1">
          <a:blip r:embed="rId3">
            <a:alphaModFix/>
          </a:blip>
          <a:srcRect/>
          <a:stretch/>
        </p:blipFill>
        <p:spPr>
          <a:xfrm>
            <a:off x="6092825" y="1839495"/>
            <a:ext cx="2298671" cy="4140200"/>
          </a:xfrm>
          <a:prstGeom prst="rect">
            <a:avLst/>
          </a:prstGeom>
          <a:noFill/>
          <a:ln>
            <a:noFill/>
          </a:ln>
        </p:spPr>
      </p:pic>
      <p:pic>
        <p:nvPicPr>
          <p:cNvPr id="134" name="Google Shape;134;p19"/>
          <p:cNvPicPr preferRelativeResize="0"/>
          <p:nvPr/>
        </p:nvPicPr>
        <p:blipFill rotWithShape="1">
          <a:blip r:embed="rId4">
            <a:alphaModFix/>
          </a:blip>
          <a:srcRect/>
          <a:stretch/>
        </p:blipFill>
        <p:spPr>
          <a:xfrm>
            <a:off x="9450217" y="1980530"/>
            <a:ext cx="1950973" cy="3969891"/>
          </a:xfrm>
          <a:prstGeom prst="rect">
            <a:avLst/>
          </a:prstGeom>
          <a:noFill/>
          <a:ln>
            <a:noFill/>
          </a:ln>
        </p:spPr>
      </p:pic>
      <p:sp>
        <p:nvSpPr>
          <p:cNvPr id="135" name="Google Shape;135;p19"/>
          <p:cNvSpPr/>
          <p:nvPr/>
        </p:nvSpPr>
        <p:spPr>
          <a:xfrm>
            <a:off x="9625079" y="2520335"/>
            <a:ext cx="1727200" cy="1232835"/>
          </a:xfrm>
          <a:prstGeom prst="ellipse">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36" name="Google Shape;136;p19"/>
          <p:cNvSpPr/>
          <p:nvPr/>
        </p:nvSpPr>
        <p:spPr>
          <a:xfrm>
            <a:off x="6400924" y="2506273"/>
            <a:ext cx="1727200" cy="1232835"/>
          </a:xfrm>
          <a:prstGeom prst="ellipse">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cxnSp>
        <p:nvCxnSpPr>
          <p:cNvPr id="137" name="Google Shape;137;p19"/>
          <p:cNvCxnSpPr/>
          <p:nvPr/>
        </p:nvCxnSpPr>
        <p:spPr>
          <a:xfrm>
            <a:off x="8467685" y="3122691"/>
            <a:ext cx="777915" cy="14061"/>
          </a:xfrm>
          <a:prstGeom prst="straightConnector1">
            <a:avLst/>
          </a:prstGeom>
          <a:noFill/>
          <a:ln w="76200" cap="flat" cmpd="sng">
            <a:solidFill>
              <a:schemeClr val="accent5"/>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685800" y="1127579"/>
            <a:ext cx="9118600" cy="916789"/>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i="0" u="none" strike="noStrike" cap="none">
                <a:solidFill>
                  <a:srgbClr val="000000"/>
                </a:solidFill>
                <a:latin typeface="DM Sans"/>
                <a:ea typeface="DM Sans"/>
                <a:cs typeface="DM Sans"/>
                <a:sym typeface="DM Sans"/>
              </a:rPr>
              <a:t>Real Life Prototyping</a:t>
            </a:r>
            <a:endParaRPr/>
          </a:p>
        </p:txBody>
      </p:sp>
      <p:pic>
        <p:nvPicPr>
          <p:cNvPr id="143" name="Google Shape;143;p20"/>
          <p:cNvPicPr preferRelativeResize="0"/>
          <p:nvPr/>
        </p:nvPicPr>
        <p:blipFill rotWithShape="1">
          <a:blip r:embed="rId3">
            <a:alphaModFix/>
          </a:blip>
          <a:srcRect/>
          <a:stretch/>
        </p:blipFill>
        <p:spPr>
          <a:xfrm>
            <a:off x="445115" y="2159000"/>
            <a:ext cx="2298671" cy="4140200"/>
          </a:xfrm>
          <a:prstGeom prst="rect">
            <a:avLst/>
          </a:prstGeom>
          <a:noFill/>
          <a:ln>
            <a:noFill/>
          </a:ln>
        </p:spPr>
      </p:pic>
      <p:sp>
        <p:nvSpPr>
          <p:cNvPr id="144" name="Google Shape;144;p20"/>
          <p:cNvSpPr/>
          <p:nvPr/>
        </p:nvSpPr>
        <p:spPr>
          <a:xfrm>
            <a:off x="3151861" y="3437355"/>
            <a:ext cx="1212804" cy="1180676"/>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cxnSp>
        <p:nvCxnSpPr>
          <p:cNvPr id="145" name="Google Shape;145;p20"/>
          <p:cNvCxnSpPr/>
          <p:nvPr/>
        </p:nvCxnSpPr>
        <p:spPr>
          <a:xfrm rot="10800000" flipH="1">
            <a:off x="4332970" y="4018442"/>
            <a:ext cx="395831" cy="11979"/>
          </a:xfrm>
          <a:prstGeom prst="straightConnector1">
            <a:avLst/>
          </a:prstGeom>
          <a:noFill/>
          <a:ln w="76200" cap="flat" cmpd="sng">
            <a:solidFill>
              <a:schemeClr val="accent6"/>
            </a:solidFill>
            <a:prstDash val="solid"/>
            <a:miter lim="800000"/>
            <a:headEnd type="none" w="sm" len="sm"/>
            <a:tailEnd type="triangle" w="med" len="med"/>
          </a:ln>
        </p:spPr>
      </p:cxnSp>
      <p:sp>
        <p:nvSpPr>
          <p:cNvPr id="146" name="Google Shape;146;p20"/>
          <p:cNvSpPr/>
          <p:nvPr/>
        </p:nvSpPr>
        <p:spPr>
          <a:xfrm>
            <a:off x="9133185" y="3348053"/>
            <a:ext cx="1379388" cy="1268847"/>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cxnSp>
        <p:nvCxnSpPr>
          <p:cNvPr id="147" name="Google Shape;147;p20"/>
          <p:cNvCxnSpPr/>
          <p:nvPr/>
        </p:nvCxnSpPr>
        <p:spPr>
          <a:xfrm>
            <a:off x="6698286" y="3999930"/>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48" name="Google Shape;148;p20"/>
          <p:cNvCxnSpPr/>
          <p:nvPr/>
        </p:nvCxnSpPr>
        <p:spPr>
          <a:xfrm>
            <a:off x="8573937" y="3982477"/>
            <a:ext cx="392736" cy="0"/>
          </a:xfrm>
          <a:prstGeom prst="straightConnector1">
            <a:avLst/>
          </a:prstGeom>
          <a:noFill/>
          <a:ln w="76200" cap="flat" cmpd="sng">
            <a:solidFill>
              <a:schemeClr val="accent6"/>
            </a:solidFill>
            <a:prstDash val="solid"/>
            <a:miter lim="800000"/>
            <a:headEnd type="none" w="sm" len="sm"/>
            <a:tailEnd type="triangle" w="med" len="med"/>
          </a:ln>
        </p:spPr>
      </p:cxnSp>
      <p:pic>
        <p:nvPicPr>
          <p:cNvPr id="149" name="Google Shape;149;p20" descr="Geld mit einfarbiger Füllung"/>
          <p:cNvPicPr preferRelativeResize="0"/>
          <p:nvPr/>
        </p:nvPicPr>
        <p:blipFill rotWithShape="1">
          <a:blip r:embed="rId4">
            <a:alphaModFix/>
          </a:blip>
          <a:srcRect/>
          <a:stretch/>
        </p:blipFill>
        <p:spPr>
          <a:xfrm>
            <a:off x="9854587" y="5026091"/>
            <a:ext cx="389463" cy="389463"/>
          </a:xfrm>
          <a:prstGeom prst="rect">
            <a:avLst/>
          </a:prstGeom>
          <a:noFill/>
          <a:ln>
            <a:noFill/>
          </a:ln>
        </p:spPr>
      </p:pic>
      <p:pic>
        <p:nvPicPr>
          <p:cNvPr id="150" name="Google Shape;150;p20" descr="Telefon-Vibration mit einfarbiger Füllung"/>
          <p:cNvPicPr preferRelativeResize="0"/>
          <p:nvPr/>
        </p:nvPicPr>
        <p:blipFill rotWithShape="1">
          <a:blip r:embed="rId5">
            <a:alphaModFix/>
          </a:blip>
          <a:srcRect/>
          <a:stretch/>
        </p:blipFill>
        <p:spPr>
          <a:xfrm>
            <a:off x="3429312" y="3695131"/>
            <a:ext cx="609600" cy="609600"/>
          </a:xfrm>
          <a:prstGeom prst="rect">
            <a:avLst/>
          </a:prstGeom>
          <a:noFill/>
          <a:ln>
            <a:noFill/>
          </a:ln>
        </p:spPr>
      </p:pic>
      <p:pic>
        <p:nvPicPr>
          <p:cNvPr id="151" name="Google Shape;151;p20" descr="Mann mit einfarbiger Füllung"/>
          <p:cNvPicPr preferRelativeResize="0"/>
          <p:nvPr/>
        </p:nvPicPr>
        <p:blipFill rotWithShape="1">
          <a:blip r:embed="rId6">
            <a:alphaModFix/>
          </a:blip>
          <a:srcRect/>
          <a:stretch/>
        </p:blipFill>
        <p:spPr>
          <a:xfrm>
            <a:off x="7643958" y="3572235"/>
            <a:ext cx="742107" cy="742107"/>
          </a:xfrm>
          <a:prstGeom prst="rect">
            <a:avLst/>
          </a:prstGeom>
          <a:noFill/>
          <a:ln>
            <a:noFill/>
          </a:ln>
        </p:spPr>
      </p:pic>
      <p:sp>
        <p:nvSpPr>
          <p:cNvPr id="152" name="Google Shape;152;p20"/>
          <p:cNvSpPr/>
          <p:nvPr/>
        </p:nvSpPr>
        <p:spPr>
          <a:xfrm>
            <a:off x="4267201" y="4912788"/>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53" name="Google Shape;153;p20"/>
          <p:cNvSpPr/>
          <p:nvPr/>
        </p:nvSpPr>
        <p:spPr>
          <a:xfrm>
            <a:off x="5570225" y="4908830"/>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54" name="Google Shape;154;p20"/>
          <p:cNvSpPr/>
          <p:nvPr/>
        </p:nvSpPr>
        <p:spPr>
          <a:xfrm>
            <a:off x="6925951" y="4870401"/>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55" name="Google Shape;155;p20"/>
          <p:cNvSpPr/>
          <p:nvPr/>
        </p:nvSpPr>
        <p:spPr>
          <a:xfrm>
            <a:off x="8228976" y="4851351"/>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56" name="Google Shape;156;p20"/>
          <p:cNvSpPr/>
          <p:nvPr/>
        </p:nvSpPr>
        <p:spPr>
          <a:xfrm>
            <a:off x="2937825" y="4908829"/>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57" name="Google Shape;157;p20"/>
          <p:cNvSpPr/>
          <p:nvPr/>
        </p:nvSpPr>
        <p:spPr>
          <a:xfrm>
            <a:off x="9539569" y="4852332"/>
            <a:ext cx="982975" cy="913542"/>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cxnSp>
        <p:nvCxnSpPr>
          <p:cNvPr id="158" name="Google Shape;158;p20"/>
          <p:cNvCxnSpPr/>
          <p:nvPr/>
        </p:nvCxnSpPr>
        <p:spPr>
          <a:xfrm>
            <a:off x="3920800" y="5344401"/>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59" name="Google Shape;159;p20"/>
          <p:cNvCxnSpPr/>
          <p:nvPr/>
        </p:nvCxnSpPr>
        <p:spPr>
          <a:xfrm>
            <a:off x="5250175" y="5344401"/>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60" name="Google Shape;160;p20"/>
          <p:cNvCxnSpPr/>
          <p:nvPr/>
        </p:nvCxnSpPr>
        <p:spPr>
          <a:xfrm>
            <a:off x="6553200" y="5323051"/>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61" name="Google Shape;161;p20"/>
          <p:cNvCxnSpPr/>
          <p:nvPr/>
        </p:nvCxnSpPr>
        <p:spPr>
          <a:xfrm>
            <a:off x="7908926" y="5303851"/>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62" name="Google Shape;162;p20"/>
          <p:cNvCxnSpPr/>
          <p:nvPr/>
        </p:nvCxnSpPr>
        <p:spPr>
          <a:xfrm>
            <a:off x="9211951" y="5280051"/>
            <a:ext cx="392736" cy="0"/>
          </a:xfrm>
          <a:prstGeom prst="straightConnector1">
            <a:avLst/>
          </a:prstGeom>
          <a:noFill/>
          <a:ln w="76200" cap="flat" cmpd="sng">
            <a:solidFill>
              <a:schemeClr val="accent6"/>
            </a:solidFill>
            <a:prstDash val="solid"/>
            <a:miter lim="800000"/>
            <a:headEnd type="none" w="sm" len="sm"/>
            <a:tailEnd type="triangle" w="med" len="med"/>
          </a:ln>
        </p:spPr>
      </p:cxnSp>
      <p:sp>
        <p:nvSpPr>
          <p:cNvPr id="163" name="Google Shape;163;p20"/>
          <p:cNvSpPr txBox="1"/>
          <p:nvPr/>
        </p:nvSpPr>
        <p:spPr>
          <a:xfrm>
            <a:off x="10727119" y="3846290"/>
            <a:ext cx="1168400" cy="502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1333" b="1" i="0" u="none" strike="noStrike" cap="none">
                <a:solidFill>
                  <a:schemeClr val="dk1"/>
                </a:solidFill>
                <a:latin typeface="DM Sans"/>
                <a:ea typeface="DM Sans"/>
                <a:cs typeface="DM Sans"/>
                <a:sym typeface="DM Sans"/>
              </a:rPr>
              <a:t>SafeBoda Drivers</a:t>
            </a:r>
            <a:endParaRPr sz="1333" b="1">
              <a:solidFill>
                <a:schemeClr val="dk1"/>
              </a:solidFill>
              <a:latin typeface="DM Sans"/>
              <a:ea typeface="DM Sans"/>
              <a:cs typeface="DM Sans"/>
              <a:sym typeface="DM Sans"/>
            </a:endParaRPr>
          </a:p>
        </p:txBody>
      </p:sp>
      <p:sp>
        <p:nvSpPr>
          <p:cNvPr id="164" name="Google Shape;164;p20"/>
          <p:cNvSpPr txBox="1"/>
          <p:nvPr/>
        </p:nvSpPr>
        <p:spPr>
          <a:xfrm>
            <a:off x="10768079" y="5146681"/>
            <a:ext cx="1168400" cy="502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1333" b="1">
                <a:solidFill>
                  <a:schemeClr val="dk1"/>
                </a:solidFill>
                <a:latin typeface="DM Sans"/>
                <a:ea typeface="DM Sans"/>
                <a:cs typeface="DM Sans"/>
                <a:sym typeface="DM Sans"/>
              </a:rPr>
              <a:t>SafeBoda Team</a:t>
            </a:r>
            <a:endParaRPr sz="1333" b="1">
              <a:solidFill>
                <a:schemeClr val="dk1"/>
              </a:solidFill>
              <a:latin typeface="DM Sans"/>
              <a:ea typeface="DM Sans"/>
              <a:cs typeface="DM Sans"/>
              <a:sym typeface="DM Sans"/>
            </a:endParaRPr>
          </a:p>
        </p:txBody>
      </p:sp>
      <p:sp>
        <p:nvSpPr>
          <p:cNvPr id="165" name="Google Shape;165;p20"/>
          <p:cNvSpPr txBox="1"/>
          <p:nvPr/>
        </p:nvSpPr>
        <p:spPr>
          <a:xfrm>
            <a:off x="10768079" y="2439860"/>
            <a:ext cx="1168400" cy="5025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1333" b="1">
                <a:solidFill>
                  <a:schemeClr val="dk1"/>
                </a:solidFill>
                <a:latin typeface="DM Sans"/>
                <a:ea typeface="DM Sans"/>
                <a:cs typeface="DM Sans"/>
                <a:sym typeface="DM Sans"/>
              </a:rPr>
              <a:t>SafeBoda Customers</a:t>
            </a:r>
            <a:endParaRPr sz="1333" b="1">
              <a:solidFill>
                <a:schemeClr val="dk1"/>
              </a:solidFill>
              <a:latin typeface="DM Sans"/>
              <a:ea typeface="DM Sans"/>
              <a:cs typeface="DM Sans"/>
              <a:sym typeface="DM Sans"/>
            </a:endParaRPr>
          </a:p>
        </p:txBody>
      </p:sp>
      <p:sp>
        <p:nvSpPr>
          <p:cNvPr id="166" name="Google Shape;166;p20"/>
          <p:cNvSpPr/>
          <p:nvPr/>
        </p:nvSpPr>
        <p:spPr>
          <a:xfrm>
            <a:off x="2685116" y="1991430"/>
            <a:ext cx="1168400" cy="118067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67" name="Google Shape;167;p20"/>
          <p:cNvSpPr/>
          <p:nvPr/>
        </p:nvSpPr>
        <p:spPr>
          <a:xfrm>
            <a:off x="5383379" y="2071040"/>
            <a:ext cx="1112739" cy="1124429"/>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68" name="Google Shape;168;p20"/>
          <p:cNvSpPr/>
          <p:nvPr/>
        </p:nvSpPr>
        <p:spPr>
          <a:xfrm>
            <a:off x="7047751" y="1939279"/>
            <a:ext cx="1168400" cy="118067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69" name="Google Shape;169;p20"/>
          <p:cNvSpPr/>
          <p:nvPr/>
        </p:nvSpPr>
        <p:spPr>
          <a:xfrm>
            <a:off x="9220200" y="1878502"/>
            <a:ext cx="1168400" cy="118067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pic>
        <p:nvPicPr>
          <p:cNvPr id="170" name="Google Shape;170;p20" descr="Uhr Silhouette"/>
          <p:cNvPicPr preferRelativeResize="0"/>
          <p:nvPr/>
        </p:nvPicPr>
        <p:blipFill rotWithShape="1">
          <a:blip r:embed="rId7">
            <a:alphaModFix/>
          </a:blip>
          <a:srcRect/>
          <a:stretch/>
        </p:blipFill>
        <p:spPr>
          <a:xfrm>
            <a:off x="5663379" y="2290341"/>
            <a:ext cx="609600" cy="609600"/>
          </a:xfrm>
          <a:prstGeom prst="rect">
            <a:avLst/>
          </a:prstGeom>
          <a:noFill/>
          <a:ln>
            <a:noFill/>
          </a:ln>
        </p:spPr>
      </p:pic>
      <p:pic>
        <p:nvPicPr>
          <p:cNvPr id="171" name="Google Shape;171;p20" descr="Smartphone mit einfarbiger Füllung"/>
          <p:cNvPicPr preferRelativeResize="0"/>
          <p:nvPr/>
        </p:nvPicPr>
        <p:blipFill rotWithShape="1">
          <a:blip r:embed="rId8">
            <a:alphaModFix/>
          </a:blip>
          <a:srcRect/>
          <a:stretch/>
        </p:blipFill>
        <p:spPr>
          <a:xfrm>
            <a:off x="2964516" y="2256463"/>
            <a:ext cx="609600" cy="609600"/>
          </a:xfrm>
          <a:prstGeom prst="rect">
            <a:avLst/>
          </a:prstGeom>
          <a:noFill/>
          <a:ln>
            <a:noFill/>
          </a:ln>
        </p:spPr>
      </p:pic>
      <p:pic>
        <p:nvPicPr>
          <p:cNvPr id="172" name="Google Shape;172;p20" descr="Roller mit einfarbiger Füllung"/>
          <p:cNvPicPr preferRelativeResize="0"/>
          <p:nvPr/>
        </p:nvPicPr>
        <p:blipFill rotWithShape="1">
          <a:blip r:embed="rId9">
            <a:alphaModFix/>
          </a:blip>
          <a:srcRect/>
          <a:stretch/>
        </p:blipFill>
        <p:spPr>
          <a:xfrm>
            <a:off x="5690184" y="3585940"/>
            <a:ext cx="827982" cy="827982"/>
          </a:xfrm>
          <a:prstGeom prst="rect">
            <a:avLst/>
          </a:prstGeom>
          <a:noFill/>
          <a:ln>
            <a:noFill/>
          </a:ln>
        </p:spPr>
      </p:pic>
      <p:pic>
        <p:nvPicPr>
          <p:cNvPr id="173" name="Google Shape;173;p20" descr="Mann mit einfarbiger Füllung"/>
          <p:cNvPicPr preferRelativeResize="0"/>
          <p:nvPr/>
        </p:nvPicPr>
        <p:blipFill rotWithShape="1">
          <a:blip r:embed="rId6">
            <a:alphaModFix/>
          </a:blip>
          <a:srcRect/>
          <a:stretch/>
        </p:blipFill>
        <p:spPr>
          <a:xfrm>
            <a:off x="7594011" y="2150379"/>
            <a:ext cx="639872" cy="639872"/>
          </a:xfrm>
          <a:prstGeom prst="rect">
            <a:avLst/>
          </a:prstGeom>
          <a:noFill/>
          <a:ln>
            <a:noFill/>
          </a:ln>
        </p:spPr>
      </p:pic>
      <p:pic>
        <p:nvPicPr>
          <p:cNvPr id="174" name="Google Shape;174;p20" descr="Roller mit einfarbiger Füllung"/>
          <p:cNvPicPr preferRelativeResize="0"/>
          <p:nvPr/>
        </p:nvPicPr>
        <p:blipFill rotWithShape="1">
          <a:blip r:embed="rId9">
            <a:alphaModFix/>
          </a:blip>
          <a:srcRect/>
          <a:stretch/>
        </p:blipFill>
        <p:spPr>
          <a:xfrm>
            <a:off x="7041246" y="2217372"/>
            <a:ext cx="713916" cy="713916"/>
          </a:xfrm>
          <a:prstGeom prst="rect">
            <a:avLst/>
          </a:prstGeom>
          <a:noFill/>
          <a:ln>
            <a:noFill/>
          </a:ln>
        </p:spPr>
      </p:pic>
      <p:sp>
        <p:nvSpPr>
          <p:cNvPr id="175" name="Google Shape;175;p20"/>
          <p:cNvSpPr/>
          <p:nvPr/>
        </p:nvSpPr>
        <p:spPr>
          <a:xfrm>
            <a:off x="3931655" y="1968488"/>
            <a:ext cx="1168400" cy="118067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pic>
        <p:nvPicPr>
          <p:cNvPr id="176" name="Google Shape;176;p20" descr="Freisprechanlage mit einfarbiger Füllung"/>
          <p:cNvPicPr preferRelativeResize="0"/>
          <p:nvPr/>
        </p:nvPicPr>
        <p:blipFill rotWithShape="1">
          <a:blip r:embed="rId10">
            <a:alphaModFix/>
          </a:blip>
          <a:srcRect/>
          <a:stretch/>
        </p:blipFill>
        <p:spPr>
          <a:xfrm>
            <a:off x="4217764" y="2245348"/>
            <a:ext cx="626243" cy="626243"/>
          </a:xfrm>
          <a:prstGeom prst="rect">
            <a:avLst/>
          </a:prstGeom>
          <a:noFill/>
          <a:ln>
            <a:noFill/>
          </a:ln>
        </p:spPr>
      </p:pic>
      <p:pic>
        <p:nvPicPr>
          <p:cNvPr id="177" name="Google Shape;177;p20" descr="Geld mit einfarbiger Füllung"/>
          <p:cNvPicPr preferRelativeResize="0"/>
          <p:nvPr/>
        </p:nvPicPr>
        <p:blipFill rotWithShape="1">
          <a:blip r:embed="rId4">
            <a:alphaModFix/>
          </a:blip>
          <a:srcRect/>
          <a:stretch/>
        </p:blipFill>
        <p:spPr>
          <a:xfrm>
            <a:off x="9746001" y="2283245"/>
            <a:ext cx="533260" cy="533260"/>
          </a:xfrm>
          <a:prstGeom prst="rect">
            <a:avLst/>
          </a:prstGeom>
          <a:noFill/>
          <a:ln>
            <a:noFill/>
          </a:ln>
        </p:spPr>
      </p:pic>
      <p:pic>
        <p:nvPicPr>
          <p:cNvPr id="178" name="Google Shape;178;p20" descr="Smartphone mit einfarbiger Füllung"/>
          <p:cNvPicPr preferRelativeResize="0"/>
          <p:nvPr/>
        </p:nvPicPr>
        <p:blipFill rotWithShape="1">
          <a:blip r:embed="rId8">
            <a:alphaModFix/>
          </a:blip>
          <a:srcRect/>
          <a:stretch/>
        </p:blipFill>
        <p:spPr>
          <a:xfrm>
            <a:off x="9355474" y="2100635"/>
            <a:ext cx="609600" cy="609600"/>
          </a:xfrm>
          <a:prstGeom prst="rect">
            <a:avLst/>
          </a:prstGeom>
          <a:noFill/>
          <a:ln>
            <a:noFill/>
          </a:ln>
        </p:spPr>
      </p:pic>
      <p:cxnSp>
        <p:nvCxnSpPr>
          <p:cNvPr id="179" name="Google Shape;179;p20"/>
          <p:cNvCxnSpPr/>
          <p:nvPr/>
        </p:nvCxnSpPr>
        <p:spPr>
          <a:xfrm>
            <a:off x="3762642" y="2568006"/>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80" name="Google Shape;180;p20"/>
          <p:cNvCxnSpPr/>
          <p:nvPr/>
        </p:nvCxnSpPr>
        <p:spPr>
          <a:xfrm>
            <a:off x="4946810" y="2581767"/>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81" name="Google Shape;181;p20"/>
          <p:cNvCxnSpPr/>
          <p:nvPr/>
        </p:nvCxnSpPr>
        <p:spPr>
          <a:xfrm>
            <a:off x="6533215" y="2581767"/>
            <a:ext cx="392736" cy="0"/>
          </a:xfrm>
          <a:prstGeom prst="straightConnector1">
            <a:avLst/>
          </a:prstGeom>
          <a:noFill/>
          <a:ln w="76200" cap="flat" cmpd="sng">
            <a:solidFill>
              <a:schemeClr val="accent6"/>
            </a:solidFill>
            <a:prstDash val="solid"/>
            <a:miter lim="800000"/>
            <a:headEnd type="none" w="sm" len="sm"/>
            <a:tailEnd type="triangle" w="med" len="med"/>
          </a:ln>
        </p:spPr>
      </p:cxnSp>
      <p:cxnSp>
        <p:nvCxnSpPr>
          <p:cNvPr id="182" name="Google Shape;182;p20"/>
          <p:cNvCxnSpPr/>
          <p:nvPr/>
        </p:nvCxnSpPr>
        <p:spPr>
          <a:xfrm>
            <a:off x="8524095" y="2507883"/>
            <a:ext cx="392736" cy="0"/>
          </a:xfrm>
          <a:prstGeom prst="straightConnector1">
            <a:avLst/>
          </a:prstGeom>
          <a:noFill/>
          <a:ln w="76200" cap="flat" cmpd="sng">
            <a:solidFill>
              <a:schemeClr val="accent6"/>
            </a:solidFill>
            <a:prstDash val="solid"/>
            <a:miter lim="800000"/>
            <a:headEnd type="none" w="sm" len="sm"/>
            <a:tailEnd type="triangle" w="med" len="med"/>
          </a:ln>
        </p:spPr>
      </p:cxnSp>
      <p:sp>
        <p:nvSpPr>
          <p:cNvPr id="183" name="Google Shape;183;p20"/>
          <p:cNvSpPr/>
          <p:nvPr/>
        </p:nvSpPr>
        <p:spPr>
          <a:xfrm>
            <a:off x="4514612" y="3531245"/>
            <a:ext cx="934988" cy="931897"/>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84" name="Google Shape;184;p20"/>
          <p:cNvSpPr/>
          <p:nvPr/>
        </p:nvSpPr>
        <p:spPr>
          <a:xfrm>
            <a:off x="7086655" y="3398489"/>
            <a:ext cx="1212804" cy="1180676"/>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pic>
        <p:nvPicPr>
          <p:cNvPr id="185" name="Google Shape;185;p20" descr="Freisprechanlage mit einfarbiger Füllung"/>
          <p:cNvPicPr preferRelativeResize="0"/>
          <p:nvPr/>
        </p:nvPicPr>
        <p:blipFill rotWithShape="1">
          <a:blip r:embed="rId10">
            <a:alphaModFix/>
          </a:blip>
          <a:srcRect/>
          <a:stretch/>
        </p:blipFill>
        <p:spPr>
          <a:xfrm>
            <a:off x="4687114" y="3686809"/>
            <a:ext cx="626243" cy="626243"/>
          </a:xfrm>
          <a:prstGeom prst="rect">
            <a:avLst/>
          </a:prstGeom>
          <a:noFill/>
          <a:ln>
            <a:noFill/>
          </a:ln>
        </p:spPr>
      </p:pic>
      <p:sp>
        <p:nvSpPr>
          <p:cNvPr id="186" name="Google Shape;186;p20"/>
          <p:cNvSpPr/>
          <p:nvPr/>
        </p:nvSpPr>
        <p:spPr>
          <a:xfrm>
            <a:off x="5510765" y="3398489"/>
            <a:ext cx="1212804" cy="1180676"/>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cxnSp>
        <p:nvCxnSpPr>
          <p:cNvPr id="187" name="Google Shape;187;p20"/>
          <p:cNvCxnSpPr/>
          <p:nvPr/>
        </p:nvCxnSpPr>
        <p:spPr>
          <a:xfrm>
            <a:off x="5314397" y="4030421"/>
            <a:ext cx="392736" cy="0"/>
          </a:xfrm>
          <a:prstGeom prst="straightConnector1">
            <a:avLst/>
          </a:prstGeom>
          <a:noFill/>
          <a:ln w="76200" cap="flat" cmpd="sng">
            <a:solidFill>
              <a:schemeClr val="accent6"/>
            </a:solidFill>
            <a:prstDash val="solid"/>
            <a:miter lim="800000"/>
            <a:headEnd type="none" w="sm" len="sm"/>
            <a:tailEnd type="triangle" w="med" len="med"/>
          </a:ln>
        </p:spPr>
      </p:cxnSp>
      <p:pic>
        <p:nvPicPr>
          <p:cNvPr id="188" name="Google Shape;188;p20" descr="Roller mit einfarbiger Füllung"/>
          <p:cNvPicPr preferRelativeResize="0"/>
          <p:nvPr/>
        </p:nvPicPr>
        <p:blipFill rotWithShape="1">
          <a:blip r:embed="rId9">
            <a:alphaModFix/>
          </a:blip>
          <a:srcRect/>
          <a:stretch/>
        </p:blipFill>
        <p:spPr>
          <a:xfrm>
            <a:off x="7131031" y="3661483"/>
            <a:ext cx="713916" cy="713916"/>
          </a:xfrm>
          <a:prstGeom prst="rect">
            <a:avLst/>
          </a:prstGeom>
          <a:noFill/>
          <a:ln>
            <a:noFill/>
          </a:ln>
        </p:spPr>
      </p:pic>
      <p:pic>
        <p:nvPicPr>
          <p:cNvPr id="189" name="Google Shape;189;p20" descr="Offene Hand mit einfarbiger Füllung"/>
          <p:cNvPicPr preferRelativeResize="0"/>
          <p:nvPr/>
        </p:nvPicPr>
        <p:blipFill rotWithShape="1">
          <a:blip r:embed="rId11">
            <a:alphaModFix/>
          </a:blip>
          <a:srcRect/>
          <a:stretch/>
        </p:blipFill>
        <p:spPr>
          <a:xfrm>
            <a:off x="9730911" y="5185532"/>
            <a:ext cx="609600" cy="609600"/>
          </a:xfrm>
          <a:prstGeom prst="rect">
            <a:avLst/>
          </a:prstGeom>
          <a:noFill/>
          <a:ln>
            <a:noFill/>
          </a:ln>
        </p:spPr>
      </p:pic>
      <p:pic>
        <p:nvPicPr>
          <p:cNvPr id="190" name="Google Shape;190;p20" descr="Geld mit einfarbiger Füllung"/>
          <p:cNvPicPr preferRelativeResize="0"/>
          <p:nvPr/>
        </p:nvPicPr>
        <p:blipFill rotWithShape="1">
          <a:blip r:embed="rId4">
            <a:alphaModFix/>
          </a:blip>
          <a:srcRect/>
          <a:stretch/>
        </p:blipFill>
        <p:spPr>
          <a:xfrm>
            <a:off x="9556249" y="3713455"/>
            <a:ext cx="533260" cy="533260"/>
          </a:xfrm>
          <a:prstGeom prst="rect">
            <a:avLst/>
          </a:prstGeom>
          <a:noFill/>
          <a:ln>
            <a:noFill/>
          </a:ln>
        </p:spPr>
      </p:pic>
      <p:pic>
        <p:nvPicPr>
          <p:cNvPr id="191" name="Google Shape;191;p20" descr="Smartphone mit einfarbiger Füllung"/>
          <p:cNvPicPr preferRelativeResize="0"/>
          <p:nvPr/>
        </p:nvPicPr>
        <p:blipFill rotWithShape="1">
          <a:blip r:embed="rId8">
            <a:alphaModFix/>
          </a:blip>
          <a:srcRect/>
          <a:stretch/>
        </p:blipFill>
        <p:spPr>
          <a:xfrm>
            <a:off x="3129168" y="5044179"/>
            <a:ext cx="609600" cy="609600"/>
          </a:xfrm>
          <a:prstGeom prst="rect">
            <a:avLst/>
          </a:prstGeom>
          <a:noFill/>
          <a:ln>
            <a:noFill/>
          </a:ln>
        </p:spPr>
      </p:pic>
      <p:pic>
        <p:nvPicPr>
          <p:cNvPr id="192" name="Google Shape;192;p20" descr="Roller mit einfarbiger Füllung"/>
          <p:cNvPicPr preferRelativeResize="0"/>
          <p:nvPr/>
        </p:nvPicPr>
        <p:blipFill rotWithShape="1">
          <a:blip r:embed="rId9">
            <a:alphaModFix/>
          </a:blip>
          <a:srcRect/>
          <a:stretch/>
        </p:blipFill>
        <p:spPr>
          <a:xfrm>
            <a:off x="4443969" y="4843589"/>
            <a:ext cx="560671" cy="560671"/>
          </a:xfrm>
          <a:prstGeom prst="rect">
            <a:avLst/>
          </a:prstGeom>
          <a:noFill/>
          <a:ln>
            <a:noFill/>
          </a:ln>
        </p:spPr>
      </p:pic>
      <p:pic>
        <p:nvPicPr>
          <p:cNvPr id="193" name="Google Shape;193;p20" descr="Nudeln mit einfarbiger Füllung"/>
          <p:cNvPicPr preferRelativeResize="0"/>
          <p:nvPr/>
        </p:nvPicPr>
        <p:blipFill rotWithShape="1">
          <a:blip r:embed="rId12">
            <a:alphaModFix/>
          </a:blip>
          <a:srcRect/>
          <a:stretch/>
        </p:blipFill>
        <p:spPr>
          <a:xfrm>
            <a:off x="4412471" y="5356162"/>
            <a:ext cx="316330" cy="316330"/>
          </a:xfrm>
          <a:prstGeom prst="rect">
            <a:avLst/>
          </a:prstGeom>
          <a:noFill/>
          <a:ln>
            <a:noFill/>
          </a:ln>
        </p:spPr>
      </p:pic>
      <p:pic>
        <p:nvPicPr>
          <p:cNvPr id="194" name="Google Shape;194;p20" descr="Schachtel mit einfarbiger Füllung"/>
          <p:cNvPicPr preferRelativeResize="0"/>
          <p:nvPr/>
        </p:nvPicPr>
        <p:blipFill rotWithShape="1">
          <a:blip r:embed="rId13">
            <a:alphaModFix/>
          </a:blip>
          <a:srcRect/>
          <a:stretch/>
        </p:blipFill>
        <p:spPr>
          <a:xfrm>
            <a:off x="4721743" y="5290909"/>
            <a:ext cx="402991" cy="402991"/>
          </a:xfrm>
          <a:prstGeom prst="rect">
            <a:avLst/>
          </a:prstGeom>
          <a:noFill/>
          <a:ln>
            <a:noFill/>
          </a:ln>
        </p:spPr>
      </p:pic>
      <p:pic>
        <p:nvPicPr>
          <p:cNvPr id="195" name="Google Shape;195;p20" descr="Callcenter mit einfarbiger Füllung"/>
          <p:cNvPicPr preferRelativeResize="0"/>
          <p:nvPr/>
        </p:nvPicPr>
        <p:blipFill rotWithShape="1">
          <a:blip r:embed="rId14">
            <a:alphaModFix/>
          </a:blip>
          <a:srcRect/>
          <a:stretch/>
        </p:blipFill>
        <p:spPr>
          <a:xfrm>
            <a:off x="6424783" y="5486147"/>
            <a:ext cx="609600" cy="609600"/>
          </a:xfrm>
          <a:prstGeom prst="rect">
            <a:avLst/>
          </a:prstGeom>
          <a:noFill/>
          <a:ln>
            <a:noFill/>
          </a:ln>
        </p:spPr>
      </p:pic>
      <p:pic>
        <p:nvPicPr>
          <p:cNvPr id="196" name="Google Shape;196;p20" descr="Karte mit Ortsmarkierung mit einfarbiger Füllung"/>
          <p:cNvPicPr preferRelativeResize="0"/>
          <p:nvPr/>
        </p:nvPicPr>
        <p:blipFill rotWithShape="1">
          <a:blip r:embed="rId15">
            <a:alphaModFix/>
          </a:blip>
          <a:srcRect/>
          <a:stretch/>
        </p:blipFill>
        <p:spPr>
          <a:xfrm>
            <a:off x="5772265" y="5146681"/>
            <a:ext cx="609600" cy="609600"/>
          </a:xfrm>
          <a:prstGeom prst="rect">
            <a:avLst/>
          </a:prstGeom>
          <a:noFill/>
          <a:ln>
            <a:noFill/>
          </a:ln>
        </p:spPr>
      </p:pic>
      <p:pic>
        <p:nvPicPr>
          <p:cNvPr id="197" name="Google Shape;197;p20" descr="Stern für Bewertung mit einfarbiger Füllung"/>
          <p:cNvPicPr preferRelativeResize="0"/>
          <p:nvPr/>
        </p:nvPicPr>
        <p:blipFill rotWithShape="1">
          <a:blip r:embed="rId16">
            <a:alphaModFix/>
          </a:blip>
          <a:srcRect/>
          <a:stretch/>
        </p:blipFill>
        <p:spPr>
          <a:xfrm>
            <a:off x="8433765" y="4999051"/>
            <a:ext cx="609600" cy="609600"/>
          </a:xfrm>
          <a:prstGeom prst="rect">
            <a:avLst/>
          </a:prstGeom>
          <a:noFill/>
          <a:ln>
            <a:noFill/>
          </a:ln>
        </p:spPr>
      </p:pic>
      <p:sp>
        <p:nvSpPr>
          <p:cNvPr id="198" name="Google Shape;198;p20"/>
          <p:cNvSpPr txBox="1"/>
          <p:nvPr/>
        </p:nvSpPr>
        <p:spPr>
          <a:xfrm>
            <a:off x="5796301" y="5004490"/>
            <a:ext cx="694107"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1333" b="1">
                <a:solidFill>
                  <a:schemeClr val="dk1"/>
                </a:solidFill>
                <a:latin typeface="DM Sans"/>
                <a:ea typeface="DM Sans"/>
                <a:cs typeface="DM Sans"/>
                <a:sym typeface="DM Sans"/>
              </a:rPr>
              <a:t>Cash?</a:t>
            </a:r>
            <a:endParaRPr sz="1333" b="1">
              <a:solidFill>
                <a:schemeClr val="dk1"/>
              </a:solidFill>
              <a:latin typeface="DM Sans"/>
              <a:ea typeface="DM Sans"/>
              <a:cs typeface="DM Sans"/>
              <a:sym typeface="DM Sans"/>
            </a:endParaRPr>
          </a:p>
        </p:txBody>
      </p:sp>
      <p:pic>
        <p:nvPicPr>
          <p:cNvPr id="199" name="Google Shape;199;p20" descr="Roller mit einfarbiger Füllung"/>
          <p:cNvPicPr preferRelativeResize="0"/>
          <p:nvPr/>
        </p:nvPicPr>
        <p:blipFill rotWithShape="1">
          <a:blip r:embed="rId9">
            <a:alphaModFix/>
          </a:blip>
          <a:srcRect/>
          <a:stretch/>
        </p:blipFill>
        <p:spPr>
          <a:xfrm>
            <a:off x="7087339" y="4956243"/>
            <a:ext cx="392736" cy="392736"/>
          </a:xfrm>
          <a:prstGeom prst="rect">
            <a:avLst/>
          </a:prstGeom>
          <a:noFill/>
          <a:ln>
            <a:noFill/>
          </a:ln>
        </p:spPr>
      </p:pic>
      <p:pic>
        <p:nvPicPr>
          <p:cNvPr id="200" name="Google Shape;200;p20" descr="Lupe Silhouette"/>
          <p:cNvPicPr preferRelativeResize="0"/>
          <p:nvPr/>
        </p:nvPicPr>
        <p:blipFill rotWithShape="1">
          <a:blip r:embed="rId17">
            <a:alphaModFix/>
          </a:blip>
          <a:srcRect/>
          <a:stretch/>
        </p:blipFill>
        <p:spPr>
          <a:xfrm>
            <a:off x="6973333" y="4862235"/>
            <a:ext cx="868615" cy="868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p:nvPr/>
        </p:nvSpPr>
        <p:spPr>
          <a:xfrm>
            <a:off x="301089" y="1651001"/>
            <a:ext cx="11589822" cy="4915447"/>
          </a:xfrm>
          <a:custGeom>
            <a:avLst/>
            <a:gdLst/>
            <a:ahLst/>
            <a:cxnLst/>
            <a:rect l="l" t="t" r="r" b="b"/>
            <a:pathLst>
              <a:path w="9620467" h="4080209" extrusionOk="0">
                <a:moveTo>
                  <a:pt x="9496007" y="4080209"/>
                </a:moveTo>
                <a:lnTo>
                  <a:pt x="124460" y="4080209"/>
                </a:lnTo>
                <a:cubicBezTo>
                  <a:pt x="55880" y="4080209"/>
                  <a:pt x="0" y="4024329"/>
                  <a:pt x="0" y="3955749"/>
                </a:cubicBezTo>
                <a:lnTo>
                  <a:pt x="0" y="124460"/>
                </a:lnTo>
                <a:cubicBezTo>
                  <a:pt x="0" y="55880"/>
                  <a:pt x="55880" y="0"/>
                  <a:pt x="124460" y="0"/>
                </a:cubicBezTo>
                <a:lnTo>
                  <a:pt x="9496007" y="0"/>
                </a:lnTo>
                <a:cubicBezTo>
                  <a:pt x="9564587" y="0"/>
                  <a:pt x="9620467" y="55880"/>
                  <a:pt x="9620467" y="124460"/>
                </a:cubicBezTo>
                <a:lnTo>
                  <a:pt x="9620467" y="3955749"/>
                </a:lnTo>
                <a:cubicBezTo>
                  <a:pt x="9620467" y="4024329"/>
                  <a:pt x="9564587" y="4080209"/>
                  <a:pt x="9496007" y="4080209"/>
                </a:cubicBezTo>
                <a:close/>
              </a:path>
            </a:pathLst>
          </a:custGeom>
          <a:solidFill>
            <a:srgbClr val="FE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txBox="1"/>
          <p:nvPr/>
        </p:nvSpPr>
        <p:spPr>
          <a:xfrm>
            <a:off x="685800" y="1127579"/>
            <a:ext cx="9118600" cy="916789"/>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r>
              <a:rPr lang="de-DE" sz="5334" b="1">
                <a:solidFill>
                  <a:srgbClr val="000000"/>
                </a:solidFill>
                <a:latin typeface="DM Sans"/>
                <a:ea typeface="DM Sans"/>
                <a:cs typeface="DM Sans"/>
                <a:sym typeface="DM Sans"/>
              </a:rPr>
              <a:t>Stakeholder Mapping</a:t>
            </a:r>
            <a:endParaRPr/>
          </a:p>
        </p:txBody>
      </p:sp>
      <p:pic>
        <p:nvPicPr>
          <p:cNvPr id="207" name="Google Shape;207;p21"/>
          <p:cNvPicPr preferRelativeResize="0"/>
          <p:nvPr/>
        </p:nvPicPr>
        <p:blipFill rotWithShape="1">
          <a:blip r:embed="rId3">
            <a:alphaModFix/>
          </a:blip>
          <a:srcRect/>
          <a:stretch/>
        </p:blipFill>
        <p:spPr>
          <a:xfrm>
            <a:off x="904037" y="2226359"/>
            <a:ext cx="4532163" cy="3764534"/>
          </a:xfrm>
          <a:prstGeom prst="rect">
            <a:avLst/>
          </a:prstGeom>
          <a:noFill/>
          <a:ln>
            <a:noFill/>
          </a:ln>
        </p:spPr>
      </p:pic>
      <p:sp>
        <p:nvSpPr>
          <p:cNvPr id="208" name="Google Shape;208;p21"/>
          <p:cNvSpPr txBox="1"/>
          <p:nvPr/>
        </p:nvSpPr>
        <p:spPr>
          <a:xfrm>
            <a:off x="927711" y="6036089"/>
            <a:ext cx="4760235" cy="318998"/>
          </a:xfrm>
          <a:prstGeom prst="rect">
            <a:avLst/>
          </a:prstGeom>
          <a:noFill/>
          <a:ln>
            <a:noFill/>
          </a:ln>
        </p:spPr>
        <p:txBody>
          <a:bodyPr spcFirstLastPara="1" wrap="square" lIns="0" tIns="0" rIns="0" bIns="0" anchor="t" anchorCtr="0">
            <a:spAutoFit/>
          </a:bodyPr>
          <a:lstStyle/>
          <a:p>
            <a:pPr marL="0" marR="0" lvl="0" indent="0" algn="l" rtl="0">
              <a:lnSpc>
                <a:spcPct val="139978"/>
              </a:lnSpc>
              <a:spcBef>
                <a:spcPts val="0"/>
              </a:spcBef>
              <a:spcAft>
                <a:spcPts val="0"/>
              </a:spcAft>
              <a:buNone/>
            </a:pPr>
            <a:r>
              <a:rPr lang="de-DE" sz="933">
                <a:solidFill>
                  <a:srgbClr val="000000"/>
                </a:solidFill>
                <a:latin typeface="Sansita"/>
                <a:ea typeface="Sansita"/>
                <a:cs typeface="Sansita"/>
                <a:sym typeface="Sansita"/>
              </a:rPr>
              <a:t>Graphic by Margaret Hagan (2017). URL: https://www.openlawlab.com/2017/08/28/stakeholder-mapping-the-traffic-ticket-system/</a:t>
            </a:r>
            <a:endParaRPr/>
          </a:p>
        </p:txBody>
      </p:sp>
      <p:sp>
        <p:nvSpPr>
          <p:cNvPr id="209" name="Google Shape;209;p21"/>
          <p:cNvSpPr txBox="1"/>
          <p:nvPr/>
        </p:nvSpPr>
        <p:spPr>
          <a:xfrm>
            <a:off x="6062822" y="2349742"/>
            <a:ext cx="5201467" cy="2751844"/>
          </a:xfrm>
          <a:prstGeom prst="rect">
            <a:avLst/>
          </a:prstGeom>
          <a:noFill/>
          <a:ln>
            <a:noFill/>
          </a:ln>
        </p:spPr>
        <p:txBody>
          <a:bodyPr spcFirstLastPara="1" wrap="square" lIns="0" tIns="0" rIns="0" bIns="0" anchor="t" anchorCtr="0">
            <a:spAutoFit/>
          </a:bodyPr>
          <a:lstStyle/>
          <a:p>
            <a:pPr marL="0" marR="0" lvl="0" indent="0" algn="l" rtl="0">
              <a:lnSpc>
                <a:spcPct val="144991"/>
              </a:lnSpc>
              <a:spcBef>
                <a:spcPts val="0"/>
              </a:spcBef>
              <a:spcAft>
                <a:spcPts val="0"/>
              </a:spcAft>
              <a:buNone/>
            </a:pPr>
            <a:r>
              <a:rPr lang="de-DE" sz="1867" b="1">
                <a:solidFill>
                  <a:srgbClr val="000000"/>
                </a:solidFill>
                <a:latin typeface="DM Sans"/>
                <a:ea typeface="DM Sans"/>
                <a:cs typeface="DM Sans"/>
                <a:sym typeface="DM Sans"/>
              </a:rPr>
              <a:t>Understanding the actively involved people by</a:t>
            </a:r>
            <a:endParaRPr/>
          </a:p>
          <a:p>
            <a:pPr marL="0" marR="0" lvl="0" indent="0" algn="l" rtl="0">
              <a:lnSpc>
                <a:spcPct val="144991"/>
              </a:lnSpc>
              <a:spcBef>
                <a:spcPts val="0"/>
              </a:spcBef>
              <a:spcAft>
                <a:spcPts val="0"/>
              </a:spcAft>
              <a:buNone/>
            </a:pPr>
            <a:endParaRPr sz="1867">
              <a:solidFill>
                <a:srgbClr val="000000"/>
              </a:solidFill>
              <a:latin typeface="DM Sans"/>
              <a:ea typeface="DM Sans"/>
              <a:cs typeface="DM Sans"/>
              <a:sym typeface="DM Sans"/>
            </a:endParaRPr>
          </a:p>
          <a:p>
            <a:pPr marL="417428" marR="0" lvl="1" indent="-208714" algn="l" rtl="0">
              <a:lnSpc>
                <a:spcPct val="144991"/>
              </a:lnSpc>
              <a:spcBef>
                <a:spcPts val="0"/>
              </a:spcBef>
              <a:spcAft>
                <a:spcPts val="0"/>
              </a:spcAft>
              <a:buClr>
                <a:srgbClr val="000000"/>
              </a:buClr>
              <a:buSzPts val="1867"/>
              <a:buFont typeface="Arial"/>
              <a:buChar char="•"/>
            </a:pPr>
            <a:r>
              <a:rPr lang="de-DE" sz="1867" b="0" i="0" u="none" strike="noStrike" cap="none">
                <a:solidFill>
                  <a:srgbClr val="000000"/>
                </a:solidFill>
                <a:latin typeface="DM Sans"/>
                <a:ea typeface="DM Sans"/>
                <a:cs typeface="DM Sans"/>
                <a:sym typeface="DM Sans"/>
              </a:rPr>
              <a:t>thinking of individuals, organizations, companies etc. involved </a:t>
            </a:r>
            <a:endParaRPr/>
          </a:p>
          <a:p>
            <a:pPr marL="208714" marR="0" lvl="1" indent="0" algn="l" rtl="0">
              <a:lnSpc>
                <a:spcPct val="144991"/>
              </a:lnSpc>
              <a:spcBef>
                <a:spcPts val="0"/>
              </a:spcBef>
              <a:spcAft>
                <a:spcPts val="0"/>
              </a:spcAft>
              <a:buNone/>
            </a:pPr>
            <a:endParaRPr sz="1867" b="0" i="0" u="none" strike="noStrike" cap="none">
              <a:solidFill>
                <a:srgbClr val="000000"/>
              </a:solidFill>
              <a:latin typeface="DM Sans"/>
              <a:ea typeface="DM Sans"/>
              <a:cs typeface="DM Sans"/>
              <a:sym typeface="DM Sans"/>
            </a:endParaRPr>
          </a:p>
          <a:p>
            <a:pPr marL="417428" marR="0" lvl="1" indent="-208714" algn="l" rtl="0">
              <a:lnSpc>
                <a:spcPct val="144991"/>
              </a:lnSpc>
              <a:spcBef>
                <a:spcPts val="0"/>
              </a:spcBef>
              <a:spcAft>
                <a:spcPts val="0"/>
              </a:spcAft>
              <a:buClr>
                <a:srgbClr val="000000"/>
              </a:buClr>
              <a:buSzPts val="1867"/>
              <a:buFont typeface="Arial"/>
              <a:buChar char="•"/>
            </a:pPr>
            <a:r>
              <a:rPr lang="de-DE" sz="1867" b="0" i="0" u="none" strike="noStrike" cap="none">
                <a:solidFill>
                  <a:srgbClr val="000000"/>
                </a:solidFill>
                <a:latin typeface="DM Sans"/>
                <a:ea typeface="DM Sans"/>
                <a:cs typeface="DM Sans"/>
                <a:sym typeface="DM Sans"/>
              </a:rPr>
              <a:t>creating an overview which shows relations between stakeholders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Sansita</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balens phillip</cp:lastModifiedBy>
  <cp:revision>1</cp:revision>
  <dcterms:modified xsi:type="dcterms:W3CDTF">2022-03-17T10:23:03Z</dcterms:modified>
</cp:coreProperties>
</file>