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ora"/>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fntdata"/><Relationship Id="rId22" Type="http://schemas.openxmlformats.org/officeDocument/2006/relationships/font" Target="fonts/Lora-boldItalic.fntdata"/><Relationship Id="rId21" Type="http://schemas.openxmlformats.org/officeDocument/2006/relationships/font" Target="fonts/Lora-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Lora-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72364db5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72364db5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2364db5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2364db5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2364db5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2364db5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72364db5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72364db5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2364db5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2364db5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2364db5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2364db5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2364db5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2364db5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2364db5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2364db5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COHESION &amp; COUPLING IN OOP</a:t>
            </a:r>
            <a:endParaRPr/>
          </a:p>
        </p:txBody>
      </p:sp>
      <p:sp>
        <p:nvSpPr>
          <p:cNvPr id="65" name="Google Shape;65;p13"/>
          <p:cNvSpPr txBox="1"/>
          <p:nvPr>
            <p:ph idx="1" type="subTitle"/>
          </p:nvPr>
        </p:nvSpPr>
        <p:spPr>
          <a:xfrm>
            <a:off x="311700" y="1878528"/>
            <a:ext cx="4242600" cy="236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Members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AutoNum type="arabicPeriod"/>
            </a:pPr>
            <a:r>
              <a:rPr lang="en" sz="2000"/>
              <a:t>Ddiiro Joseph.</a:t>
            </a:r>
            <a:endParaRPr sz="2000"/>
          </a:p>
          <a:p>
            <a:pPr indent="-355600" lvl="0" marL="457200" rtl="0" algn="l">
              <a:spcBef>
                <a:spcPts val="0"/>
              </a:spcBef>
              <a:spcAft>
                <a:spcPts val="0"/>
              </a:spcAft>
              <a:buSzPts val="2000"/>
              <a:buAutoNum type="arabicPeriod"/>
            </a:pPr>
            <a:r>
              <a:rPr lang="en" sz="2000"/>
              <a:t>Alwoch </a:t>
            </a:r>
            <a:r>
              <a:rPr lang="en" sz="2000"/>
              <a:t>Sophia.</a:t>
            </a:r>
            <a:endParaRPr sz="2000"/>
          </a:p>
          <a:p>
            <a:pPr indent="-355600" lvl="0" marL="457200" rtl="0" algn="l">
              <a:spcBef>
                <a:spcPts val="0"/>
              </a:spcBef>
              <a:spcAft>
                <a:spcPts val="0"/>
              </a:spcAft>
              <a:buSzPts val="2000"/>
              <a:buAutoNum type="arabicPeriod"/>
            </a:pPr>
            <a:r>
              <a:rPr lang="en" sz="2000"/>
              <a:t>Asamo Elizabeth.</a:t>
            </a:r>
            <a:endParaRPr sz="2000"/>
          </a:p>
          <a:p>
            <a:pPr indent="-355600" lvl="0" marL="457200" rtl="0" algn="l">
              <a:spcBef>
                <a:spcPts val="0"/>
              </a:spcBef>
              <a:spcAft>
                <a:spcPts val="0"/>
              </a:spcAft>
              <a:buSzPts val="2000"/>
              <a:buAutoNum type="arabicPeriod"/>
            </a:pPr>
            <a:r>
              <a:rPr lang="en" sz="2000"/>
              <a:t>Balenzi </a:t>
            </a:r>
            <a:r>
              <a:rPr lang="en" sz="2000"/>
              <a:t>Philip</a:t>
            </a:r>
            <a:r>
              <a:rPr lang="en" sz="2000"/>
              <a: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74550" y="198275"/>
            <a:ext cx="3741000" cy="50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t>Cohesion</a:t>
            </a:r>
            <a:r>
              <a:rPr lang="en" sz="2400"/>
              <a:t> </a:t>
            </a:r>
            <a:endParaRPr sz="2400"/>
          </a:p>
          <a:p>
            <a:pPr indent="0" lvl="0" marL="88900" marR="88900" rtl="0" algn="l">
              <a:lnSpc>
                <a:spcPct val="150000"/>
              </a:lnSpc>
              <a:spcBef>
                <a:spcPts val="0"/>
              </a:spcBef>
              <a:spcAft>
                <a:spcPts val="0"/>
              </a:spcAft>
              <a:buNone/>
            </a:pPr>
            <a:r>
              <a:rPr lang="en" sz="1377"/>
              <a:t>In computer programming, cohesion refers to the degree to which the elements inside a module belong together. In one sense, it is a measure of the strength of relationship between the methods and data of a class and some unifying purpose or concept served by that class. </a:t>
            </a:r>
            <a:endParaRPr sz="1377"/>
          </a:p>
          <a:p>
            <a:pPr indent="0" lvl="0" marL="88900" marR="88900" rtl="0" algn="l">
              <a:lnSpc>
                <a:spcPct val="150000"/>
              </a:lnSpc>
              <a:spcBef>
                <a:spcPts val="800"/>
              </a:spcBef>
              <a:spcAft>
                <a:spcPts val="0"/>
              </a:spcAft>
              <a:buNone/>
            </a:pPr>
            <a:r>
              <a:t/>
            </a:r>
            <a:endParaRPr sz="1377"/>
          </a:p>
          <a:p>
            <a:pPr indent="0" lvl="0" marL="88900" marR="88900" rtl="0" algn="l">
              <a:lnSpc>
                <a:spcPct val="150000"/>
              </a:lnSpc>
              <a:spcBef>
                <a:spcPts val="800"/>
              </a:spcBef>
              <a:spcAft>
                <a:spcPts val="0"/>
              </a:spcAft>
              <a:buNone/>
            </a:pPr>
            <a:r>
              <a:rPr lang="en" sz="1377"/>
              <a:t>In another sense, it is a measure of the strength of relationship between the class's method and data themselves.</a:t>
            </a:r>
            <a:endParaRPr sz="233">
              <a:highlight>
                <a:schemeClr val="dk1"/>
              </a:highlight>
              <a:latin typeface="Courier New"/>
              <a:ea typeface="Courier New"/>
              <a:cs typeface="Courier New"/>
              <a:sym typeface="Courier New"/>
            </a:endParaRPr>
          </a:p>
          <a:p>
            <a:pPr indent="0" lvl="0" marL="0" rtl="0" algn="l">
              <a:spcBef>
                <a:spcPts val="800"/>
              </a:spcBef>
              <a:spcAft>
                <a:spcPts val="0"/>
              </a:spcAft>
              <a:buNone/>
            </a:pPr>
            <a:r>
              <a:t/>
            </a:r>
            <a:endParaRPr sz="2400"/>
          </a:p>
        </p:txBody>
      </p:sp>
      <p:sp>
        <p:nvSpPr>
          <p:cNvPr id="71" name="Google Shape;71;p14"/>
          <p:cNvSpPr txBox="1"/>
          <p:nvPr>
            <p:ph idx="1" type="body"/>
          </p:nvPr>
        </p:nvSpPr>
        <p:spPr>
          <a:xfrm>
            <a:off x="4449425" y="74375"/>
            <a:ext cx="4361700" cy="50073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15000"/>
              </a:lnSpc>
              <a:spcBef>
                <a:spcPts val="2300"/>
              </a:spcBef>
              <a:spcAft>
                <a:spcPts val="0"/>
              </a:spcAft>
              <a:buNone/>
            </a:pPr>
            <a:r>
              <a:rPr lang="en" sz="1377">
                <a:solidFill>
                  <a:schemeClr val="dk1"/>
                </a:solidFill>
                <a:latin typeface="Merriweather"/>
                <a:ea typeface="Merriweather"/>
                <a:cs typeface="Merriweather"/>
                <a:sym typeface="Merriweather"/>
              </a:rPr>
              <a:t>Cohesion focuses on how single module/class is designed. Higher the </a:t>
            </a:r>
            <a:r>
              <a:rPr lang="en" sz="1377">
                <a:solidFill>
                  <a:schemeClr val="dk1"/>
                </a:solidFill>
                <a:latin typeface="Merriweather"/>
                <a:ea typeface="Merriweather"/>
                <a:cs typeface="Merriweather"/>
                <a:sym typeface="Merriweather"/>
              </a:rPr>
              <a:t>cohesiveness</a:t>
            </a:r>
            <a:r>
              <a:rPr lang="en" sz="1377">
                <a:solidFill>
                  <a:schemeClr val="dk1"/>
                </a:solidFill>
                <a:latin typeface="Merriweather"/>
                <a:ea typeface="Merriweather"/>
                <a:cs typeface="Merriweather"/>
                <a:sym typeface="Merriweather"/>
              </a:rPr>
              <a:t> of the module/class, better is the OO design.</a:t>
            </a:r>
            <a:endParaRPr sz="1377">
              <a:solidFill>
                <a:schemeClr val="dk1"/>
              </a:solidFill>
              <a:latin typeface="Merriweather"/>
              <a:ea typeface="Merriweather"/>
              <a:cs typeface="Merriweather"/>
              <a:sym typeface="Merriweather"/>
            </a:endParaRPr>
          </a:p>
          <a:p>
            <a:pPr indent="0" lvl="0" marL="0" rtl="0" algn="l">
              <a:lnSpc>
                <a:spcPct val="115000"/>
              </a:lnSpc>
              <a:spcBef>
                <a:spcPts val="2300"/>
              </a:spcBef>
              <a:spcAft>
                <a:spcPts val="0"/>
              </a:spcAft>
              <a:buNone/>
            </a:pPr>
            <a:r>
              <a:rPr lang="en" sz="1377">
                <a:solidFill>
                  <a:schemeClr val="dk1"/>
                </a:solidFill>
                <a:latin typeface="Merriweather"/>
                <a:ea typeface="Merriweather"/>
                <a:cs typeface="Merriweather"/>
                <a:sym typeface="Merriweather"/>
              </a:rPr>
              <a:t>If our module performs one task and nothing else or has a clear purpose, our module has </a:t>
            </a:r>
            <a:r>
              <a:rPr lang="en" sz="1377">
                <a:solidFill>
                  <a:schemeClr val="accent4"/>
                </a:solidFill>
                <a:latin typeface="Merriweather"/>
                <a:ea typeface="Merriweather"/>
                <a:cs typeface="Merriweather"/>
                <a:sym typeface="Merriweather"/>
              </a:rPr>
              <a:t>high cohesion.</a:t>
            </a:r>
            <a:r>
              <a:rPr lang="en" sz="1377">
                <a:solidFill>
                  <a:schemeClr val="dk1"/>
                </a:solidFill>
                <a:latin typeface="Merriweather"/>
                <a:ea typeface="Merriweather"/>
                <a:cs typeface="Merriweather"/>
                <a:sym typeface="Merriweather"/>
              </a:rPr>
              <a:t> On the other hand, if our module tries to encapsulate more than one purpose or has an unclear purpose, our module has </a:t>
            </a:r>
            <a:r>
              <a:rPr lang="en" sz="1377">
                <a:solidFill>
                  <a:schemeClr val="accent4"/>
                </a:solidFill>
                <a:latin typeface="Merriweather"/>
                <a:ea typeface="Merriweather"/>
                <a:cs typeface="Merriweather"/>
                <a:sym typeface="Merriweather"/>
              </a:rPr>
              <a:t>low cohesion.</a:t>
            </a:r>
            <a:endParaRPr sz="1377">
              <a:solidFill>
                <a:schemeClr val="accent4"/>
              </a:solidFill>
              <a:latin typeface="Merriweather"/>
              <a:ea typeface="Merriweather"/>
              <a:cs typeface="Merriweather"/>
              <a:sym typeface="Merriweather"/>
            </a:endParaRPr>
          </a:p>
          <a:p>
            <a:pPr indent="0" lvl="0" marL="0" rtl="0" algn="l">
              <a:lnSpc>
                <a:spcPct val="115000"/>
              </a:lnSpc>
              <a:spcBef>
                <a:spcPts val="2300"/>
              </a:spcBef>
              <a:spcAft>
                <a:spcPts val="0"/>
              </a:spcAft>
              <a:buNone/>
            </a:pPr>
            <a:r>
              <a:rPr lang="en" sz="1377">
                <a:solidFill>
                  <a:schemeClr val="dk1"/>
                </a:solidFill>
                <a:latin typeface="Merriweather"/>
                <a:ea typeface="Merriweather"/>
                <a:cs typeface="Merriweather"/>
                <a:sym typeface="Merriweather"/>
              </a:rPr>
              <a:t>Modules with high cohesion tend to be preferable, simple because </a:t>
            </a:r>
            <a:r>
              <a:rPr lang="en" sz="1377">
                <a:solidFill>
                  <a:schemeClr val="accent4"/>
                </a:solidFill>
                <a:latin typeface="Merriweather"/>
                <a:ea typeface="Merriweather"/>
                <a:cs typeface="Merriweather"/>
                <a:sym typeface="Merriweather"/>
              </a:rPr>
              <a:t>high cohesion</a:t>
            </a:r>
            <a:r>
              <a:rPr lang="en" sz="1377">
                <a:solidFill>
                  <a:schemeClr val="dk1"/>
                </a:solidFill>
                <a:latin typeface="Merriweather"/>
                <a:ea typeface="Merriweather"/>
                <a:cs typeface="Merriweather"/>
                <a:sym typeface="Merriweather"/>
              </a:rPr>
              <a:t> is associated with several desirable traits of software including </a:t>
            </a:r>
            <a:r>
              <a:rPr b="1" lang="en" sz="1377">
                <a:solidFill>
                  <a:schemeClr val="dk1"/>
                </a:solidFill>
                <a:latin typeface="Merriweather"/>
                <a:ea typeface="Merriweather"/>
                <a:cs typeface="Merriweather"/>
                <a:sym typeface="Merriweather"/>
              </a:rPr>
              <a:t>robustness, reliability, and understandability</a:t>
            </a:r>
            <a:r>
              <a:rPr lang="en" sz="1377">
                <a:solidFill>
                  <a:schemeClr val="dk1"/>
                </a:solidFill>
                <a:latin typeface="Merriweather"/>
                <a:ea typeface="Merriweather"/>
                <a:cs typeface="Merriweather"/>
                <a:sym typeface="Merriweather"/>
              </a:rPr>
              <a:t>.</a:t>
            </a:r>
            <a:endParaRPr sz="1377">
              <a:solidFill>
                <a:schemeClr val="dk1"/>
              </a:solidFill>
              <a:latin typeface="Merriweather"/>
              <a:ea typeface="Merriweather"/>
              <a:cs typeface="Merriweather"/>
              <a:sym typeface="Merriweather"/>
            </a:endParaRPr>
          </a:p>
          <a:p>
            <a:pPr indent="0" lvl="0" marL="0" rtl="0" algn="l">
              <a:lnSpc>
                <a:spcPct val="115000"/>
              </a:lnSpc>
              <a:spcBef>
                <a:spcPts val="2300"/>
              </a:spcBef>
              <a:spcAft>
                <a:spcPts val="0"/>
              </a:spcAft>
              <a:buNone/>
            </a:pPr>
            <a:r>
              <a:rPr lang="en" sz="1377">
                <a:solidFill>
                  <a:schemeClr val="accent4"/>
                </a:solidFill>
                <a:latin typeface="Merriweather"/>
                <a:ea typeface="Merriweather"/>
                <a:cs typeface="Merriweather"/>
                <a:sym typeface="Merriweather"/>
              </a:rPr>
              <a:t>Low cohesion</a:t>
            </a:r>
            <a:r>
              <a:rPr lang="en" sz="1377">
                <a:solidFill>
                  <a:schemeClr val="dk1"/>
                </a:solidFill>
                <a:latin typeface="Merriweather"/>
                <a:ea typeface="Merriweather"/>
                <a:cs typeface="Merriweather"/>
                <a:sym typeface="Merriweather"/>
              </a:rPr>
              <a:t> is associated with undesirable traits such as being d</a:t>
            </a:r>
            <a:r>
              <a:rPr b="1" lang="en" sz="1377">
                <a:solidFill>
                  <a:schemeClr val="dk1"/>
                </a:solidFill>
                <a:latin typeface="Merriweather"/>
                <a:ea typeface="Merriweather"/>
                <a:cs typeface="Merriweather"/>
                <a:sym typeface="Merriweather"/>
              </a:rPr>
              <a:t>ifficult to maintain, test, reuse, or even understand</a:t>
            </a:r>
            <a:r>
              <a:rPr lang="en" sz="1377">
                <a:solidFill>
                  <a:schemeClr val="dk1"/>
                </a:solidFill>
                <a:latin typeface="Merriweather"/>
                <a:ea typeface="Merriweather"/>
                <a:cs typeface="Merriweather"/>
                <a:sym typeface="Merriweather"/>
              </a:rPr>
              <a:t>.</a:t>
            </a:r>
            <a:endParaRPr sz="1377">
              <a:solidFill>
                <a:schemeClr val="dk1"/>
              </a:solidFill>
              <a:latin typeface="Merriweather"/>
              <a:ea typeface="Merriweather"/>
              <a:cs typeface="Merriweather"/>
              <a:sym typeface="Merriweather"/>
            </a:endParaRPr>
          </a:p>
          <a:p>
            <a:pPr indent="0" lvl="0" marL="0" rtl="0" algn="l">
              <a:lnSpc>
                <a:spcPct val="115000"/>
              </a:lnSpc>
              <a:spcBef>
                <a:spcPts val="2300"/>
              </a:spcBef>
              <a:spcAft>
                <a:spcPts val="2300"/>
              </a:spcAft>
              <a:buNone/>
            </a:pPr>
            <a:r>
              <a:rPr lang="en" sz="1377">
                <a:solidFill>
                  <a:schemeClr val="dk1"/>
                </a:solidFill>
                <a:latin typeface="Merriweather"/>
                <a:ea typeface="Merriweather"/>
                <a:cs typeface="Merriweather"/>
                <a:sym typeface="Merriweather"/>
              </a:rPr>
              <a:t>Cohesion is often contrasted with coupling. High cohesion often correlates with loose coupling, and vice versa.</a:t>
            </a:r>
            <a:endParaRPr sz="2400" u="sng">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141150" y="-49600"/>
            <a:ext cx="8861700" cy="5143500"/>
          </a:xfrm>
          <a:prstGeom prst="rect">
            <a:avLst/>
          </a:prstGeom>
        </p:spPr>
        <p:txBody>
          <a:bodyPr anchorCtr="0" anchor="t" bIns="91425" lIns="91425" spcFirstLastPara="1" rIns="91425" wrap="square" tIns="91425">
            <a:noAutofit/>
          </a:bodyPr>
          <a:lstStyle/>
          <a:p>
            <a:pPr indent="0" lvl="0" marL="0" rtl="0" algn="ctr">
              <a:lnSpc>
                <a:spcPct val="150000"/>
              </a:lnSpc>
              <a:spcBef>
                <a:spcPts val="2300"/>
              </a:spcBef>
              <a:spcAft>
                <a:spcPts val="0"/>
              </a:spcAft>
              <a:buNone/>
            </a:pPr>
            <a:r>
              <a:rPr b="1" lang="en" sz="1500" u="sng">
                <a:solidFill>
                  <a:schemeClr val="lt1"/>
                </a:solidFill>
                <a:highlight>
                  <a:schemeClr val="dk1"/>
                </a:highlight>
                <a:latin typeface="Lora"/>
                <a:ea typeface="Lora"/>
                <a:cs typeface="Lora"/>
                <a:sym typeface="Lora"/>
              </a:rPr>
              <a:t>	Types of Cohesion in details.</a:t>
            </a:r>
            <a:endParaRPr b="1" sz="1500" u="sng">
              <a:solidFill>
                <a:schemeClr val="lt1"/>
              </a:solidFill>
              <a:highlight>
                <a:schemeClr val="dk1"/>
              </a:highlight>
              <a:latin typeface="Lora"/>
              <a:ea typeface="Lora"/>
              <a:cs typeface="Lora"/>
              <a:sym typeface="Lora"/>
            </a:endParaRPr>
          </a:p>
          <a:p>
            <a:pPr indent="-323850" lvl="0" marL="457200" rtl="0" algn="l">
              <a:lnSpc>
                <a:spcPct val="150000"/>
              </a:lnSpc>
              <a:spcBef>
                <a:spcPts val="23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Coincidental cohesion</a:t>
            </a:r>
            <a:r>
              <a:rPr lang="en" sz="1500">
                <a:solidFill>
                  <a:schemeClr val="lt1"/>
                </a:solidFill>
                <a:highlight>
                  <a:schemeClr val="dk1"/>
                </a:highlight>
                <a:latin typeface="Lora"/>
                <a:ea typeface="Lora"/>
                <a:cs typeface="Lora"/>
                <a:sym typeface="Lora"/>
              </a:rPr>
              <a:t> is when parts of a module are grouped arbitrarily; the only relationship between the parts is that they have been grouped together.  For example: </a:t>
            </a:r>
            <a:r>
              <a:rPr b="1" lang="en" sz="1500">
                <a:solidFill>
                  <a:schemeClr val="lt1"/>
                </a:solidFill>
                <a:highlight>
                  <a:schemeClr val="dk1"/>
                </a:highlight>
                <a:latin typeface="Lora"/>
                <a:ea typeface="Lora"/>
                <a:cs typeface="Lora"/>
                <a:sym typeface="Lora"/>
              </a:rPr>
              <a:t>Utilities</a:t>
            </a:r>
            <a:r>
              <a:rPr lang="en" sz="1500">
                <a:solidFill>
                  <a:schemeClr val="lt1"/>
                </a:solidFill>
                <a:highlight>
                  <a:schemeClr val="dk1"/>
                </a:highlight>
                <a:latin typeface="Lora"/>
                <a:ea typeface="Lora"/>
                <a:cs typeface="Lora"/>
                <a:sym typeface="Lora"/>
              </a:rPr>
              <a:t> class.</a:t>
            </a:r>
            <a:endParaRPr sz="1500">
              <a:solidFill>
                <a:schemeClr val="lt1"/>
              </a:solidFill>
              <a:highlight>
                <a:schemeClr val="dk1"/>
              </a:highlight>
              <a:latin typeface="Lora"/>
              <a:ea typeface="Lora"/>
              <a:cs typeface="Lora"/>
              <a:sym typeface="Lora"/>
            </a:endParaRPr>
          </a:p>
          <a:p>
            <a:pPr indent="-323850" lvl="0" marL="457200" rtl="0" algn="l">
              <a:lnSpc>
                <a:spcPct val="150000"/>
              </a:lnSpc>
              <a:spcBef>
                <a:spcPts val="10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Logical cohesion</a:t>
            </a:r>
            <a:r>
              <a:rPr lang="en" sz="1500">
                <a:solidFill>
                  <a:schemeClr val="lt1"/>
                </a:solidFill>
                <a:highlight>
                  <a:schemeClr val="dk1"/>
                </a:highlight>
                <a:latin typeface="Lora"/>
                <a:ea typeface="Lora"/>
                <a:cs typeface="Lora"/>
                <a:sym typeface="Lora"/>
              </a:rPr>
              <a:t> is when parts of a module are grouped because they are logically categorized to do the same thing even though they are different by nature. For example: grouping all mouse and keyboard input handling routines.</a:t>
            </a:r>
            <a:endParaRPr sz="1500">
              <a:solidFill>
                <a:srgbClr val="404040"/>
              </a:solidFill>
              <a:highlight>
                <a:srgbClr val="FFFFFF"/>
              </a:highlight>
              <a:latin typeface="Lora"/>
              <a:ea typeface="Lora"/>
              <a:cs typeface="Lora"/>
              <a:sym typeface="Lora"/>
            </a:endParaRPr>
          </a:p>
          <a:p>
            <a:pPr indent="-323850" lvl="0" marL="457200" rtl="0" algn="l">
              <a:lnSpc>
                <a:spcPct val="150000"/>
              </a:lnSpc>
              <a:spcBef>
                <a:spcPts val="10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Temporal cohesion</a:t>
            </a:r>
            <a:r>
              <a:rPr lang="en" sz="1500">
                <a:solidFill>
                  <a:schemeClr val="lt1"/>
                </a:solidFill>
                <a:highlight>
                  <a:schemeClr val="dk1"/>
                </a:highlight>
                <a:latin typeface="Lora"/>
                <a:ea typeface="Lora"/>
                <a:cs typeface="Lora"/>
                <a:sym typeface="Lora"/>
              </a:rPr>
              <a:t> is when parts of a module are grouped by when they are processed - the parts at a particular time in program execution. For example: A function which is called after catching an exception which closes open files, creates an error log, and notifies the user.</a:t>
            </a:r>
            <a:endParaRPr sz="1500">
              <a:solidFill>
                <a:schemeClr val="lt1"/>
              </a:solidFill>
              <a:highlight>
                <a:schemeClr val="dk1"/>
              </a:highlight>
              <a:latin typeface="Lora"/>
              <a:ea typeface="Lora"/>
              <a:cs typeface="Lora"/>
              <a:sym typeface="Lora"/>
            </a:endParaRPr>
          </a:p>
          <a:p>
            <a:pPr indent="-323850" lvl="0" marL="457200" rtl="0" algn="l">
              <a:lnSpc>
                <a:spcPct val="150000"/>
              </a:lnSpc>
              <a:spcBef>
                <a:spcPts val="10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Procedural cohesion</a:t>
            </a:r>
            <a:r>
              <a:rPr lang="en" sz="1500">
                <a:solidFill>
                  <a:schemeClr val="lt1"/>
                </a:solidFill>
                <a:highlight>
                  <a:schemeClr val="dk1"/>
                </a:highlight>
                <a:latin typeface="Lora"/>
                <a:ea typeface="Lora"/>
                <a:cs typeface="Lora"/>
                <a:sym typeface="Lora"/>
              </a:rPr>
              <a:t> is when parts of a module are grouped because they always follow a certain sequence of execution. For example: a function which checks file permissions and then opens the file.</a:t>
            </a:r>
            <a:endParaRPr sz="1500">
              <a:solidFill>
                <a:schemeClr val="lt1"/>
              </a:solidFill>
              <a:highlight>
                <a:schemeClr val="dk1"/>
              </a:highlight>
              <a:latin typeface="Lora"/>
              <a:ea typeface="Lora"/>
              <a:cs typeface="Lora"/>
              <a:sym typeface="Lora"/>
            </a:endParaRPr>
          </a:p>
          <a:p>
            <a:pPr indent="0" lvl="0" marL="0" rtl="0" algn="l">
              <a:lnSpc>
                <a:spcPct val="150000"/>
              </a:lnSpc>
              <a:spcBef>
                <a:spcPts val="2300"/>
              </a:spcBef>
              <a:spcAft>
                <a:spcPts val="0"/>
              </a:spcAft>
              <a:buNone/>
            </a:pPr>
            <a:r>
              <a:t/>
            </a:r>
            <a:endParaRPr sz="1350">
              <a:solidFill>
                <a:schemeClr val="lt1"/>
              </a:solidFill>
              <a:highlight>
                <a:srgbClr val="FFFFFF"/>
              </a:highlight>
              <a:latin typeface="Lora"/>
              <a:ea typeface="Lora"/>
              <a:cs typeface="Lora"/>
              <a:sym typeface="Lora"/>
            </a:endParaRPr>
          </a:p>
          <a:p>
            <a:pPr indent="0" lvl="0" marL="0" rtl="0" algn="l">
              <a:spcBef>
                <a:spcPts val="23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122550" y="322225"/>
            <a:ext cx="8898900" cy="4362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23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Communicational cohesion </a:t>
            </a:r>
            <a:r>
              <a:rPr lang="en" sz="1500">
                <a:solidFill>
                  <a:schemeClr val="lt1"/>
                </a:solidFill>
                <a:highlight>
                  <a:schemeClr val="dk1"/>
                </a:highlight>
                <a:latin typeface="Lora"/>
                <a:ea typeface="Lora"/>
                <a:cs typeface="Lora"/>
                <a:sym typeface="Lora"/>
              </a:rPr>
              <a:t>is when parts of a module are grouped because they operate on the same data.There are cases where communicational cohesion is the highest level of cohesion that can be attained under the circumstances.For example: a module which operates on the same record of information.</a:t>
            </a:r>
            <a:endParaRPr sz="1500">
              <a:solidFill>
                <a:schemeClr val="lt1"/>
              </a:solidFill>
              <a:highlight>
                <a:schemeClr val="dk1"/>
              </a:highlight>
              <a:latin typeface="Lora"/>
              <a:ea typeface="Lora"/>
              <a:cs typeface="Lora"/>
              <a:sym typeface="Lora"/>
            </a:endParaRPr>
          </a:p>
          <a:p>
            <a:pPr indent="-323850" lvl="0" marL="457200" rtl="0" algn="l">
              <a:lnSpc>
                <a:spcPct val="150000"/>
              </a:lnSpc>
              <a:spcBef>
                <a:spcPts val="10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Sequential cohesion</a:t>
            </a:r>
            <a:r>
              <a:rPr lang="en" sz="1500">
                <a:solidFill>
                  <a:schemeClr val="lt1"/>
                </a:solidFill>
                <a:highlight>
                  <a:schemeClr val="dk1"/>
                </a:highlight>
                <a:latin typeface="Lora"/>
                <a:ea typeface="Lora"/>
                <a:cs typeface="Lora"/>
                <a:sym typeface="Lora"/>
              </a:rPr>
              <a:t> is when parts of a module are grouped because the output from one part is the input to another part like an assembly line.For example: a function which reads data from a file and processes the data.</a:t>
            </a:r>
            <a:endParaRPr sz="1500">
              <a:solidFill>
                <a:schemeClr val="lt1"/>
              </a:solidFill>
              <a:highlight>
                <a:schemeClr val="dk1"/>
              </a:highlight>
              <a:latin typeface="Lora"/>
              <a:ea typeface="Lora"/>
              <a:cs typeface="Lora"/>
              <a:sym typeface="Lora"/>
            </a:endParaRPr>
          </a:p>
          <a:p>
            <a:pPr indent="-323850" lvl="0" marL="457200" rtl="0" algn="l">
              <a:lnSpc>
                <a:spcPct val="150000"/>
              </a:lnSpc>
              <a:spcBef>
                <a:spcPts val="1000"/>
              </a:spcBef>
              <a:spcAft>
                <a:spcPts val="0"/>
              </a:spcAft>
              <a:buClr>
                <a:schemeClr val="lt1"/>
              </a:buClr>
              <a:buSzPts val="1500"/>
              <a:buFont typeface="Lora"/>
              <a:buChar char="●"/>
            </a:pPr>
            <a:r>
              <a:rPr b="1" lang="en" sz="1500" u="sng">
                <a:solidFill>
                  <a:schemeClr val="lt1"/>
                </a:solidFill>
                <a:highlight>
                  <a:schemeClr val="dk1"/>
                </a:highlight>
                <a:latin typeface="Lora"/>
                <a:ea typeface="Lora"/>
                <a:cs typeface="Lora"/>
                <a:sym typeface="Lora"/>
              </a:rPr>
              <a:t>Functional cohesion </a:t>
            </a:r>
            <a:r>
              <a:rPr lang="en" sz="1500">
                <a:solidFill>
                  <a:schemeClr val="lt1"/>
                </a:solidFill>
                <a:highlight>
                  <a:schemeClr val="dk1"/>
                </a:highlight>
                <a:latin typeface="Lora"/>
                <a:ea typeface="Lora"/>
                <a:cs typeface="Lora"/>
                <a:sym typeface="Lora"/>
              </a:rPr>
              <a:t>is when parts of a module are grouped because they all contribute to a single well-defined task of the module.</a:t>
            </a:r>
            <a:endParaRPr sz="1500">
              <a:solidFill>
                <a:schemeClr val="lt1"/>
              </a:solidFill>
              <a:highlight>
                <a:schemeClr val="dk1"/>
              </a:highlight>
              <a:latin typeface="Lora"/>
              <a:ea typeface="Lora"/>
              <a:cs typeface="Lora"/>
              <a:sym typeface="Lora"/>
            </a:endParaRPr>
          </a:p>
          <a:p>
            <a:pPr indent="0" lvl="0" marL="457200" rtl="0" algn="l">
              <a:lnSpc>
                <a:spcPct val="150000"/>
              </a:lnSpc>
              <a:spcBef>
                <a:spcPts val="2300"/>
              </a:spcBef>
              <a:spcAft>
                <a:spcPts val="0"/>
              </a:spcAft>
              <a:buNone/>
            </a:pPr>
            <a:r>
              <a:t/>
            </a:r>
            <a:endParaRPr sz="1350">
              <a:solidFill>
                <a:schemeClr val="lt1"/>
              </a:solidFill>
              <a:highlight>
                <a:schemeClr val="dk1"/>
              </a:highlight>
              <a:latin typeface="Lora"/>
              <a:ea typeface="Lora"/>
              <a:cs typeface="Lora"/>
              <a:sym typeface="Lora"/>
            </a:endParaRPr>
          </a:p>
          <a:p>
            <a:pPr indent="0" lvl="0" marL="0" rtl="0" algn="l">
              <a:spcBef>
                <a:spcPts val="2300"/>
              </a:spcBef>
              <a:spcAft>
                <a:spcPts val="1200"/>
              </a:spcAft>
              <a:buNone/>
            </a:pPr>
            <a:r>
              <a:t/>
            </a:r>
            <a:endParaRPr>
              <a:solidFill>
                <a:schemeClr val="lt1"/>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61125" y="123950"/>
            <a:ext cx="4003200" cy="470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244" u="sng"/>
              <a:t>Coupling</a:t>
            </a:r>
            <a:endParaRPr b="1" sz="4244" u="sng"/>
          </a:p>
          <a:p>
            <a:pPr indent="0" lvl="0" marL="0" rtl="0" algn="l">
              <a:spcBef>
                <a:spcPts val="0"/>
              </a:spcBef>
              <a:spcAft>
                <a:spcPts val="0"/>
              </a:spcAft>
              <a:buNone/>
            </a:pPr>
            <a:r>
              <a:t/>
            </a:r>
            <a:endParaRPr/>
          </a:p>
          <a:p>
            <a:pPr indent="0" lvl="0" marL="88900" marR="88900" rtl="0" algn="l">
              <a:lnSpc>
                <a:spcPct val="150000"/>
              </a:lnSpc>
              <a:spcBef>
                <a:spcPts val="0"/>
              </a:spcBef>
              <a:spcAft>
                <a:spcPts val="0"/>
              </a:spcAft>
              <a:buNone/>
            </a:pPr>
            <a:r>
              <a:rPr lang="en" sz="2022"/>
              <a:t>Coupling is the degree of interdependence between software modules; a measure of how closely connected two routines or modules are; the strength of the relationships between modules.</a:t>
            </a:r>
            <a:endParaRPr sz="2022"/>
          </a:p>
          <a:p>
            <a:pPr indent="0" lvl="0" marL="0" rtl="0" algn="l">
              <a:spcBef>
                <a:spcPts val="800"/>
              </a:spcBef>
              <a:spcAft>
                <a:spcPts val="0"/>
              </a:spcAft>
              <a:buNone/>
            </a:pPr>
            <a:r>
              <a:t/>
            </a:r>
            <a:endParaRPr/>
          </a:p>
        </p:txBody>
      </p:sp>
      <p:sp>
        <p:nvSpPr>
          <p:cNvPr id="87" name="Google Shape;87;p17"/>
          <p:cNvSpPr txBox="1"/>
          <p:nvPr>
            <p:ph idx="1" type="body"/>
          </p:nvPr>
        </p:nvSpPr>
        <p:spPr>
          <a:xfrm>
            <a:off x="4486625" y="123950"/>
            <a:ext cx="4511400" cy="484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77">
                <a:solidFill>
                  <a:schemeClr val="dk1"/>
                </a:solidFill>
                <a:latin typeface="Merriweather"/>
                <a:ea typeface="Merriweather"/>
                <a:cs typeface="Merriweather"/>
                <a:sym typeface="Merriweather"/>
              </a:rPr>
              <a:t> It is </a:t>
            </a:r>
            <a:r>
              <a:rPr lang="en" sz="1377">
                <a:solidFill>
                  <a:schemeClr val="dk1"/>
                </a:solidFill>
                <a:latin typeface="Merriweather"/>
                <a:ea typeface="Merriweather"/>
                <a:cs typeface="Merriweather"/>
                <a:sym typeface="Merriweather"/>
              </a:rPr>
              <a:t>important</a:t>
            </a:r>
            <a:r>
              <a:rPr lang="en" sz="1377">
                <a:solidFill>
                  <a:schemeClr val="dk1"/>
                </a:solidFill>
                <a:latin typeface="Merriweather"/>
                <a:ea typeface="Merriweather"/>
                <a:cs typeface="Merriweather"/>
                <a:sym typeface="Merriweather"/>
              </a:rPr>
              <a:t> to note that under coupling, we can  </a:t>
            </a:r>
            <a:r>
              <a:rPr lang="en" sz="1377">
                <a:solidFill>
                  <a:schemeClr val="dk1"/>
                </a:solidFill>
                <a:latin typeface="Merriweather"/>
                <a:ea typeface="Merriweather"/>
                <a:cs typeface="Merriweather"/>
                <a:sym typeface="Merriweather"/>
              </a:rPr>
              <a:t>categorise</a:t>
            </a:r>
            <a:r>
              <a:rPr lang="en" sz="1377">
                <a:solidFill>
                  <a:schemeClr val="dk1"/>
                </a:solidFill>
                <a:latin typeface="Merriweather"/>
                <a:ea typeface="Merriweather"/>
                <a:cs typeface="Merriweather"/>
                <a:sym typeface="Merriweather"/>
              </a:rPr>
              <a:t>  a class as either to have either low or high coupling.</a:t>
            </a:r>
            <a:endParaRPr>
              <a:solidFill>
                <a:schemeClr val="dk1"/>
              </a:solidFill>
            </a:endParaRPr>
          </a:p>
          <a:p>
            <a:pPr indent="-316089" lvl="0" marL="457200" rtl="0" algn="l">
              <a:spcBef>
                <a:spcPts val="1200"/>
              </a:spcBef>
              <a:spcAft>
                <a:spcPts val="0"/>
              </a:spcAft>
              <a:buClr>
                <a:schemeClr val="dk1"/>
              </a:buClr>
              <a:buSzPts val="1378"/>
              <a:buFont typeface="Merriweather"/>
              <a:buChar char="➔"/>
            </a:pPr>
            <a:r>
              <a:rPr i="1" lang="en" sz="1377" u="sng">
                <a:solidFill>
                  <a:schemeClr val="accent4"/>
                </a:solidFill>
                <a:highlight>
                  <a:schemeClr val="lt1"/>
                </a:highlight>
                <a:latin typeface="Merriweather"/>
                <a:ea typeface="Merriweather"/>
                <a:cs typeface="Merriweather"/>
                <a:sym typeface="Merriweather"/>
              </a:rPr>
              <a:t>Low coupling</a:t>
            </a:r>
            <a:r>
              <a:rPr lang="en" sz="1377">
                <a:solidFill>
                  <a:schemeClr val="dk1"/>
                </a:solidFill>
                <a:latin typeface="Merriweather"/>
                <a:ea typeface="Merriweather"/>
                <a:cs typeface="Merriweather"/>
                <a:sym typeface="Merriweather"/>
              </a:rPr>
              <a:t> refers to a relationship in which one module interacts with another module through a simple and stable interface and does not need to be concerned with the other module’s internal implementation</a:t>
            </a:r>
            <a:endParaRPr sz="1377">
              <a:solidFill>
                <a:schemeClr val="dk1"/>
              </a:solidFill>
              <a:latin typeface="Merriweather"/>
              <a:ea typeface="Merriweather"/>
              <a:cs typeface="Merriweather"/>
              <a:sym typeface="Merriweather"/>
            </a:endParaRPr>
          </a:p>
          <a:p>
            <a:pPr indent="-316089" lvl="0" marL="457200" rtl="0" algn="l">
              <a:spcBef>
                <a:spcPts val="1000"/>
              </a:spcBef>
              <a:spcAft>
                <a:spcPts val="0"/>
              </a:spcAft>
              <a:buClr>
                <a:schemeClr val="dk1"/>
              </a:buClr>
              <a:buSzPts val="1378"/>
              <a:buFont typeface="Merriweather"/>
              <a:buChar char="➔"/>
            </a:pPr>
            <a:r>
              <a:rPr i="1" lang="en" sz="1377" u="sng">
                <a:solidFill>
                  <a:schemeClr val="accent4"/>
                </a:solidFill>
                <a:highlight>
                  <a:schemeClr val="lt1"/>
                </a:highlight>
                <a:latin typeface="Merriweather"/>
                <a:ea typeface="Merriweather"/>
                <a:cs typeface="Merriweather"/>
                <a:sym typeface="Merriweather"/>
              </a:rPr>
              <a:t>Tight coupling</a:t>
            </a:r>
            <a:r>
              <a:rPr lang="en" sz="1377">
                <a:solidFill>
                  <a:schemeClr val="dk1"/>
                </a:solidFill>
                <a:latin typeface="Merriweather"/>
                <a:ea typeface="Merriweather"/>
                <a:cs typeface="Merriweather"/>
                <a:sym typeface="Merriweather"/>
              </a:rPr>
              <a:t> means when a group of classes are highly dependent on one another. This scenario arises when a class assumes too many responsibilities, or when one concern is spread over many classes rather than having its own class.</a:t>
            </a:r>
            <a:endParaRPr sz="1200">
              <a:solidFill>
                <a:schemeClr val="dk1"/>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86750" y="111550"/>
            <a:ext cx="8985600" cy="49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b="1" lang="en" sz="1900" u="sng">
                <a:solidFill>
                  <a:schemeClr val="lt1"/>
                </a:solidFill>
              </a:rPr>
              <a:t>Types of Coupling in OOP</a:t>
            </a:r>
            <a:endParaRPr b="1" sz="1900" u="sng">
              <a:solidFill>
                <a:schemeClr val="lt1"/>
              </a:solidFill>
            </a:endParaRPr>
          </a:p>
          <a:p>
            <a:pPr indent="-314325" lvl="0" marL="457200" rtl="0" algn="l">
              <a:lnSpc>
                <a:spcPct val="150000"/>
              </a:lnSpc>
              <a:spcBef>
                <a:spcPts val="1200"/>
              </a:spcBef>
              <a:spcAft>
                <a:spcPts val="0"/>
              </a:spcAft>
              <a:buClr>
                <a:schemeClr val="lt1"/>
              </a:buClr>
              <a:buSzPts val="1350"/>
              <a:buFont typeface="Lora"/>
              <a:buChar char="●"/>
            </a:pPr>
            <a:r>
              <a:rPr b="1" lang="en" sz="1750" u="sng">
                <a:solidFill>
                  <a:schemeClr val="lt1"/>
                </a:solidFill>
                <a:highlight>
                  <a:schemeClr val="dk1"/>
                </a:highlight>
                <a:latin typeface="Lora"/>
                <a:ea typeface="Lora"/>
                <a:cs typeface="Lora"/>
                <a:sym typeface="Lora"/>
              </a:rPr>
              <a:t>Subclass coupling</a:t>
            </a:r>
            <a:br>
              <a:rPr lang="en" sz="1350">
                <a:solidFill>
                  <a:schemeClr val="lt1"/>
                </a:solidFill>
                <a:highlight>
                  <a:schemeClr val="dk1"/>
                </a:highlight>
                <a:latin typeface="Lora"/>
                <a:ea typeface="Lora"/>
                <a:cs typeface="Lora"/>
                <a:sym typeface="Lora"/>
              </a:rPr>
            </a:br>
            <a:r>
              <a:rPr lang="en" sz="1350">
                <a:solidFill>
                  <a:schemeClr val="lt1"/>
                </a:solidFill>
                <a:highlight>
                  <a:schemeClr val="dk1"/>
                </a:highlight>
                <a:latin typeface="Lora"/>
                <a:ea typeface="Lora"/>
                <a:cs typeface="Lora"/>
                <a:sym typeface="Lora"/>
              </a:rPr>
              <a:t>Describes the relationship between a child and its parent. The child is connected to its parent, but the parent is not connected to the child.</a:t>
            </a:r>
            <a:endParaRPr sz="1350">
              <a:solidFill>
                <a:schemeClr val="lt1"/>
              </a:solidFill>
              <a:highlight>
                <a:schemeClr val="dk1"/>
              </a:highlight>
              <a:latin typeface="Lora"/>
              <a:ea typeface="Lora"/>
              <a:cs typeface="Lora"/>
              <a:sym typeface="Lora"/>
            </a:endParaRPr>
          </a:p>
          <a:p>
            <a:pPr indent="-314325" lvl="0" marL="457200" rtl="0" algn="l">
              <a:lnSpc>
                <a:spcPct val="150000"/>
              </a:lnSpc>
              <a:spcBef>
                <a:spcPts val="1000"/>
              </a:spcBef>
              <a:spcAft>
                <a:spcPts val="0"/>
              </a:spcAft>
              <a:buClr>
                <a:schemeClr val="lt1"/>
              </a:buClr>
              <a:buSzPts val="1350"/>
              <a:buFont typeface="Lora"/>
              <a:buChar char="●"/>
            </a:pPr>
            <a:r>
              <a:rPr b="1" lang="en" sz="1750" u="sng">
                <a:solidFill>
                  <a:schemeClr val="lt1"/>
                </a:solidFill>
                <a:highlight>
                  <a:schemeClr val="dk1"/>
                </a:highlight>
                <a:latin typeface="Lora"/>
                <a:ea typeface="Lora"/>
                <a:cs typeface="Lora"/>
                <a:sym typeface="Lora"/>
              </a:rPr>
              <a:t>Temporal coupling</a:t>
            </a:r>
            <a:br>
              <a:rPr lang="en" sz="1350">
                <a:solidFill>
                  <a:schemeClr val="lt1"/>
                </a:solidFill>
                <a:highlight>
                  <a:schemeClr val="dk1"/>
                </a:highlight>
                <a:latin typeface="Lora"/>
                <a:ea typeface="Lora"/>
                <a:cs typeface="Lora"/>
                <a:sym typeface="Lora"/>
              </a:rPr>
            </a:br>
            <a:r>
              <a:rPr lang="en" sz="1350">
                <a:solidFill>
                  <a:schemeClr val="lt1"/>
                </a:solidFill>
                <a:highlight>
                  <a:schemeClr val="dk1"/>
                </a:highlight>
                <a:latin typeface="Lora"/>
                <a:ea typeface="Lora"/>
                <a:cs typeface="Lora"/>
                <a:sym typeface="Lora"/>
              </a:rPr>
              <a:t>When two actions are bundled together into one module just because they happen to occur at the same time.</a:t>
            </a:r>
            <a:endParaRPr sz="1350">
              <a:solidFill>
                <a:schemeClr val="lt1"/>
              </a:solidFill>
              <a:highlight>
                <a:schemeClr val="dk1"/>
              </a:highlight>
              <a:latin typeface="Lora"/>
              <a:ea typeface="Lora"/>
              <a:cs typeface="Lora"/>
              <a:sym typeface="Lora"/>
            </a:endParaRPr>
          </a:p>
          <a:p>
            <a:pPr indent="-314325" lvl="0" marL="457200" rtl="0" algn="l">
              <a:lnSpc>
                <a:spcPct val="150000"/>
              </a:lnSpc>
              <a:spcBef>
                <a:spcPts val="1000"/>
              </a:spcBef>
              <a:spcAft>
                <a:spcPts val="1000"/>
              </a:spcAft>
              <a:buClr>
                <a:schemeClr val="lt1"/>
              </a:buClr>
              <a:buSzPts val="1350"/>
              <a:buFont typeface="Lora"/>
              <a:buChar char="●"/>
            </a:pPr>
            <a:r>
              <a:rPr b="1" lang="en" sz="1750" u="sng">
                <a:solidFill>
                  <a:schemeClr val="lt1"/>
                </a:solidFill>
                <a:highlight>
                  <a:schemeClr val="dk1"/>
                </a:highlight>
                <a:latin typeface="Lora"/>
                <a:ea typeface="Lora"/>
                <a:cs typeface="Lora"/>
                <a:sym typeface="Lora"/>
              </a:rPr>
              <a:t>Dynamic coupling</a:t>
            </a:r>
            <a:br>
              <a:rPr lang="en" sz="1350">
                <a:solidFill>
                  <a:schemeClr val="lt1"/>
                </a:solidFill>
                <a:highlight>
                  <a:schemeClr val="dk1"/>
                </a:highlight>
                <a:latin typeface="Lora"/>
                <a:ea typeface="Lora"/>
                <a:cs typeface="Lora"/>
                <a:sym typeface="Lora"/>
              </a:rPr>
            </a:br>
            <a:r>
              <a:rPr lang="en" sz="1350">
                <a:solidFill>
                  <a:schemeClr val="lt1"/>
                </a:solidFill>
                <a:highlight>
                  <a:schemeClr val="dk1"/>
                </a:highlight>
                <a:latin typeface="Lora"/>
                <a:ea typeface="Lora"/>
                <a:cs typeface="Lora"/>
                <a:sym typeface="Lora"/>
              </a:rPr>
              <a:t>The goal of this type of coupling is to provide a run-time evaluation of a software system. It has been argued that static coupling metrics lose precision when dealing with an intensive use of dynamic binding or inheritance. In the attempt to solve this issue, dynamic coupling measures have been taken into account.</a:t>
            </a:r>
            <a:endParaRPr b="1" sz="1350" u="sng">
              <a:solidFill>
                <a:schemeClr val="lt1"/>
              </a:solidFill>
              <a:highlight>
                <a:schemeClr val="dk1"/>
              </a:highlight>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61125"/>
            <a:ext cx="8698800" cy="4548600"/>
          </a:xfrm>
          <a:prstGeom prst="rect">
            <a:avLst/>
          </a:prstGeom>
        </p:spPr>
        <p:txBody>
          <a:bodyPr anchorCtr="0" anchor="t" bIns="91425" lIns="91425" spcFirstLastPara="1" rIns="91425" wrap="square" tIns="91425">
            <a:normAutofit/>
          </a:bodyPr>
          <a:lstStyle/>
          <a:p>
            <a:pPr indent="-314325" lvl="0" marL="457200" rtl="0" algn="l">
              <a:lnSpc>
                <a:spcPct val="200000"/>
              </a:lnSpc>
              <a:spcBef>
                <a:spcPts val="0"/>
              </a:spcBef>
              <a:spcAft>
                <a:spcPts val="0"/>
              </a:spcAft>
              <a:buClr>
                <a:schemeClr val="lt1"/>
              </a:buClr>
              <a:buSzPts val="1350"/>
              <a:buFont typeface="Lora"/>
              <a:buChar char="●"/>
            </a:pPr>
            <a:r>
              <a:rPr b="1" lang="en" sz="1750" u="sng">
                <a:solidFill>
                  <a:schemeClr val="lt1"/>
                </a:solidFill>
                <a:highlight>
                  <a:schemeClr val="dk1"/>
                </a:highlight>
                <a:latin typeface="Lora"/>
                <a:ea typeface="Lora"/>
                <a:cs typeface="Lora"/>
                <a:sym typeface="Lora"/>
              </a:rPr>
              <a:t>Semantic coupling</a:t>
            </a:r>
            <a:br>
              <a:rPr lang="en" sz="1350">
                <a:solidFill>
                  <a:schemeClr val="lt1"/>
                </a:solidFill>
                <a:highlight>
                  <a:schemeClr val="dk1"/>
                </a:highlight>
                <a:latin typeface="Lora"/>
                <a:ea typeface="Lora"/>
                <a:cs typeface="Lora"/>
                <a:sym typeface="Lora"/>
              </a:rPr>
            </a:br>
            <a:r>
              <a:rPr lang="en" sz="1350">
                <a:solidFill>
                  <a:schemeClr val="lt1"/>
                </a:solidFill>
                <a:highlight>
                  <a:schemeClr val="dk1"/>
                </a:highlight>
                <a:latin typeface="Lora"/>
                <a:ea typeface="Lora"/>
                <a:cs typeface="Lora"/>
                <a:sym typeface="Lora"/>
              </a:rPr>
              <a:t>This kind of coupling considers the conceptual similarities between software entities using, for example, comments and identifiers and relying on techniques.</a:t>
            </a:r>
            <a:endParaRPr sz="1350">
              <a:solidFill>
                <a:schemeClr val="lt1"/>
              </a:solidFill>
              <a:highlight>
                <a:schemeClr val="dk1"/>
              </a:highlight>
              <a:latin typeface="Lora"/>
              <a:ea typeface="Lora"/>
              <a:cs typeface="Lora"/>
              <a:sym typeface="Lora"/>
            </a:endParaRPr>
          </a:p>
          <a:p>
            <a:pPr indent="-314325" lvl="0" marL="457200" rtl="0" algn="l">
              <a:lnSpc>
                <a:spcPct val="200000"/>
              </a:lnSpc>
              <a:spcBef>
                <a:spcPts val="1000"/>
              </a:spcBef>
              <a:spcAft>
                <a:spcPts val="0"/>
              </a:spcAft>
              <a:buClr>
                <a:schemeClr val="lt1"/>
              </a:buClr>
              <a:buSzPts val="1350"/>
              <a:buFont typeface="Lora"/>
              <a:buChar char="●"/>
            </a:pPr>
            <a:r>
              <a:rPr b="1" lang="en" sz="1750" u="sng">
                <a:solidFill>
                  <a:schemeClr val="lt1"/>
                </a:solidFill>
                <a:highlight>
                  <a:schemeClr val="dk1"/>
                </a:highlight>
                <a:latin typeface="Lora"/>
                <a:ea typeface="Lora"/>
                <a:cs typeface="Lora"/>
                <a:sym typeface="Lora"/>
              </a:rPr>
              <a:t>Logical coupling</a:t>
            </a:r>
            <a:br>
              <a:rPr lang="en" sz="1350">
                <a:solidFill>
                  <a:schemeClr val="lt1"/>
                </a:solidFill>
                <a:highlight>
                  <a:schemeClr val="dk1"/>
                </a:highlight>
                <a:latin typeface="Lora"/>
                <a:ea typeface="Lora"/>
                <a:cs typeface="Lora"/>
                <a:sym typeface="Lora"/>
              </a:rPr>
            </a:br>
            <a:r>
              <a:rPr lang="en" sz="1350">
                <a:solidFill>
                  <a:schemeClr val="lt1"/>
                </a:solidFill>
                <a:highlight>
                  <a:schemeClr val="dk1"/>
                </a:highlight>
                <a:latin typeface="Lora"/>
                <a:ea typeface="Lora"/>
                <a:cs typeface="Lora"/>
                <a:sym typeface="Lora"/>
              </a:rPr>
              <a:t>Logical coupling exploits the release history of a software system to find change patterns among modules or classes.</a:t>
            </a:r>
            <a:endParaRPr b="1" sz="1350" u="sng">
              <a:solidFill>
                <a:schemeClr val="lt1"/>
              </a:solidFill>
              <a:highlight>
                <a:schemeClr val="dk1"/>
              </a:highlight>
              <a:latin typeface="Lora"/>
              <a:ea typeface="Lora"/>
              <a:cs typeface="Lora"/>
              <a:sym typeface="Lora"/>
            </a:endParaRPr>
          </a:p>
          <a:p>
            <a:pPr indent="0" lvl="0" marL="0" rtl="0" algn="l">
              <a:spcBef>
                <a:spcPts val="10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0" y="124050"/>
            <a:ext cx="8886600" cy="48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500" u="sng">
                <a:solidFill>
                  <a:schemeClr val="lt1"/>
                </a:solidFill>
              </a:rPr>
              <a:t>Diagrammatic</a:t>
            </a:r>
            <a:r>
              <a:rPr b="1" lang="en" sz="1500" u="sng">
                <a:solidFill>
                  <a:schemeClr val="lt1"/>
                </a:solidFill>
              </a:rPr>
              <a:t> representation of the </a:t>
            </a:r>
            <a:r>
              <a:rPr b="1" lang="en" sz="1500" u="sng">
                <a:solidFill>
                  <a:schemeClr val="lt1"/>
                </a:solidFill>
              </a:rPr>
              <a:t>difference</a:t>
            </a:r>
            <a:r>
              <a:rPr b="1" lang="en" sz="1500" u="sng">
                <a:solidFill>
                  <a:schemeClr val="lt1"/>
                </a:solidFill>
              </a:rPr>
              <a:t> between coupling and cohesion.</a:t>
            </a:r>
            <a:endParaRPr b="1" sz="1500" u="sng">
              <a:solidFill>
                <a:schemeClr val="lt1"/>
              </a:solidFill>
            </a:endParaRPr>
          </a:p>
        </p:txBody>
      </p:sp>
      <p:pic>
        <p:nvPicPr>
          <p:cNvPr id="103" name="Google Shape;103;p20"/>
          <p:cNvPicPr preferRelativeResize="0"/>
          <p:nvPr/>
        </p:nvPicPr>
        <p:blipFill>
          <a:blip r:embed="rId3">
            <a:alphaModFix/>
          </a:blip>
          <a:stretch>
            <a:fillRect/>
          </a:stretch>
        </p:blipFill>
        <p:spPr>
          <a:xfrm>
            <a:off x="229875" y="632150"/>
            <a:ext cx="8656725" cy="43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86750" y="111550"/>
            <a:ext cx="8973300" cy="485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