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76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06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57CF-0AE3-453C-B94E-4DE954CFF1B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0145BC-FF53-4D28-A5C0-25BBC394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07D30-CA97-4932-BEBA-A4186A66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C650C-3CD2-4DC7-B8E5-E3D982E3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Balenzi Phillip </a:t>
            </a:r>
          </a:p>
          <a:p>
            <a:r>
              <a:rPr lang="en-US" sz="3200" dirty="0"/>
              <a:t>Diiro Joseph</a:t>
            </a:r>
          </a:p>
          <a:p>
            <a:r>
              <a:rPr lang="en-US" sz="3200" dirty="0"/>
              <a:t>Sophia Alwoch</a:t>
            </a:r>
          </a:p>
          <a:p>
            <a:r>
              <a:rPr lang="en-US" sz="3200" dirty="0"/>
              <a:t>Asamo Elizabeth</a:t>
            </a:r>
          </a:p>
        </p:txBody>
      </p:sp>
    </p:spTree>
    <p:extLst>
      <p:ext uri="{BB962C8B-B14F-4D97-AF65-F5344CB8AC3E}">
        <p14:creationId xmlns:p14="http://schemas.microsoft.com/office/powerpoint/2010/main" val="29108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36E-FFCD-4927-B3F5-A5182A1C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7394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roboto-regular"/>
              </a:rPr>
              <a:t>D</a:t>
            </a:r>
            <a:r>
              <a:rPr lang="en-US" sz="2400" b="1" i="0" dirty="0">
                <a:solidFill>
                  <a:srgbClr val="3F3F3F"/>
                </a:solidFill>
                <a:effectLst/>
                <a:latin typeface="roboto-regular"/>
              </a:rPr>
              <a:t>eployment diagram </a:t>
            </a:r>
            <a:br>
              <a:rPr lang="en-US" sz="2400" b="0" i="0" dirty="0">
                <a:solidFill>
                  <a:srgbClr val="3F3F3F"/>
                </a:solidFill>
                <a:effectLst/>
                <a:latin typeface="roboto-regular"/>
              </a:rPr>
            </a:br>
            <a:r>
              <a:rPr lang="en-US" sz="2400" b="0" i="0" dirty="0">
                <a:solidFill>
                  <a:srgbClr val="3F3F3F"/>
                </a:solidFill>
                <a:effectLst/>
                <a:latin typeface="roboto-regular"/>
              </a:rPr>
              <a:t>This is a UML diagram type that shows the execution architecture of a system, including nodes such as hardware or software execution environments, and the middleware connecting them</a:t>
            </a:r>
            <a:r>
              <a:rPr lang="en-US" sz="800" b="0" i="0" dirty="0">
                <a:solidFill>
                  <a:srgbClr val="3F3F3F"/>
                </a:solidFill>
                <a:effectLst/>
                <a:latin typeface="roboto-regular"/>
              </a:rPr>
              <a:t>.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0318-C040-4AC2-AB11-51257141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35624"/>
            <a:ext cx="9515537" cy="3405739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3F3F3F"/>
                </a:solidFill>
                <a:effectLst/>
                <a:latin typeface="roboto-regular"/>
              </a:rPr>
              <a:t>Why use deployment diagrams?</a:t>
            </a:r>
          </a:p>
          <a:p>
            <a:pPr algn="l"/>
            <a:r>
              <a:rPr lang="en-US" sz="2000" b="0" i="0" dirty="0">
                <a:solidFill>
                  <a:srgbClr val="3F3F3F"/>
                </a:solidFill>
                <a:effectLst/>
                <a:latin typeface="roboto-regular"/>
              </a:rPr>
              <a:t>Deployment diagrams are used to visualize the physical hardware and software of a system. Using it you can understand how the system will be physically deployed on the hardware.</a:t>
            </a:r>
          </a:p>
          <a:p>
            <a:pPr algn="l"/>
            <a:r>
              <a:rPr lang="en-US" sz="2000" b="0" i="0" dirty="0">
                <a:solidFill>
                  <a:srgbClr val="3F3F3F"/>
                </a:solidFill>
                <a:effectLst/>
                <a:latin typeface="roboto-regular"/>
              </a:rPr>
              <a:t>Deployment diagrams help model the hardware topology of a system compared to other UML diagram types which mostly outline the logical components of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52E8-5074-4C6E-9660-FDF9B537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605118"/>
            <a:ext cx="10515600" cy="5773551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3F3F3F"/>
                </a:solidFill>
                <a:effectLst/>
                <a:latin typeface="roboto-regular"/>
              </a:rPr>
              <a:t>Deployment Diagram Notations</a:t>
            </a:r>
          </a:p>
          <a:p>
            <a:pPr algn="l"/>
            <a:r>
              <a:rPr lang="en-US" sz="2000" b="0" i="0" dirty="0">
                <a:solidFill>
                  <a:srgbClr val="3F3F3F"/>
                </a:solidFill>
                <a:effectLst/>
                <a:latin typeface="roboto-regular"/>
              </a:rPr>
              <a:t>In order to draw a deployment diagram you need to first become familiar with the following deployment diagram notations and deployment diagram elements.</a:t>
            </a:r>
          </a:p>
          <a:p>
            <a:pPr algn="l"/>
            <a:r>
              <a:rPr lang="en-US" sz="2000" b="1" dirty="0">
                <a:solidFill>
                  <a:srgbClr val="3F3F3F"/>
                </a:solidFill>
                <a:latin typeface="roboto-regular"/>
              </a:rPr>
              <a:t>Node</a:t>
            </a:r>
            <a:endParaRPr lang="en-US" sz="2000" b="1" i="0" dirty="0">
              <a:solidFill>
                <a:srgbClr val="3F3F3F"/>
              </a:solidFill>
              <a:effectLst/>
              <a:latin typeface="roboto-regular"/>
            </a:endParaRPr>
          </a:p>
          <a:p>
            <a:r>
              <a:rPr lang="en-US" sz="2000" b="0" i="0" dirty="0">
                <a:solidFill>
                  <a:srgbClr val="3F3F3F"/>
                </a:solidFill>
                <a:effectLst/>
                <a:latin typeface="roboto-regular"/>
              </a:rPr>
              <a:t>A node, represented as a cube, is a physical entity that executes one or more components, subsystems or executables. A node could be a hardware or software element.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14CF8-8F9F-4981-80BE-2F393F2F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30" y="3738001"/>
            <a:ext cx="2095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8187-3358-4E3A-8671-7BEADD08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389965"/>
            <a:ext cx="11196918" cy="6266329"/>
          </a:xfrm>
        </p:spPr>
        <p:txBody>
          <a:bodyPr/>
          <a:lstStyle/>
          <a:p>
            <a:r>
              <a:rPr lang="en-US" sz="2000" b="1" dirty="0"/>
              <a:t>Communication association</a:t>
            </a:r>
            <a:endParaRPr lang="en-US" sz="2000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r>
              <a:rPr lang="en-US" sz="2400" b="0" i="0" dirty="0">
                <a:solidFill>
                  <a:srgbClr val="3F3F3F"/>
                </a:solidFill>
                <a:effectLst/>
                <a:latin typeface="roboto-regular"/>
              </a:rPr>
              <a:t>This is represented by a solid line between two nodes. It shows the path of communication between nodes.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sz="2000" b="1" dirty="0"/>
              <a:t>Devices </a:t>
            </a:r>
          </a:p>
          <a:p>
            <a:r>
              <a:rPr lang="en-US" sz="2400" b="0" i="0" dirty="0">
                <a:solidFill>
                  <a:srgbClr val="3F3F3F"/>
                </a:solidFill>
                <a:effectLst/>
                <a:latin typeface="roboto-regular"/>
              </a:rPr>
              <a:t>A device is a node that is used to represent a physical computational resource in a system. An example of a device is an application server.</a:t>
            </a:r>
          </a:p>
          <a:p>
            <a:endParaRPr lang="en-US" sz="2400" dirty="0"/>
          </a:p>
        </p:txBody>
      </p:sp>
      <p:pic>
        <p:nvPicPr>
          <p:cNvPr id="2050" name="Picture 2" descr="Communication path - deployment diagram notations ">
            <a:extLst>
              <a:ext uri="{FF2B5EF4-FFF2-40B4-BE49-F238E27FC236}">
                <a16:creationId xmlns:a16="http://schemas.microsoft.com/office/drawing/2014/main" id="{E9C3E5B5-A826-4527-A240-19A1C250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69" y="1699513"/>
            <a:ext cx="46577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ice ">
            <a:extLst>
              <a:ext uri="{FF2B5EF4-FFF2-40B4-BE49-F238E27FC236}">
                <a16:creationId xmlns:a16="http://schemas.microsoft.com/office/drawing/2014/main" id="{49E90D9D-DA9F-42DE-B361-94E2E763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39" y="4525496"/>
            <a:ext cx="23336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9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27B5-BE0D-4BD5-AC5C-2F187EBE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5706316"/>
          </a:xfrm>
        </p:spPr>
        <p:txBody>
          <a:bodyPr/>
          <a:lstStyle/>
          <a:p>
            <a:r>
              <a:rPr lang="en-US" b="1" dirty="0"/>
              <a:t>Deployment specifications</a:t>
            </a:r>
          </a:p>
          <a:p>
            <a:r>
              <a:rPr lang="en-US" sz="2400" b="0" i="0" dirty="0">
                <a:solidFill>
                  <a:srgbClr val="3F3F3F"/>
                </a:solidFill>
                <a:effectLst/>
                <a:latin typeface="roboto-regular"/>
              </a:rPr>
              <a:t>Deployment specifications is a configuration file, such as a text file or an XML document. It describes how an artifact is deployed on a node.</a:t>
            </a:r>
          </a:p>
          <a:p>
            <a:endParaRPr lang="en-US" sz="2400" dirty="0">
              <a:solidFill>
                <a:srgbClr val="3F3F3F"/>
              </a:solidFill>
              <a:latin typeface="roboto-regular"/>
            </a:endParaRPr>
          </a:p>
          <a:p>
            <a:endParaRPr lang="en-US" sz="2400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endParaRPr lang="en-US" sz="2400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r>
              <a:rPr lang="en-US" sz="2000" b="1" dirty="0"/>
              <a:t>Artifact</a:t>
            </a:r>
          </a:p>
          <a:p>
            <a:r>
              <a:rPr lang="en-US" sz="2000" b="0" i="0" dirty="0">
                <a:solidFill>
                  <a:srgbClr val="3F3F3F"/>
                </a:solidFill>
                <a:effectLst/>
                <a:latin typeface="roboto-regular"/>
              </a:rPr>
              <a:t>Artifacts are concrete elements that are caused by a development process. Examples of artifacts are libraries, archives, configuration files, executable files etc.</a:t>
            </a:r>
          </a:p>
          <a:p>
            <a:endParaRPr lang="en-US" sz="2000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endParaRPr lang="en-US" sz="2400" b="1" dirty="0"/>
          </a:p>
        </p:txBody>
      </p:sp>
      <p:pic>
        <p:nvPicPr>
          <p:cNvPr id="3076" name="Picture 4" descr="Deployment specification">
            <a:extLst>
              <a:ext uri="{FF2B5EF4-FFF2-40B4-BE49-F238E27FC236}">
                <a16:creationId xmlns:a16="http://schemas.microsoft.com/office/drawing/2014/main" id="{3CFF0A9C-F6A5-40BA-A64C-FA7200E8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18" y="1892393"/>
            <a:ext cx="2057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Artifacts - deployment diagram notations ">
            <a:extLst>
              <a:ext uri="{FF2B5EF4-FFF2-40B4-BE49-F238E27FC236}">
                <a16:creationId xmlns:a16="http://schemas.microsoft.com/office/drawing/2014/main" id="{0CEC81A2-1288-4E4C-87B9-1D0BE6BB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43" y="4834777"/>
            <a:ext cx="2753845" cy="9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0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583E-160B-4D48-817E-FD8DC6F7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81037"/>
            <a:ext cx="8198224" cy="193022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3F3F3F"/>
                </a:solidFill>
                <a:effectLst/>
                <a:latin typeface="roboto-regular"/>
              </a:rPr>
              <a:t>How to Draw a Deployment Diagram</a:t>
            </a:r>
            <a:b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0BCC-E5B3-4557-A8BE-35F49EC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7"/>
            <a:ext cx="10515600" cy="4751575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Follow the simple steps below to draw a deployment diagram. You can either use the deployment diagram examples below to get a head start or use our UML diagram tool to start from the beginning.</a:t>
            </a:r>
          </a:p>
          <a:p>
            <a:pPr algn="l"/>
            <a:endParaRPr lang="en-US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pPr algn="l"/>
            <a:r>
              <a:rPr lang="en-US" b="1" i="0" dirty="0">
                <a:solidFill>
                  <a:srgbClr val="3F3F3F"/>
                </a:solidFill>
                <a:effectLst/>
                <a:latin typeface="roboto-regular"/>
              </a:rPr>
              <a:t>Step 1: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 </a:t>
            </a:r>
          </a:p>
          <a:p>
            <a:pPr algn="l"/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Identify the purpose of your deployment diagram. And to do so, you need to identify the nodes and devices within the system you’ll be visualizing with the diagram.</a:t>
            </a:r>
          </a:p>
          <a:p>
            <a:pPr algn="l"/>
            <a:r>
              <a:rPr lang="en-US" b="1" i="0" dirty="0">
                <a:solidFill>
                  <a:srgbClr val="3F3F3F"/>
                </a:solidFill>
                <a:effectLst/>
                <a:latin typeface="roboto-regular"/>
              </a:rPr>
              <a:t>Step 2: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 </a:t>
            </a:r>
          </a:p>
          <a:p>
            <a:pPr algn="l"/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Figure out the relationships between the nodes and devices. Once you know how they are connected, proceed to add the communication associations to the diagram.</a:t>
            </a:r>
          </a:p>
          <a:p>
            <a:pPr algn="l"/>
            <a:r>
              <a:rPr lang="en-US" b="1" i="0" dirty="0">
                <a:solidFill>
                  <a:srgbClr val="3F3F3F"/>
                </a:solidFill>
                <a:effectLst/>
                <a:latin typeface="roboto-regular"/>
              </a:rPr>
              <a:t>Step 3: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 </a:t>
            </a:r>
          </a:p>
          <a:p>
            <a:pPr algn="l"/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Identify what other elements like components, active objects you need to add to complete the diagram.</a:t>
            </a:r>
          </a:p>
          <a:p>
            <a:pPr algn="l"/>
            <a:r>
              <a:rPr lang="en-US" b="1" i="0" dirty="0">
                <a:solidFill>
                  <a:srgbClr val="3F3F3F"/>
                </a:solidFill>
                <a:effectLst/>
                <a:latin typeface="roboto-regular"/>
              </a:rPr>
              <a:t>Step 4: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 </a:t>
            </a:r>
          </a:p>
          <a:p>
            <a:pPr algn="l"/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Add dependencies between components and objects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B0F4-6B6C-4262-86A3-5877BDF9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Autofit/>
          </a:bodyPr>
          <a:lstStyle/>
          <a:p>
            <a:r>
              <a:rPr lang="en-US" sz="3200" b="1" dirty="0"/>
              <a:t>Example of a deployment diagram of an online shopping system.</a:t>
            </a:r>
          </a:p>
        </p:txBody>
      </p:sp>
      <p:pic>
        <p:nvPicPr>
          <p:cNvPr id="4098" name="Picture 2" descr=" Deployment Diagram for Online Shopping System ">
            <a:extLst>
              <a:ext uri="{FF2B5EF4-FFF2-40B4-BE49-F238E27FC236}">
                <a16:creationId xmlns:a16="http://schemas.microsoft.com/office/drawing/2014/main" id="{BD61D26D-AAAA-4690-B747-4436191F6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56" y="1466813"/>
            <a:ext cx="9398326" cy="502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26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429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roboto-regular</vt:lpstr>
      <vt:lpstr>Trebuchet MS</vt:lpstr>
      <vt:lpstr>Wingdings 3</vt:lpstr>
      <vt:lpstr>Facet</vt:lpstr>
      <vt:lpstr>Deployment diagram</vt:lpstr>
      <vt:lpstr>Deployment diagram  This is a UML diagram type that shows the execution architecture of a system, including nodes such as hardware or software execution environments, and the middleware connecting them.</vt:lpstr>
      <vt:lpstr>PowerPoint Presentation</vt:lpstr>
      <vt:lpstr>PowerPoint Presentation</vt:lpstr>
      <vt:lpstr>PowerPoint Presentation</vt:lpstr>
      <vt:lpstr>How to Draw a Deployment Diagram </vt:lpstr>
      <vt:lpstr>Example of a deployment diagram of an online shopping system.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diagram</dc:title>
  <dc:creator>balens phillip</dc:creator>
  <cp:lastModifiedBy>balens phillip</cp:lastModifiedBy>
  <cp:revision>4</cp:revision>
  <dcterms:created xsi:type="dcterms:W3CDTF">2022-05-03T14:09:34Z</dcterms:created>
  <dcterms:modified xsi:type="dcterms:W3CDTF">2022-05-04T05:35:33Z</dcterms:modified>
</cp:coreProperties>
</file>