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36">
          <p15:clr>
            <a:srgbClr val="A4A3A4"/>
          </p15:clr>
        </p15:guide>
        <p15:guide id="2" orient="horz" pos="281">
          <p15:clr>
            <a:srgbClr val="A4A3A4"/>
          </p15:clr>
        </p15:guide>
        <p15:guide id="3" pos="27370">
          <p15:clr>
            <a:srgbClr val="A4A3A4"/>
          </p15:clr>
        </p15:guide>
        <p15:guide id="4" pos="280">
          <p15:clr>
            <a:srgbClr val="A4A3A4"/>
          </p15:clr>
        </p15:guide>
        <p15:guide id="5" pos="7046">
          <p15:clr>
            <a:srgbClr val="A4A3A4"/>
          </p15:clr>
        </p15:guide>
        <p15:guide id="6" pos="20608">
          <p15:clr>
            <a:srgbClr val="A4A3A4"/>
          </p15:clr>
        </p15:guide>
        <p15:guide id="7" pos="7449">
          <p15:clr>
            <a:srgbClr val="A4A3A4"/>
          </p15:clr>
        </p15:guide>
        <p15:guide id="8" pos="2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321"/>
    <a:srgbClr val="5D87A1"/>
    <a:srgbClr val="4A6A7E"/>
    <a:srgbClr val="828E1B"/>
    <a:srgbClr val="D7452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33" autoAdjust="0"/>
    <p:restoredTop sz="94677" autoAdjust="0"/>
  </p:normalViewPr>
  <p:slideViewPr>
    <p:cSldViewPr snapToGrid="0" snapToObjects="1">
      <p:cViewPr>
        <p:scale>
          <a:sx n="25" d="100"/>
          <a:sy n="25" d="100"/>
        </p:scale>
        <p:origin x="12" y="-540"/>
      </p:cViewPr>
      <p:guideLst>
        <p:guide orient="horz" pos="20436"/>
        <p:guide orient="horz" pos="281"/>
        <p:guide pos="27370"/>
        <p:guide pos="280"/>
        <p:guide pos="7046"/>
        <p:guide pos="20608"/>
        <p:guide pos="7449"/>
        <p:guide pos="2020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5F848-6DDA-9042-95D4-0071278BB24B}" type="datetimeFigureOut">
              <a:rPr lang="en-US" smtClean="0"/>
              <a:t>4/19/2017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9ECB87-BC75-5243-A71C-D7645131CF71}" type="slidenum">
              <a:rPr lang="en-US" smtClean="0"/>
              <a:t>‹#›</a:t>
            </a:fld>
            <a:endParaRPr lang="en-US"/>
          </a:p>
        </p:txBody>
      </p:sp>
    </p:spTree>
    <p:extLst>
      <p:ext uri="{BB962C8B-B14F-4D97-AF65-F5344CB8AC3E}">
        <p14:creationId xmlns:p14="http://schemas.microsoft.com/office/powerpoint/2010/main" val="22391421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If tri-fold</a:t>
            </a:r>
            <a:r>
              <a:rPr lang="en-US" baseline="0" dirty="0" smtClean="0"/>
              <a:t> mounting at SMS – make sure no text or image is in-between</a:t>
            </a:r>
            <a:r>
              <a:rPr lang="en-US" dirty="0" smtClean="0"/>
              <a:t> the two vertical guide</a:t>
            </a:r>
            <a:r>
              <a:rPr lang="en-US" baseline="0" dirty="0" smtClean="0"/>
              <a:t> lines; this space will be cut away. </a:t>
            </a:r>
            <a:r>
              <a:rPr lang="en-US" baseline="0" smtClean="0"/>
              <a:t>To view the vertical guide lines: Select “View” from the main menu, select “Guides” from the pull down menu, and lastly select “Static Guides”.</a:t>
            </a:r>
            <a:endParaRPr lang="en-US"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mtClean="0"/>
          </a:p>
          <a:p>
            <a:endParaRPr lang="en-US" dirty="0"/>
          </a:p>
        </p:txBody>
      </p:sp>
      <p:sp>
        <p:nvSpPr>
          <p:cNvPr id="4" name="Slide Number Placeholder 3"/>
          <p:cNvSpPr>
            <a:spLocks noGrp="1"/>
          </p:cNvSpPr>
          <p:nvPr>
            <p:ph type="sldNum" sz="quarter" idx="10"/>
          </p:nvPr>
        </p:nvSpPr>
        <p:spPr/>
        <p:txBody>
          <a:bodyPr/>
          <a:lstStyle/>
          <a:p>
            <a:fld id="{9B9ECB87-BC75-5243-A71C-D7645131CF71}" type="slidenum">
              <a:rPr lang="en-US" smtClean="0"/>
              <a:t>1</a:t>
            </a:fld>
            <a:endParaRPr lang="en-US"/>
          </a:p>
        </p:txBody>
      </p:sp>
    </p:spTree>
    <p:extLst>
      <p:ext uri="{BB962C8B-B14F-4D97-AF65-F5344CB8AC3E}">
        <p14:creationId xmlns:p14="http://schemas.microsoft.com/office/powerpoint/2010/main" val="2110037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2715200" y="465976"/>
            <a:ext cx="10718798" cy="320152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33104663" y="761998"/>
            <a:ext cx="0" cy="31423211"/>
          </a:xfrm>
          <a:prstGeom prst="line">
            <a:avLst/>
          </a:prstGeom>
          <a:ln w="12700" cmpd="sng">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457200" y="451572"/>
            <a:ext cx="10737850" cy="3201525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444500" y="451574"/>
            <a:ext cx="723900"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33000758" y="451574"/>
            <a:ext cx="10449117" cy="1524000"/>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10774364" y="451574"/>
            <a:ext cx="31504234" cy="15240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1168400" y="451574"/>
            <a:ext cx="10026650" cy="1524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1955176" y="766000"/>
            <a:ext cx="8825537" cy="707886"/>
          </a:xfrm>
          <a:prstGeom prst="rect">
            <a:avLst/>
          </a:prstGeom>
          <a:noFill/>
        </p:spPr>
        <p:txBody>
          <a:bodyPr wrap="square" rtlCol="0" anchor="t" anchorCtr="0">
            <a:spAutoFit/>
          </a:bodyPr>
          <a:lstStyle/>
          <a:p>
            <a:pPr>
              <a:spcAft>
                <a:spcPts val="1800"/>
              </a:spcAft>
            </a:pPr>
            <a:r>
              <a:rPr lang="en-US" sz="4000" b="1" dirty="0" smtClean="0">
                <a:solidFill>
                  <a:schemeClr val="bg1"/>
                </a:solidFill>
              </a:rPr>
              <a:t>COLLEGE OF ENGINEERING</a:t>
            </a:r>
            <a:endParaRPr lang="en-US" sz="4000" dirty="0" smtClean="0">
              <a:solidFill>
                <a:schemeClr val="bg1"/>
              </a:solidFill>
            </a:endParaRPr>
          </a:p>
        </p:txBody>
      </p:sp>
      <p:sp>
        <p:nvSpPr>
          <p:cNvPr id="22" name="Rectangle 21"/>
          <p:cNvSpPr/>
          <p:nvPr userDrawn="1"/>
        </p:nvSpPr>
        <p:spPr>
          <a:xfrm>
            <a:off x="12638460" y="451574"/>
            <a:ext cx="15516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2208934" y="451574"/>
            <a:ext cx="429525" cy="1523999"/>
          </a:xfrm>
          <a:prstGeom prst="rect">
            <a:avLst/>
          </a:prstGeom>
          <a:solidFill>
            <a:srgbClr val="F373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userDrawn="1"/>
        </p:nvSpPr>
        <p:spPr>
          <a:xfrm>
            <a:off x="15181888" y="766000"/>
            <a:ext cx="16238992" cy="707886"/>
          </a:xfrm>
          <a:prstGeom prst="rect">
            <a:avLst/>
          </a:prstGeom>
          <a:noFill/>
        </p:spPr>
        <p:txBody>
          <a:bodyPr wrap="square" rtlCol="0" anchor="t" anchorCtr="0">
            <a:spAutoFit/>
          </a:bodyPr>
          <a:lstStyle/>
          <a:p>
            <a:pPr algn="r">
              <a:spcAft>
                <a:spcPts val="1800"/>
              </a:spcAft>
            </a:pPr>
            <a:r>
              <a:rPr lang="en-US" sz="4000" b="1" dirty="0" smtClean="0">
                <a:latin typeface="Georgia"/>
                <a:cs typeface="Georgia"/>
              </a:rPr>
              <a:t>Electrical Engineering &amp; Computer Science</a:t>
            </a:r>
            <a:endParaRPr lang="en-US" sz="4000" b="1" dirty="0">
              <a:latin typeface="Georgia"/>
              <a:cs typeface="Georgia"/>
            </a:endParaRPr>
          </a:p>
        </p:txBody>
      </p:sp>
      <p:sp>
        <p:nvSpPr>
          <p:cNvPr id="31" name="Rectangle 30"/>
          <p:cNvSpPr/>
          <p:nvPr userDrawn="1"/>
        </p:nvSpPr>
        <p:spPr>
          <a:xfrm>
            <a:off x="33070796" y="451574"/>
            <a:ext cx="9475175" cy="1524000"/>
          </a:xfrm>
          <a:prstGeom prst="rect">
            <a:avLst/>
          </a:prstGeom>
          <a:solidFill>
            <a:srgbClr val="5D87A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2721016" y="451572"/>
            <a:ext cx="383647" cy="152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expo_poster-ta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474399" y="28421061"/>
            <a:ext cx="6975476" cy="2581337"/>
          </a:xfrm>
          <a:prstGeom prst="rect">
            <a:avLst/>
          </a:prstGeom>
        </p:spPr>
      </p:pic>
    </p:spTree>
    <p:extLst>
      <p:ext uri="{BB962C8B-B14F-4D97-AF65-F5344CB8AC3E}">
        <p14:creationId xmlns:p14="http://schemas.microsoft.com/office/powerpoint/2010/main" val="30007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152380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361905" y="6324600"/>
            <a:ext cx="47282097"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07982" y="6324600"/>
            <a:ext cx="141122400" cy="1348206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150387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B6BD69-149A-CD41-9E7C-E241C9398BA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55484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1405" indent="0">
              <a:buNone/>
              <a:defRPr sz="8600">
                <a:solidFill>
                  <a:schemeClr val="tx1">
                    <a:tint val="75000"/>
                  </a:schemeClr>
                </a:solidFill>
              </a:defRPr>
            </a:lvl2pPr>
            <a:lvl3pPr marL="4382811" indent="0">
              <a:buNone/>
              <a:defRPr sz="7700">
                <a:solidFill>
                  <a:schemeClr val="tx1">
                    <a:tint val="75000"/>
                  </a:schemeClr>
                </a:solidFill>
              </a:defRPr>
            </a:lvl3pPr>
            <a:lvl4pPr marL="6574216" indent="0">
              <a:buNone/>
              <a:defRPr sz="6700">
                <a:solidFill>
                  <a:schemeClr val="tx1">
                    <a:tint val="75000"/>
                  </a:schemeClr>
                </a:solidFill>
              </a:defRPr>
            </a:lvl4pPr>
            <a:lvl5pPr marL="8765621" indent="0">
              <a:buNone/>
              <a:defRPr sz="6700">
                <a:solidFill>
                  <a:schemeClr val="tx1">
                    <a:tint val="75000"/>
                  </a:schemeClr>
                </a:solidFill>
              </a:defRPr>
            </a:lvl5pPr>
            <a:lvl6pPr marL="10957027" indent="0">
              <a:buNone/>
              <a:defRPr sz="6700">
                <a:solidFill>
                  <a:schemeClr val="tx1">
                    <a:tint val="75000"/>
                  </a:schemeClr>
                </a:solidFill>
              </a:defRPr>
            </a:lvl6pPr>
            <a:lvl7pPr marL="13148432" indent="0">
              <a:buNone/>
              <a:defRPr sz="6700">
                <a:solidFill>
                  <a:schemeClr val="tx1">
                    <a:tint val="75000"/>
                  </a:schemeClr>
                </a:solidFill>
              </a:defRPr>
            </a:lvl7pPr>
            <a:lvl8pPr marL="15339837" indent="0">
              <a:buNone/>
              <a:defRPr sz="6700">
                <a:solidFill>
                  <a:schemeClr val="tx1">
                    <a:tint val="75000"/>
                  </a:schemeClr>
                </a:solidFill>
              </a:defRPr>
            </a:lvl8pPr>
            <a:lvl9pPr marL="17531243" indent="0">
              <a:buNone/>
              <a:defRPr sz="67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B6BD69-149A-CD41-9E7C-E241C9398BA0}" type="datetimeFigureOut">
              <a:rPr lang="en-US" smtClean="0"/>
              <a:t>4/19/2017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97016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07984" y="36865560"/>
            <a:ext cx="9419844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437943" y="36865560"/>
            <a:ext cx="94206057"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B6BD69-149A-CD41-9E7C-E241C9398BA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48637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1"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3"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4" name="Content Placeholder 3"/>
          <p:cNvSpPr>
            <a:spLocks noGrp="1"/>
          </p:cNvSpPr>
          <p:nvPr>
            <p:ph sz="half" idx="2"/>
          </p:nvPr>
        </p:nvSpPr>
        <p:spPr>
          <a:xfrm>
            <a:off x="2194560" y="10439400"/>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3" y="7368542"/>
            <a:ext cx="19400520" cy="3070858"/>
          </a:xfrm>
        </p:spPr>
        <p:txBody>
          <a:bodyPr anchor="b"/>
          <a:lstStyle>
            <a:lvl1pPr marL="0" indent="0">
              <a:buNone/>
              <a:defRPr sz="11500" b="1"/>
            </a:lvl1pPr>
            <a:lvl2pPr marL="2191405" indent="0">
              <a:buNone/>
              <a:defRPr sz="9600" b="1"/>
            </a:lvl2pPr>
            <a:lvl3pPr marL="4382811" indent="0">
              <a:buNone/>
              <a:defRPr sz="8600" b="1"/>
            </a:lvl3pPr>
            <a:lvl4pPr marL="6574216" indent="0">
              <a:buNone/>
              <a:defRPr sz="7700" b="1"/>
            </a:lvl4pPr>
            <a:lvl5pPr marL="8765621" indent="0">
              <a:buNone/>
              <a:defRPr sz="7700" b="1"/>
            </a:lvl5pPr>
            <a:lvl6pPr marL="10957027" indent="0">
              <a:buNone/>
              <a:defRPr sz="7700" b="1"/>
            </a:lvl6pPr>
            <a:lvl7pPr marL="13148432" indent="0">
              <a:buNone/>
              <a:defRPr sz="7700" b="1"/>
            </a:lvl7pPr>
            <a:lvl8pPr marL="15339837" indent="0">
              <a:buNone/>
              <a:defRPr sz="7700" b="1"/>
            </a:lvl8pPr>
            <a:lvl9pPr marL="17531243" indent="0">
              <a:buNone/>
              <a:defRPr sz="7700" b="1"/>
            </a:lvl9pPr>
          </a:lstStyle>
          <a:p>
            <a:pPr lvl="0"/>
            <a:r>
              <a:rPr lang="en-US" smtClean="0"/>
              <a:t>Edit Master text styles</a:t>
            </a:r>
          </a:p>
        </p:txBody>
      </p:sp>
      <p:sp>
        <p:nvSpPr>
          <p:cNvPr id="6" name="Content Placeholder 5"/>
          <p:cNvSpPr>
            <a:spLocks noGrp="1"/>
          </p:cNvSpPr>
          <p:nvPr>
            <p:ph sz="quarter" idx="4"/>
          </p:nvPr>
        </p:nvSpPr>
        <p:spPr>
          <a:xfrm>
            <a:off x="22296123"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B6BD69-149A-CD41-9E7C-E241C9398BA0}" type="datetimeFigureOut">
              <a:rPr lang="en-US" smtClean="0"/>
              <a:t>4/19/2017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142534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B6BD69-149A-CD41-9E7C-E241C9398BA0}" type="datetimeFigureOut">
              <a:rPr lang="en-US" smtClean="0"/>
              <a:t>4/19/2017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37913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6BD69-149A-CD41-9E7C-E241C9398BA0}" type="datetimeFigureOut">
              <a:rPr lang="en-US" smtClean="0"/>
              <a:t>4/19/2017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156455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3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207734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300"/>
            </a:lvl1pPr>
            <a:lvl2pPr marL="2191405" indent="0">
              <a:buNone/>
              <a:defRPr sz="13400"/>
            </a:lvl2pPr>
            <a:lvl3pPr marL="4382811" indent="0">
              <a:buNone/>
              <a:defRPr sz="11500"/>
            </a:lvl3pPr>
            <a:lvl4pPr marL="6574216" indent="0">
              <a:buNone/>
              <a:defRPr sz="9600"/>
            </a:lvl4pPr>
            <a:lvl5pPr marL="8765621" indent="0">
              <a:buNone/>
              <a:defRPr sz="9600"/>
            </a:lvl5pPr>
            <a:lvl6pPr marL="10957027" indent="0">
              <a:buNone/>
              <a:defRPr sz="9600"/>
            </a:lvl6pPr>
            <a:lvl7pPr marL="13148432" indent="0">
              <a:buNone/>
              <a:defRPr sz="9600"/>
            </a:lvl7pPr>
            <a:lvl8pPr marL="15339837" indent="0">
              <a:buNone/>
              <a:defRPr sz="9600"/>
            </a:lvl8pPr>
            <a:lvl9pPr marL="17531243" indent="0">
              <a:buNone/>
              <a:defRPr sz="9600"/>
            </a:lvl9pPr>
          </a:lstStyle>
          <a:p>
            <a:r>
              <a:rPr lang="en-US" smtClean="0"/>
              <a:t>Click icon to add picture</a:t>
            </a:r>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1405" indent="0">
              <a:buNone/>
              <a:defRPr sz="5800"/>
            </a:lvl2pPr>
            <a:lvl3pPr marL="4382811" indent="0">
              <a:buNone/>
              <a:defRPr sz="4800"/>
            </a:lvl3pPr>
            <a:lvl4pPr marL="6574216" indent="0">
              <a:buNone/>
              <a:defRPr sz="4300"/>
            </a:lvl4pPr>
            <a:lvl5pPr marL="8765621" indent="0">
              <a:buNone/>
              <a:defRPr sz="4300"/>
            </a:lvl5pPr>
            <a:lvl6pPr marL="10957027" indent="0">
              <a:buNone/>
              <a:defRPr sz="4300"/>
            </a:lvl6pPr>
            <a:lvl7pPr marL="13148432" indent="0">
              <a:buNone/>
              <a:defRPr sz="4300"/>
            </a:lvl7pPr>
            <a:lvl8pPr marL="15339837" indent="0">
              <a:buNone/>
              <a:defRPr sz="4300"/>
            </a:lvl8pPr>
            <a:lvl9pPr marL="17531243" indent="0">
              <a:buNone/>
              <a:defRPr sz="4300"/>
            </a:lvl9pPr>
          </a:lstStyle>
          <a:p>
            <a:pPr lvl="0"/>
            <a:r>
              <a:rPr lang="en-US" smtClean="0"/>
              <a:t>Edit Master text styles</a:t>
            </a:r>
          </a:p>
        </p:txBody>
      </p:sp>
      <p:sp>
        <p:nvSpPr>
          <p:cNvPr id="5" name="Date Placeholder 4"/>
          <p:cNvSpPr>
            <a:spLocks noGrp="1"/>
          </p:cNvSpPr>
          <p:nvPr>
            <p:ph type="dt" sz="half" idx="10"/>
          </p:nvPr>
        </p:nvSpPr>
        <p:spPr/>
        <p:txBody>
          <a:bodyPr/>
          <a:lstStyle/>
          <a:p>
            <a:fld id="{56B6BD69-149A-CD41-9E7C-E241C9398BA0}" type="datetimeFigureOut">
              <a:rPr lang="en-US" smtClean="0"/>
              <a:t>4/19/2017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F395D9-8F50-C84B-A57E-3B815FE84F5D}" type="slidenum">
              <a:rPr lang="en-US" smtClean="0"/>
              <a:t>‹#›</a:t>
            </a:fld>
            <a:endParaRPr lang="en-US"/>
          </a:p>
        </p:txBody>
      </p:sp>
    </p:spTree>
    <p:extLst>
      <p:ext uri="{BB962C8B-B14F-4D97-AF65-F5344CB8AC3E}">
        <p14:creationId xmlns:p14="http://schemas.microsoft.com/office/powerpoint/2010/main" val="345955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2"/>
            <a:ext cx="39502080" cy="5486400"/>
          </a:xfrm>
          <a:prstGeom prst="rect">
            <a:avLst/>
          </a:prstGeom>
        </p:spPr>
        <p:txBody>
          <a:bodyPr vert="horz" lIns="438281" tIns="219141" rIns="438281" bIns="21914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1" y="7680963"/>
            <a:ext cx="39502080" cy="21724622"/>
          </a:xfrm>
          <a:prstGeom prst="rect">
            <a:avLst/>
          </a:prstGeom>
        </p:spPr>
        <p:txBody>
          <a:bodyPr vert="horz" lIns="438281" tIns="219141" rIns="438281" bIns="219141"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281" tIns="219141" rIns="438281" bIns="219141" rtlCol="0" anchor="ctr"/>
          <a:lstStyle>
            <a:lvl1pPr algn="l">
              <a:defRPr sz="5800">
                <a:solidFill>
                  <a:schemeClr val="tx1">
                    <a:tint val="75000"/>
                  </a:schemeClr>
                </a:solidFill>
              </a:defRPr>
            </a:lvl1pPr>
          </a:lstStyle>
          <a:p>
            <a:fld id="{56B6BD69-149A-CD41-9E7C-E241C9398BA0}" type="datetimeFigureOut">
              <a:rPr lang="en-US" smtClean="0"/>
              <a:t>4/19/2017</a:t>
            </a:fld>
            <a:endParaRPr lang="en-US"/>
          </a:p>
        </p:txBody>
      </p:sp>
      <p:sp>
        <p:nvSpPr>
          <p:cNvPr id="5" name="Footer Placeholder 4"/>
          <p:cNvSpPr>
            <a:spLocks noGrp="1"/>
          </p:cNvSpPr>
          <p:nvPr>
            <p:ph type="ftr" sz="quarter" idx="3"/>
          </p:nvPr>
        </p:nvSpPr>
        <p:spPr>
          <a:xfrm>
            <a:off x="14996161" y="30510482"/>
            <a:ext cx="13898880" cy="1752600"/>
          </a:xfrm>
          <a:prstGeom prst="rect">
            <a:avLst/>
          </a:prstGeom>
        </p:spPr>
        <p:txBody>
          <a:bodyPr vert="horz" lIns="438281" tIns="219141" rIns="438281" bIns="219141"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2"/>
            <a:ext cx="10241280" cy="1752600"/>
          </a:xfrm>
          <a:prstGeom prst="rect">
            <a:avLst/>
          </a:prstGeom>
        </p:spPr>
        <p:txBody>
          <a:bodyPr vert="horz" lIns="438281" tIns="219141" rIns="438281" bIns="219141" rtlCol="0" anchor="ctr"/>
          <a:lstStyle>
            <a:lvl1pPr algn="r">
              <a:defRPr sz="5800">
                <a:solidFill>
                  <a:schemeClr val="tx1">
                    <a:tint val="75000"/>
                  </a:schemeClr>
                </a:solidFill>
              </a:defRPr>
            </a:lvl1pPr>
          </a:lstStyle>
          <a:p>
            <a:fld id="{99F395D9-8F50-C84B-A57E-3B815FE84F5D}" type="slidenum">
              <a:rPr lang="en-US" smtClean="0"/>
              <a:t>‹#›</a:t>
            </a:fld>
            <a:endParaRPr lang="en-US"/>
          </a:p>
        </p:txBody>
      </p:sp>
    </p:spTree>
    <p:extLst>
      <p:ext uri="{BB962C8B-B14F-4D97-AF65-F5344CB8AC3E}">
        <p14:creationId xmlns:p14="http://schemas.microsoft.com/office/powerpoint/2010/main" val="3315456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1405" rtl="0" eaLnBrk="1" latinLnBrk="0" hangingPunct="1">
        <a:spcBef>
          <a:spcPct val="0"/>
        </a:spcBef>
        <a:buNone/>
        <a:defRPr sz="21100" kern="1200">
          <a:solidFill>
            <a:schemeClr val="tx1"/>
          </a:solidFill>
          <a:latin typeface="+mj-lt"/>
          <a:ea typeface="+mj-ea"/>
          <a:cs typeface="+mj-cs"/>
        </a:defRPr>
      </a:lvl1pPr>
    </p:titleStyle>
    <p:bodyStyle>
      <a:lvl1pPr marL="1643554" indent="-1643554" algn="l" defTabSz="2191405" rtl="0" eaLnBrk="1" latinLnBrk="0" hangingPunct="1">
        <a:spcBef>
          <a:spcPct val="20000"/>
        </a:spcBef>
        <a:buFont typeface="Arial"/>
        <a:buChar char="•"/>
        <a:defRPr sz="15300" kern="1200">
          <a:solidFill>
            <a:schemeClr val="tx1"/>
          </a:solidFill>
          <a:latin typeface="+mn-lt"/>
          <a:ea typeface="+mn-ea"/>
          <a:cs typeface="+mn-cs"/>
        </a:defRPr>
      </a:lvl1pPr>
      <a:lvl2pPr marL="3561034" indent="-1369628" algn="l" defTabSz="2191405" rtl="0" eaLnBrk="1" latinLnBrk="0" hangingPunct="1">
        <a:spcBef>
          <a:spcPct val="20000"/>
        </a:spcBef>
        <a:buFont typeface="Arial"/>
        <a:buChar char="–"/>
        <a:defRPr sz="13400" kern="1200">
          <a:solidFill>
            <a:schemeClr val="tx1"/>
          </a:solidFill>
          <a:latin typeface="+mn-lt"/>
          <a:ea typeface="+mn-ea"/>
          <a:cs typeface="+mn-cs"/>
        </a:defRPr>
      </a:lvl2pPr>
      <a:lvl3pPr marL="5478513" indent="-1095703" algn="l" defTabSz="2191405" rtl="0" eaLnBrk="1" latinLnBrk="0" hangingPunct="1">
        <a:spcBef>
          <a:spcPct val="20000"/>
        </a:spcBef>
        <a:buFont typeface="Arial"/>
        <a:buChar char="•"/>
        <a:defRPr sz="11500" kern="1200">
          <a:solidFill>
            <a:schemeClr val="tx1"/>
          </a:solidFill>
          <a:latin typeface="+mn-lt"/>
          <a:ea typeface="+mn-ea"/>
          <a:cs typeface="+mn-cs"/>
        </a:defRPr>
      </a:lvl3pPr>
      <a:lvl4pPr marL="7669919" indent="-1095703" algn="l" defTabSz="2191405" rtl="0" eaLnBrk="1" latinLnBrk="0" hangingPunct="1">
        <a:spcBef>
          <a:spcPct val="20000"/>
        </a:spcBef>
        <a:buFont typeface="Arial"/>
        <a:buChar char="–"/>
        <a:defRPr sz="9600" kern="1200">
          <a:solidFill>
            <a:schemeClr val="tx1"/>
          </a:solidFill>
          <a:latin typeface="+mn-lt"/>
          <a:ea typeface="+mn-ea"/>
          <a:cs typeface="+mn-cs"/>
        </a:defRPr>
      </a:lvl4pPr>
      <a:lvl5pPr marL="9861324" indent="-1095703" algn="l" defTabSz="2191405" rtl="0" eaLnBrk="1" latinLnBrk="0" hangingPunct="1">
        <a:spcBef>
          <a:spcPct val="20000"/>
        </a:spcBef>
        <a:buFont typeface="Arial"/>
        <a:buChar char="»"/>
        <a:defRPr sz="9600" kern="1200">
          <a:solidFill>
            <a:schemeClr val="tx1"/>
          </a:solidFill>
          <a:latin typeface="+mn-lt"/>
          <a:ea typeface="+mn-ea"/>
          <a:cs typeface="+mn-cs"/>
        </a:defRPr>
      </a:lvl5pPr>
      <a:lvl6pPr marL="12052729" indent="-1095703" algn="l" defTabSz="2191405" rtl="0" eaLnBrk="1" latinLnBrk="0" hangingPunct="1">
        <a:spcBef>
          <a:spcPct val="20000"/>
        </a:spcBef>
        <a:buFont typeface="Arial"/>
        <a:buChar char="•"/>
        <a:defRPr sz="9600" kern="1200">
          <a:solidFill>
            <a:schemeClr val="tx1"/>
          </a:solidFill>
          <a:latin typeface="+mn-lt"/>
          <a:ea typeface="+mn-ea"/>
          <a:cs typeface="+mn-cs"/>
        </a:defRPr>
      </a:lvl6pPr>
      <a:lvl7pPr marL="14244135" indent="-1095703" algn="l" defTabSz="2191405" rtl="0" eaLnBrk="1" latinLnBrk="0" hangingPunct="1">
        <a:spcBef>
          <a:spcPct val="20000"/>
        </a:spcBef>
        <a:buFont typeface="Arial"/>
        <a:buChar char="•"/>
        <a:defRPr sz="9600" kern="1200">
          <a:solidFill>
            <a:schemeClr val="tx1"/>
          </a:solidFill>
          <a:latin typeface="+mn-lt"/>
          <a:ea typeface="+mn-ea"/>
          <a:cs typeface="+mn-cs"/>
        </a:defRPr>
      </a:lvl7pPr>
      <a:lvl8pPr marL="16435540" indent="-1095703" algn="l" defTabSz="2191405" rtl="0" eaLnBrk="1" latinLnBrk="0" hangingPunct="1">
        <a:spcBef>
          <a:spcPct val="20000"/>
        </a:spcBef>
        <a:buFont typeface="Arial"/>
        <a:buChar char="•"/>
        <a:defRPr sz="9600" kern="1200">
          <a:solidFill>
            <a:schemeClr val="tx1"/>
          </a:solidFill>
          <a:latin typeface="+mn-lt"/>
          <a:ea typeface="+mn-ea"/>
          <a:cs typeface="+mn-cs"/>
        </a:defRPr>
      </a:lvl8pPr>
      <a:lvl9pPr marL="18626945" indent="-1095703" algn="l" defTabSz="2191405"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1405" rtl="0" eaLnBrk="1" latinLnBrk="0" hangingPunct="1">
        <a:defRPr sz="8600" kern="1200">
          <a:solidFill>
            <a:schemeClr val="tx1"/>
          </a:solidFill>
          <a:latin typeface="+mn-lt"/>
          <a:ea typeface="+mn-ea"/>
          <a:cs typeface="+mn-cs"/>
        </a:defRPr>
      </a:lvl1pPr>
      <a:lvl2pPr marL="2191405" algn="l" defTabSz="2191405" rtl="0" eaLnBrk="1" latinLnBrk="0" hangingPunct="1">
        <a:defRPr sz="8600" kern="1200">
          <a:solidFill>
            <a:schemeClr val="tx1"/>
          </a:solidFill>
          <a:latin typeface="+mn-lt"/>
          <a:ea typeface="+mn-ea"/>
          <a:cs typeface="+mn-cs"/>
        </a:defRPr>
      </a:lvl2pPr>
      <a:lvl3pPr marL="4382811" algn="l" defTabSz="2191405" rtl="0" eaLnBrk="1" latinLnBrk="0" hangingPunct="1">
        <a:defRPr sz="8600" kern="1200">
          <a:solidFill>
            <a:schemeClr val="tx1"/>
          </a:solidFill>
          <a:latin typeface="+mn-lt"/>
          <a:ea typeface="+mn-ea"/>
          <a:cs typeface="+mn-cs"/>
        </a:defRPr>
      </a:lvl3pPr>
      <a:lvl4pPr marL="6574216" algn="l" defTabSz="2191405" rtl="0" eaLnBrk="1" latinLnBrk="0" hangingPunct="1">
        <a:defRPr sz="8600" kern="1200">
          <a:solidFill>
            <a:schemeClr val="tx1"/>
          </a:solidFill>
          <a:latin typeface="+mn-lt"/>
          <a:ea typeface="+mn-ea"/>
          <a:cs typeface="+mn-cs"/>
        </a:defRPr>
      </a:lvl4pPr>
      <a:lvl5pPr marL="8765621" algn="l" defTabSz="2191405" rtl="0" eaLnBrk="1" latinLnBrk="0" hangingPunct="1">
        <a:defRPr sz="8600" kern="1200">
          <a:solidFill>
            <a:schemeClr val="tx1"/>
          </a:solidFill>
          <a:latin typeface="+mn-lt"/>
          <a:ea typeface="+mn-ea"/>
          <a:cs typeface="+mn-cs"/>
        </a:defRPr>
      </a:lvl5pPr>
      <a:lvl6pPr marL="10957027" algn="l" defTabSz="2191405" rtl="0" eaLnBrk="1" latinLnBrk="0" hangingPunct="1">
        <a:defRPr sz="8600" kern="1200">
          <a:solidFill>
            <a:schemeClr val="tx1"/>
          </a:solidFill>
          <a:latin typeface="+mn-lt"/>
          <a:ea typeface="+mn-ea"/>
          <a:cs typeface="+mn-cs"/>
        </a:defRPr>
      </a:lvl6pPr>
      <a:lvl7pPr marL="13148432" algn="l" defTabSz="2191405" rtl="0" eaLnBrk="1" latinLnBrk="0" hangingPunct="1">
        <a:defRPr sz="8600" kern="1200">
          <a:solidFill>
            <a:schemeClr val="tx1"/>
          </a:solidFill>
          <a:latin typeface="+mn-lt"/>
          <a:ea typeface="+mn-ea"/>
          <a:cs typeface="+mn-cs"/>
        </a:defRPr>
      </a:lvl7pPr>
      <a:lvl8pPr marL="15339837" algn="l" defTabSz="2191405" rtl="0" eaLnBrk="1" latinLnBrk="0" hangingPunct="1">
        <a:defRPr sz="8600" kern="1200">
          <a:solidFill>
            <a:schemeClr val="tx1"/>
          </a:solidFill>
          <a:latin typeface="+mn-lt"/>
          <a:ea typeface="+mn-ea"/>
          <a:cs typeface="+mn-cs"/>
        </a:defRPr>
      </a:lvl8pPr>
      <a:lvl9pPr marL="17531243" algn="l" defTabSz="2191405"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2469125" y="2483718"/>
            <a:ext cx="18951755" cy="1365892"/>
          </a:xfrm>
        </p:spPr>
        <p:txBody>
          <a:bodyPr lIns="0" tIns="0" rIns="0" bIns="0">
            <a:noAutofit/>
          </a:bodyPr>
          <a:lstStyle/>
          <a:p>
            <a:pPr algn="l"/>
            <a:r>
              <a:rPr lang="en-US" sz="8000" b="1" cap="all" dirty="0" err="1" smtClean="0"/>
              <a:t>RockSat</a:t>
            </a:r>
            <a:r>
              <a:rPr lang="en-US" sz="8000" b="1" cap="all" dirty="0" smtClean="0"/>
              <a:t>-X: Hephaestus</a:t>
            </a:r>
            <a:endParaRPr lang="en-US" sz="8000" b="1" cap="all" dirty="0"/>
          </a:p>
        </p:txBody>
      </p:sp>
      <p:sp>
        <p:nvSpPr>
          <p:cNvPr id="3" name="Subtitle 2"/>
          <p:cNvSpPr>
            <a:spLocks noGrp="1"/>
          </p:cNvSpPr>
          <p:nvPr>
            <p:ph type="subTitle" idx="4294967295"/>
          </p:nvPr>
        </p:nvSpPr>
        <p:spPr>
          <a:xfrm>
            <a:off x="12469125" y="3849610"/>
            <a:ext cx="18951755" cy="696990"/>
          </a:xfrm>
        </p:spPr>
        <p:txBody>
          <a:bodyPr lIns="0" tIns="0" rIns="0" bIns="0">
            <a:normAutofit/>
          </a:bodyPr>
          <a:lstStyle/>
          <a:p>
            <a:pPr marL="0" indent="0" algn="l">
              <a:buNone/>
            </a:pPr>
            <a:r>
              <a:rPr lang="en-US" sz="4400" i="1" dirty="0" smtClean="0">
                <a:solidFill>
                  <a:srgbClr val="F37321"/>
                </a:solidFill>
              </a:rPr>
              <a:t>A Rocket-Mounted Autonomous Robotic Arm for Construction in Space</a:t>
            </a:r>
            <a:endParaRPr lang="en-US" sz="4400" i="1" dirty="0">
              <a:solidFill>
                <a:srgbClr val="F37321"/>
              </a:solidFill>
            </a:endParaRPr>
          </a:p>
        </p:txBody>
      </p:sp>
      <p:grpSp>
        <p:nvGrpSpPr>
          <p:cNvPr id="8" name="Group 7"/>
          <p:cNvGrpSpPr/>
          <p:nvPr/>
        </p:nvGrpSpPr>
        <p:grpSpPr>
          <a:xfrm>
            <a:off x="12151903" y="6711139"/>
            <a:ext cx="9455130" cy="26421826"/>
            <a:chOff x="1008473" y="5466929"/>
            <a:chExt cx="9455130" cy="26421826"/>
          </a:xfrm>
        </p:grpSpPr>
        <p:grpSp>
          <p:nvGrpSpPr>
            <p:cNvPr id="7" name="Group 6"/>
            <p:cNvGrpSpPr/>
            <p:nvPr/>
          </p:nvGrpSpPr>
          <p:grpSpPr>
            <a:xfrm>
              <a:off x="1008473" y="5466929"/>
              <a:ext cx="9455130" cy="26421826"/>
              <a:chOff x="1008473" y="5466929"/>
              <a:chExt cx="9455130" cy="26421826"/>
            </a:xfrm>
          </p:grpSpPr>
          <p:sp>
            <p:nvSpPr>
              <p:cNvPr id="5" name="TextBox 4"/>
              <p:cNvSpPr txBox="1"/>
              <p:nvPr/>
            </p:nvSpPr>
            <p:spPr>
              <a:xfrm>
                <a:off x="1008473" y="18592807"/>
                <a:ext cx="9346003" cy="13295948"/>
              </a:xfrm>
              <a:prstGeom prst="rect">
                <a:avLst/>
              </a:prstGeom>
              <a:noFill/>
            </p:spPr>
            <p:txBody>
              <a:bodyPr wrap="square" rtlCol="0">
                <a:spAutoFit/>
              </a:bodyPr>
              <a:lstStyle/>
              <a:p>
                <a:pPr>
                  <a:spcAft>
                    <a:spcPts val="1800"/>
                  </a:spcAft>
                </a:pPr>
                <a:r>
                  <a:rPr lang="en-US" sz="3600" b="1" dirty="0">
                    <a:solidFill>
                      <a:srgbClr val="5D87A1"/>
                    </a:solidFill>
                  </a:rPr>
                  <a:t>Pathfinding in an IR4 </a:t>
                </a:r>
                <a:r>
                  <a:rPr lang="en-US" sz="3600" b="1" dirty="0" smtClean="0">
                    <a:solidFill>
                      <a:srgbClr val="5D87A1"/>
                    </a:solidFill>
                  </a:rPr>
                  <a:t>Configuration Space</a:t>
                </a:r>
                <a:endParaRPr lang="en-US" sz="3600" b="1" dirty="0">
                  <a:solidFill>
                    <a:srgbClr val="5D87A1"/>
                  </a:solidFill>
                </a:endParaRPr>
              </a:p>
              <a:p>
                <a:pPr>
                  <a:spcAft>
                    <a:spcPts val="1800"/>
                  </a:spcAft>
                </a:pPr>
                <a:r>
                  <a:rPr lang="en-US" sz="3000" dirty="0" smtClean="0"/>
                  <a:t>Once the Configuration Space (C-Space) is built, the arm must find a path through the C-Space from its current position to its target position. This will be accomplished using </a:t>
                </a:r>
                <a:r>
                  <a:rPr lang="en-US" sz="3000" dirty="0" err="1" smtClean="0"/>
                  <a:t>Dijkstra’s</a:t>
                </a:r>
                <a:r>
                  <a:rPr lang="en-US" sz="3000" dirty="0" smtClean="0"/>
                  <a:t> algorithm.</a:t>
                </a:r>
                <a:endParaRPr lang="en-US" sz="3000" dirty="0"/>
              </a:p>
              <a:p>
                <a:pPr>
                  <a:spcAft>
                    <a:spcPts val="1800"/>
                  </a:spcAft>
                </a:pPr>
                <a:r>
                  <a:rPr lang="en-US" sz="3200" b="1" dirty="0" err="1">
                    <a:solidFill>
                      <a:srgbClr val="5D87A1"/>
                    </a:solidFill>
                  </a:rPr>
                  <a:t>Dijkstra’s</a:t>
                </a:r>
                <a:r>
                  <a:rPr lang="en-US" sz="3200" b="1" dirty="0">
                    <a:solidFill>
                      <a:srgbClr val="5D87A1"/>
                    </a:solidFill>
                  </a:rPr>
                  <a:t> Algorithm</a:t>
                </a:r>
              </a:p>
              <a:p>
                <a:pPr>
                  <a:spcAft>
                    <a:spcPts val="1800"/>
                  </a:spcAft>
                </a:pPr>
                <a:r>
                  <a:rPr lang="en-US" sz="3000" dirty="0" err="1" smtClean="0"/>
                  <a:t>Dijkstra’s</a:t>
                </a:r>
                <a:r>
                  <a:rPr lang="en-US" sz="3000" dirty="0" smtClean="0"/>
                  <a:t> algorithm is a pathfinding algorithm for finding the shortest path through a graph of equally-spaced nodes. It is a special case of the A* pathfinding algorithm. </a:t>
                </a:r>
                <a:r>
                  <a:rPr lang="en-US" sz="3000" dirty="0" err="1" smtClean="0"/>
                  <a:t>Dijkstra’s</a:t>
                </a:r>
                <a:r>
                  <a:rPr lang="en-US" sz="3000" dirty="0" smtClean="0"/>
                  <a:t> algorithm will be implemented on the On Board Computer (OBC) to find a path through the C-Space. The arm will then follow this path.</a:t>
                </a:r>
                <a:endParaRPr lang="en-US" sz="3000" dirty="0"/>
              </a:p>
              <a:p>
                <a:pPr>
                  <a:spcAft>
                    <a:spcPts val="1800"/>
                  </a:spcAft>
                </a:pPr>
                <a:r>
                  <a:rPr lang="en-US" sz="3600" b="1" dirty="0">
                    <a:solidFill>
                      <a:srgbClr val="5D87A1"/>
                    </a:solidFill>
                  </a:rPr>
                  <a:t>Accuracy and Obstacle </a:t>
                </a:r>
                <a:r>
                  <a:rPr lang="en-US" sz="3600" b="1" dirty="0" smtClean="0">
                    <a:solidFill>
                      <a:srgbClr val="5D87A1"/>
                    </a:solidFill>
                  </a:rPr>
                  <a:t>Avoidance</a:t>
                </a:r>
              </a:p>
              <a:p>
                <a:pPr>
                  <a:spcAft>
                    <a:spcPts val="1800"/>
                  </a:spcAft>
                </a:pPr>
                <a:r>
                  <a:rPr lang="en-US" sz="3200" b="1" dirty="0">
                    <a:solidFill>
                      <a:srgbClr val="5D87A1"/>
                    </a:solidFill>
                  </a:rPr>
                  <a:t>Accuracy</a:t>
                </a:r>
              </a:p>
              <a:p>
                <a:pPr>
                  <a:spcAft>
                    <a:spcPts val="1800"/>
                  </a:spcAft>
                </a:pPr>
                <a:r>
                  <a:rPr lang="en-US" sz="3000" dirty="0" smtClean="0"/>
                  <a:t>ADD </a:t>
                </a:r>
                <a:r>
                  <a:rPr lang="en-US" sz="3000" dirty="0"/>
                  <a:t>ACCURACY RESULTS (not yet complete)</a:t>
                </a:r>
                <a:endParaRPr lang="en-US" sz="3000" dirty="0" smtClean="0"/>
              </a:p>
              <a:p>
                <a:pPr>
                  <a:spcAft>
                    <a:spcPts val="1800"/>
                  </a:spcAft>
                </a:pPr>
                <a:r>
                  <a:rPr lang="en-US" sz="3200" b="1" dirty="0" smtClean="0">
                    <a:solidFill>
                      <a:srgbClr val="5D87A1"/>
                    </a:solidFill>
                  </a:rPr>
                  <a:t>Obstacle </a:t>
                </a:r>
                <a:r>
                  <a:rPr lang="en-US" sz="3200" b="1" dirty="0">
                    <a:solidFill>
                      <a:srgbClr val="5D87A1"/>
                    </a:solidFill>
                  </a:rPr>
                  <a:t>Avoidance</a:t>
                </a:r>
              </a:p>
              <a:p>
                <a:pPr>
                  <a:spcAft>
                    <a:spcPts val="1800"/>
                  </a:spcAft>
                </a:pPr>
                <a:r>
                  <a:rPr lang="en-US" sz="3000" dirty="0"/>
                  <a:t>Obstacle avoidance is accomplished using an </a:t>
                </a:r>
                <a:r>
                  <a:rPr lang="en-US" sz="3000" dirty="0" smtClean="0"/>
                  <a:t>IR4 configuration </a:t>
                </a:r>
                <a:r>
                  <a:rPr lang="en-US" sz="3000" dirty="0"/>
                  <a:t>space, described above. The arm </a:t>
                </a:r>
                <a:r>
                  <a:rPr lang="en-US" sz="3000" dirty="0" smtClean="0"/>
                  <a:t>is only </a:t>
                </a:r>
                <a:r>
                  <a:rPr lang="en-US" sz="3000" dirty="0"/>
                  <a:t>permitted to move the motors to the </a:t>
                </a:r>
                <a:r>
                  <a:rPr lang="en-US" sz="3000" dirty="0" smtClean="0"/>
                  <a:t>angles indicated </a:t>
                </a:r>
                <a:r>
                  <a:rPr lang="en-US" sz="3000" dirty="0"/>
                  <a:t>as valid in the configuration space. </a:t>
                </a:r>
                <a:r>
                  <a:rPr lang="en-US" sz="3000" dirty="0" smtClean="0"/>
                  <a:t>Future work </a:t>
                </a:r>
                <a:r>
                  <a:rPr lang="en-US" sz="3000" dirty="0"/>
                  <a:t>will include a dynamic and adaptive </a:t>
                </a:r>
                <a:r>
                  <a:rPr lang="en-US" sz="3000" dirty="0" smtClean="0"/>
                  <a:t>obstacle avoidance </a:t>
                </a:r>
                <a:r>
                  <a:rPr lang="en-US" sz="3000" dirty="0"/>
                  <a:t>solution.</a:t>
                </a:r>
                <a:endParaRPr lang="en-US" sz="2000" dirty="0"/>
              </a:p>
            </p:txBody>
          </p:sp>
          <p:sp>
            <p:nvSpPr>
              <p:cNvPr id="24" name="Rectangle 23"/>
              <p:cNvSpPr/>
              <p:nvPr/>
            </p:nvSpPr>
            <p:spPr>
              <a:xfrm>
                <a:off x="1515277" y="13933602"/>
                <a:ext cx="8441522" cy="4320531"/>
              </a:xfrm>
              <a:prstGeom prst="rect">
                <a:avLst/>
              </a:prstGeom>
              <a:solidFill>
                <a:schemeClr val="accent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117600" y="5466929"/>
                <a:ext cx="9346003" cy="8127999"/>
              </a:xfrm>
              <a:prstGeom prst="rect">
                <a:avLst/>
              </a:prstGeom>
              <a:noFill/>
            </p:spPr>
            <p:txBody>
              <a:bodyPr wrap="square" rtlCol="0" anchor="t" anchorCtr="0">
                <a:noAutofit/>
              </a:bodyPr>
              <a:lstStyle/>
              <a:p>
                <a:pPr>
                  <a:spcAft>
                    <a:spcPts val="1800"/>
                  </a:spcAft>
                </a:pPr>
                <a:r>
                  <a:rPr lang="en-US" sz="3600" b="1" dirty="0" smtClean="0">
                    <a:solidFill>
                      <a:srgbClr val="5D87A1"/>
                    </a:solidFill>
                  </a:rPr>
                  <a:t>Building the Configuration Space</a:t>
                </a:r>
              </a:p>
              <a:p>
                <a:pPr>
                  <a:spcAft>
                    <a:spcPts val="1800"/>
                  </a:spcAft>
                </a:pPr>
                <a:r>
                  <a:rPr lang="en-US" sz="3000" dirty="0" smtClean="0"/>
                  <a:t>The Configuration Space is an IR4 array of Boolean values that represent every valid configuration of the arm’s motors. We will use this map to determine at which positions the arm can be located without colliding with the payload.</a:t>
                </a:r>
              </a:p>
              <a:p>
                <a:pPr>
                  <a:spcAft>
                    <a:spcPts val="1800"/>
                  </a:spcAft>
                </a:pPr>
                <a:r>
                  <a:rPr lang="en-US" sz="3200" b="1" dirty="0" smtClean="0">
                    <a:solidFill>
                      <a:srgbClr val="5D87A1"/>
                    </a:solidFill>
                  </a:rPr>
                  <a:t>Creating </a:t>
                </a:r>
                <a:r>
                  <a:rPr lang="en-US" sz="3200" b="1" dirty="0">
                    <a:solidFill>
                      <a:srgbClr val="5D87A1"/>
                    </a:solidFill>
                  </a:rPr>
                  <a:t>the Configuration Space from Real Space Data</a:t>
                </a:r>
              </a:p>
              <a:p>
                <a:pPr>
                  <a:spcAft>
                    <a:spcPts val="1800"/>
                  </a:spcAft>
                </a:pPr>
                <a:r>
                  <a:rPr lang="en-US" sz="3000" dirty="0" smtClean="0"/>
                  <a:t>To map every valid configuration of the arm’s four motors we wired the motors to an Arduino UNO. We then moved the arm through every possible configuration and recorded the value using the Arduino. With this data we were able to construct a 4-Dimentional array of Boolean values. Each Boolean value represents an arm position and is either valid or invalid.</a:t>
                </a:r>
              </a:p>
              <a:p>
                <a:pPr>
                  <a:spcAft>
                    <a:spcPts val="1800"/>
                  </a:spcAft>
                </a:pPr>
                <a:endParaRPr lang="en-US" sz="3000" dirty="0"/>
              </a:p>
              <a:p>
                <a:pPr>
                  <a:spcAft>
                    <a:spcPts val="1800"/>
                  </a:spcAft>
                </a:pPr>
                <a:endParaRPr lang="en-US" sz="3000" dirty="0" smtClean="0"/>
              </a:p>
            </p:txBody>
          </p:sp>
        </p:grpSp>
        <p:sp>
          <p:nvSpPr>
            <p:cNvPr id="6" name="TextBox 5"/>
            <p:cNvSpPr txBox="1"/>
            <p:nvPr/>
          </p:nvSpPr>
          <p:spPr>
            <a:xfrm>
              <a:off x="3556000" y="15748000"/>
              <a:ext cx="4639733" cy="1077218"/>
            </a:xfrm>
            <a:prstGeom prst="rect">
              <a:avLst/>
            </a:prstGeom>
            <a:noFill/>
          </p:spPr>
          <p:txBody>
            <a:bodyPr wrap="square" rtlCol="0">
              <a:spAutoFit/>
            </a:bodyPr>
            <a:lstStyle/>
            <a:p>
              <a:r>
                <a:rPr lang="en-US" sz="3200" dirty="0" smtClean="0"/>
                <a:t>Figure 2: Configuration Space Visualization</a:t>
              </a:r>
              <a:endParaRPr lang="en-US" sz="3200" dirty="0"/>
            </a:p>
          </p:txBody>
        </p:sp>
      </p:grpSp>
      <p:grpSp>
        <p:nvGrpSpPr>
          <p:cNvPr id="20" name="Group 19"/>
          <p:cNvGrpSpPr/>
          <p:nvPr/>
        </p:nvGrpSpPr>
        <p:grpSpPr>
          <a:xfrm>
            <a:off x="33426402" y="14514740"/>
            <a:ext cx="9569673" cy="9444720"/>
            <a:chOff x="33426402" y="15521456"/>
            <a:chExt cx="9569673" cy="9444720"/>
          </a:xfrm>
        </p:grpSpPr>
        <p:sp>
          <p:nvSpPr>
            <p:cNvPr id="30" name="Subtitle 2"/>
            <p:cNvSpPr txBox="1">
              <a:spLocks/>
            </p:cNvSpPr>
            <p:nvPr/>
          </p:nvSpPr>
          <p:spPr>
            <a:xfrm>
              <a:off x="33426402" y="15521456"/>
              <a:ext cx="9569673" cy="1006974"/>
            </a:xfrm>
            <a:prstGeom prst="rect">
              <a:avLst/>
            </a:prstGeom>
          </p:spPr>
          <p:txBody>
            <a:bodyPr vert="horz" lIns="0" tIns="0" rIns="0" bIns="0" rtlCol="0">
              <a:noAutofit/>
            </a:bodyPr>
            <a:lstStyle>
              <a:lvl1pPr marL="0" indent="0" algn="ctr" defTabSz="2191405" rtl="0" eaLnBrk="1" latinLnBrk="0" hangingPunct="1">
                <a:spcBef>
                  <a:spcPct val="20000"/>
                </a:spcBef>
                <a:buFont typeface="Arial"/>
                <a:buNone/>
                <a:defRPr sz="15300" kern="1200">
                  <a:solidFill>
                    <a:schemeClr val="tx1">
                      <a:tint val="75000"/>
                    </a:schemeClr>
                  </a:solidFill>
                  <a:latin typeface="+mn-lt"/>
                  <a:ea typeface="+mn-ea"/>
                  <a:cs typeface="+mn-cs"/>
                </a:defRPr>
              </a:lvl1pPr>
              <a:lvl2pPr marL="2191405" indent="0" algn="ctr" defTabSz="2191405" rtl="0" eaLnBrk="1" latinLnBrk="0" hangingPunct="1">
                <a:spcBef>
                  <a:spcPct val="20000"/>
                </a:spcBef>
                <a:buFont typeface="Arial"/>
                <a:buNone/>
                <a:defRPr sz="13400" kern="1200">
                  <a:solidFill>
                    <a:schemeClr val="tx1">
                      <a:tint val="75000"/>
                    </a:schemeClr>
                  </a:solidFill>
                  <a:latin typeface="+mn-lt"/>
                  <a:ea typeface="+mn-ea"/>
                  <a:cs typeface="+mn-cs"/>
                </a:defRPr>
              </a:lvl2pPr>
              <a:lvl3pPr marL="4382811" indent="0" algn="ctr" defTabSz="2191405" rtl="0" eaLnBrk="1" latinLnBrk="0" hangingPunct="1">
                <a:spcBef>
                  <a:spcPct val="20000"/>
                </a:spcBef>
                <a:buFont typeface="Arial"/>
                <a:buNone/>
                <a:defRPr sz="11500" kern="1200">
                  <a:solidFill>
                    <a:schemeClr val="tx1">
                      <a:tint val="75000"/>
                    </a:schemeClr>
                  </a:solidFill>
                  <a:latin typeface="+mn-lt"/>
                  <a:ea typeface="+mn-ea"/>
                  <a:cs typeface="+mn-cs"/>
                </a:defRPr>
              </a:lvl3pPr>
              <a:lvl4pPr marL="6574216"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4pPr>
              <a:lvl5pPr marL="8765621"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5pPr>
              <a:lvl6pPr marL="1095702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6pPr>
              <a:lvl7pPr marL="13148432"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7pPr>
              <a:lvl8pPr marL="15339837"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8pPr>
              <a:lvl9pPr marL="17531243" indent="0" algn="ctr" defTabSz="2191405" rtl="0" eaLnBrk="1" latinLnBrk="0" hangingPunct="1">
                <a:spcBef>
                  <a:spcPct val="20000"/>
                </a:spcBef>
                <a:buFont typeface="Arial"/>
                <a:buNone/>
                <a:defRPr sz="9600" kern="1200">
                  <a:solidFill>
                    <a:schemeClr val="tx1">
                      <a:tint val="75000"/>
                    </a:schemeClr>
                  </a:solidFill>
                  <a:latin typeface="+mn-lt"/>
                  <a:ea typeface="+mn-ea"/>
                  <a:cs typeface="+mn-cs"/>
                </a:defRPr>
              </a:lvl9pPr>
            </a:lstStyle>
            <a:p>
              <a:pPr algn="l"/>
              <a:r>
                <a:rPr lang="en-US" sz="3600" b="1" dirty="0" err="1">
                  <a:solidFill>
                    <a:srgbClr val="F37321"/>
                  </a:solidFill>
                </a:rPr>
                <a:t>Programmatics</a:t>
              </a:r>
              <a:endParaRPr lang="en-US" sz="3600" b="1" dirty="0">
                <a:solidFill>
                  <a:srgbClr val="F37321"/>
                </a:solidFill>
              </a:endParaRPr>
            </a:p>
          </p:txBody>
        </p:sp>
        <p:sp>
          <p:nvSpPr>
            <p:cNvPr id="10" name="TextBox 9"/>
            <p:cNvSpPr txBox="1"/>
            <p:nvPr/>
          </p:nvSpPr>
          <p:spPr>
            <a:xfrm>
              <a:off x="33426402" y="22565519"/>
              <a:ext cx="9569673" cy="2400657"/>
            </a:xfrm>
            <a:prstGeom prst="rect">
              <a:avLst/>
            </a:prstGeom>
            <a:noFill/>
          </p:spPr>
          <p:txBody>
            <a:bodyPr wrap="square" rtlCol="0">
              <a:spAutoFit/>
            </a:bodyPr>
            <a:lstStyle/>
            <a:p>
              <a:r>
                <a:rPr lang="en-US" sz="3000" dirty="0" smtClean="0">
                  <a:solidFill>
                    <a:schemeClr val="bg1"/>
                  </a:solidFill>
                </a:rPr>
                <a:t>Figure 4: Team members left to right: Ian Finn, Dr. Nancy Squires, Jonathan Hardman, </a:t>
              </a:r>
              <a:r>
                <a:rPr lang="en-US" sz="3000" dirty="0" smtClean="0">
                  <a:solidFill>
                    <a:schemeClr val="bg1"/>
                  </a:solidFill>
                </a:rPr>
                <a:t>Cole </a:t>
              </a:r>
              <a:r>
                <a:rPr lang="en-US" sz="3000" dirty="0" smtClean="0">
                  <a:solidFill>
                    <a:schemeClr val="bg1"/>
                  </a:solidFill>
                </a:rPr>
                <a:t>Morgan, Helena Bales, Sam </a:t>
              </a:r>
              <a:r>
                <a:rPr lang="en-US" sz="3000" dirty="0" err="1" smtClean="0">
                  <a:solidFill>
                    <a:schemeClr val="bg1"/>
                  </a:solidFill>
                </a:rPr>
                <a:t>Lundeen</a:t>
              </a:r>
              <a:r>
                <a:rPr lang="en-US" sz="3000" dirty="0" smtClean="0">
                  <a:solidFill>
                    <a:schemeClr val="bg1"/>
                  </a:solidFill>
                </a:rPr>
                <a:t>, </a:t>
              </a:r>
              <a:r>
                <a:rPr lang="en-US" sz="3000" dirty="0" err="1" smtClean="0">
                  <a:solidFill>
                    <a:schemeClr val="bg1"/>
                  </a:solidFill>
                </a:rPr>
                <a:t>Subret</a:t>
              </a:r>
              <a:r>
                <a:rPr lang="en-US" sz="3000" dirty="0" smtClean="0">
                  <a:solidFill>
                    <a:schemeClr val="bg1"/>
                  </a:solidFill>
                </a:rPr>
                <a:t> </a:t>
              </a:r>
              <a:r>
                <a:rPr lang="en-US" sz="3000" dirty="0" err="1" smtClean="0">
                  <a:solidFill>
                    <a:schemeClr val="bg1"/>
                  </a:solidFill>
                </a:rPr>
                <a:t>Aryal</a:t>
              </a:r>
              <a:r>
                <a:rPr lang="en-US" sz="3000" dirty="0" smtClean="0">
                  <a:solidFill>
                    <a:schemeClr val="bg1"/>
                  </a:solidFill>
                </a:rPr>
                <a:t>, Amber Horvath, Michael </a:t>
              </a:r>
              <a:r>
                <a:rPr lang="en-US" sz="3000" dirty="0" err="1" smtClean="0">
                  <a:solidFill>
                    <a:schemeClr val="bg1"/>
                  </a:solidFill>
                </a:rPr>
                <a:t>Polander</a:t>
              </a:r>
              <a:r>
                <a:rPr lang="en-US" sz="3000" dirty="0" smtClean="0">
                  <a:solidFill>
                    <a:schemeClr val="bg1"/>
                  </a:solidFill>
                </a:rPr>
                <a:t>, Brett Moffatt, Devin Wyckoff, Michael Humphrey, and </a:t>
              </a:r>
              <a:r>
                <a:rPr lang="en-US" sz="3000" dirty="0" err="1" smtClean="0">
                  <a:solidFill>
                    <a:schemeClr val="bg1"/>
                  </a:solidFill>
                </a:rPr>
                <a:t>Huy</a:t>
              </a:r>
              <a:r>
                <a:rPr lang="en-US" sz="3000" dirty="0" smtClean="0">
                  <a:solidFill>
                    <a:schemeClr val="bg1"/>
                  </a:solidFill>
                </a:rPr>
                <a:t> Nguyen. </a:t>
              </a:r>
              <a:endParaRPr lang="en-US" sz="3000"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26402" y="16220361"/>
              <a:ext cx="9569673" cy="6379781"/>
            </a:xfrm>
            <a:prstGeom prst="rect">
              <a:avLst/>
            </a:prstGeom>
          </p:spPr>
        </p:pic>
      </p:grpSp>
      <p:pic>
        <p:nvPicPr>
          <p:cNvPr id="17" name="Picture 16"/>
          <p:cNvPicPr>
            <a:picLocks noChangeAspect="1"/>
          </p:cNvPicPr>
          <p:nvPr/>
        </p:nvPicPr>
        <p:blipFill rotWithShape="1">
          <a:blip r:embed="rId4"/>
          <a:srcRect t="13037" b="7616"/>
          <a:stretch/>
        </p:blipFill>
        <p:spPr>
          <a:xfrm>
            <a:off x="34793799" y="2238340"/>
            <a:ext cx="6532666" cy="4224646"/>
          </a:xfrm>
          <a:prstGeom prst="rect">
            <a:avLst/>
          </a:prstGeom>
        </p:spPr>
      </p:pic>
      <p:sp>
        <p:nvSpPr>
          <p:cNvPr id="18" name="TextBox 17"/>
          <p:cNvSpPr txBox="1"/>
          <p:nvPr/>
        </p:nvSpPr>
        <p:spPr>
          <a:xfrm>
            <a:off x="33171081" y="6558148"/>
            <a:ext cx="10262919" cy="1015663"/>
          </a:xfrm>
          <a:prstGeom prst="rect">
            <a:avLst/>
          </a:prstGeom>
          <a:noFill/>
        </p:spPr>
        <p:txBody>
          <a:bodyPr wrap="square" rtlCol="0">
            <a:spAutoFit/>
          </a:bodyPr>
          <a:lstStyle/>
          <a:p>
            <a:pPr algn="ctr"/>
            <a:r>
              <a:rPr lang="en-US" sz="3000" dirty="0" smtClean="0">
                <a:solidFill>
                  <a:schemeClr val="bg1"/>
                </a:solidFill>
              </a:rPr>
              <a:t>Figure 3: Sample data visualization graph populated with random data.</a:t>
            </a:r>
            <a:endParaRPr lang="en-US" sz="3000" dirty="0">
              <a:solidFill>
                <a:schemeClr val="bg1"/>
              </a:solidFill>
            </a:endParaRPr>
          </a:p>
        </p:txBody>
      </p:sp>
      <p:sp>
        <p:nvSpPr>
          <p:cNvPr id="15" name="TextBox 14"/>
          <p:cNvSpPr txBox="1"/>
          <p:nvPr/>
        </p:nvSpPr>
        <p:spPr>
          <a:xfrm>
            <a:off x="1160860" y="25978786"/>
            <a:ext cx="9222474" cy="4339650"/>
          </a:xfrm>
          <a:prstGeom prst="rect">
            <a:avLst/>
          </a:prstGeom>
          <a:noFill/>
        </p:spPr>
        <p:txBody>
          <a:bodyPr wrap="square" rtlCol="0">
            <a:spAutoFit/>
          </a:bodyPr>
          <a:lstStyle/>
          <a:p>
            <a:pPr>
              <a:spcAft>
                <a:spcPts val="1800"/>
              </a:spcAft>
            </a:pPr>
            <a:r>
              <a:rPr lang="en-US" sz="3600" b="1" dirty="0">
                <a:solidFill>
                  <a:srgbClr val="5D87A1"/>
                </a:solidFill>
              </a:rPr>
              <a:t>Software </a:t>
            </a:r>
            <a:r>
              <a:rPr lang="en-US" sz="3600" b="1" dirty="0" smtClean="0">
                <a:solidFill>
                  <a:srgbClr val="5D87A1"/>
                </a:solidFill>
              </a:rPr>
              <a:t>Overview</a:t>
            </a:r>
          </a:p>
          <a:p>
            <a:pPr>
              <a:spcAft>
                <a:spcPts val="1800"/>
              </a:spcAft>
            </a:pPr>
            <a:r>
              <a:rPr lang="en-US" sz="3000" dirty="0" smtClean="0"/>
              <a:t>The </a:t>
            </a:r>
            <a:r>
              <a:rPr lang="en-US" sz="3000" dirty="0"/>
              <a:t>software shall </a:t>
            </a:r>
            <a:r>
              <a:rPr lang="en-US" sz="3000" dirty="0" smtClean="0"/>
              <a:t>handle the payload’s scientific mission as well as insuring data security. It shall be responsible for moving the arm, recording video, </a:t>
            </a:r>
            <a:r>
              <a:rPr lang="en-US" sz="3000" dirty="0"/>
              <a:t>writing data to the telemetry component, writing data to the SD Card for persistent data storage, and shall process the data </a:t>
            </a:r>
            <a:r>
              <a:rPr lang="en-US" sz="3000" dirty="0" smtClean="0"/>
              <a:t>after mission completion.</a:t>
            </a:r>
            <a:endParaRPr lang="en-US" sz="3000" dirty="0"/>
          </a:p>
          <a:p>
            <a:endParaRPr lang="en-US" sz="3000" dirty="0"/>
          </a:p>
        </p:txBody>
      </p:sp>
      <p:sp>
        <p:nvSpPr>
          <p:cNvPr id="13" name="TextBox 12"/>
          <p:cNvSpPr txBox="1"/>
          <p:nvPr/>
        </p:nvSpPr>
        <p:spPr>
          <a:xfrm>
            <a:off x="1160859" y="10984347"/>
            <a:ext cx="9222475" cy="15590742"/>
          </a:xfrm>
          <a:prstGeom prst="rect">
            <a:avLst/>
          </a:prstGeom>
          <a:noFill/>
        </p:spPr>
        <p:txBody>
          <a:bodyPr wrap="square" rtlCol="0" anchor="t" anchorCtr="0">
            <a:noAutofit/>
          </a:bodyPr>
          <a:lstStyle/>
          <a:p>
            <a:pPr>
              <a:spcAft>
                <a:spcPts val="1800"/>
              </a:spcAft>
            </a:pPr>
            <a:r>
              <a:rPr lang="en-US" sz="3600" b="1" dirty="0" smtClean="0">
                <a:solidFill>
                  <a:srgbClr val="5D87A1"/>
                </a:solidFill>
              </a:rPr>
              <a:t>Hephaestus Mission</a:t>
            </a:r>
            <a:endParaRPr lang="en-US" sz="3600" b="1" dirty="0">
              <a:solidFill>
                <a:srgbClr val="5D87A1"/>
              </a:solidFill>
            </a:endParaRPr>
          </a:p>
          <a:p>
            <a:r>
              <a:rPr lang="en-US" sz="3000" dirty="0"/>
              <a:t>The Oregon State University </a:t>
            </a:r>
            <a:r>
              <a:rPr lang="en-US" sz="3000" dirty="0" err="1"/>
              <a:t>RockSat</a:t>
            </a:r>
            <a:r>
              <a:rPr lang="en-US" sz="3000" dirty="0"/>
              <a:t>-X team will demonstrate that an autonomous robotic arm can locate predetermined targets around the payload under microgravity conditions by using precise movements. </a:t>
            </a:r>
            <a:r>
              <a:rPr lang="en-US" sz="3000" dirty="0" smtClean="0"/>
              <a:t>The </a:t>
            </a:r>
            <a:r>
              <a:rPr lang="en-US" sz="3000" dirty="0"/>
              <a:t>technical actions performed by this demonstration will illustrate a proof of concept for </a:t>
            </a:r>
            <a:r>
              <a:rPr lang="en-US" sz="3000" dirty="0" smtClean="0"/>
              <a:t>construction, </a:t>
            </a:r>
            <a:r>
              <a:rPr lang="en-US" sz="3000" dirty="0"/>
              <a:t>autonomous repairs, and performing experiments in space</a:t>
            </a:r>
            <a:r>
              <a:rPr lang="en-US" sz="3000" dirty="0" smtClean="0"/>
              <a:t>.</a:t>
            </a:r>
          </a:p>
          <a:p>
            <a:endParaRPr lang="en-US" sz="3200" b="1" dirty="0">
              <a:solidFill>
                <a:srgbClr val="5D87A1"/>
              </a:solidFill>
            </a:endParaRPr>
          </a:p>
          <a:p>
            <a:r>
              <a:rPr lang="en-US" sz="3600" b="1" dirty="0" smtClean="0">
                <a:solidFill>
                  <a:srgbClr val="5D87A1"/>
                </a:solidFill>
              </a:rPr>
              <a:t>Mission Success Criteria</a:t>
            </a:r>
          </a:p>
          <a:p>
            <a:pPr>
              <a:spcAft>
                <a:spcPts val="1800"/>
              </a:spcAft>
            </a:pPr>
            <a:r>
              <a:rPr lang="en-US" sz="3000" dirty="0" smtClean="0"/>
              <a:t>The Hephaestus mission must meet minimum success criteria to be considered successful.</a:t>
            </a:r>
          </a:p>
          <a:p>
            <a:pPr>
              <a:spcAft>
                <a:spcPts val="1800"/>
              </a:spcAft>
            </a:pPr>
            <a:r>
              <a:rPr lang="en-US" sz="3200" b="1" dirty="0" smtClean="0">
                <a:solidFill>
                  <a:srgbClr val="5D87A1"/>
                </a:solidFill>
              </a:rPr>
              <a:t>Minimum Success Criteria</a:t>
            </a:r>
          </a:p>
          <a:p>
            <a:pPr marL="457200" indent="-457200">
              <a:spcAft>
                <a:spcPts val="1800"/>
              </a:spcAft>
              <a:buFont typeface="Arial" panose="020B0604020202020204" pitchFamily="34" charset="0"/>
              <a:buChar char="•"/>
            </a:pPr>
            <a:r>
              <a:rPr lang="en-US" sz="3000" dirty="0" smtClean="0"/>
              <a:t>The </a:t>
            </a:r>
            <a:r>
              <a:rPr lang="en-US" sz="3000" dirty="0"/>
              <a:t>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endParaRPr lang="en-US" sz="3000" dirty="0"/>
          </a:p>
          <a:p>
            <a:pPr>
              <a:spcAft>
                <a:spcPts val="1800"/>
              </a:spcAft>
            </a:pPr>
            <a:r>
              <a:rPr lang="en-US" sz="3200" b="1" dirty="0">
                <a:solidFill>
                  <a:srgbClr val="5D87A1"/>
                </a:solidFill>
              </a:rPr>
              <a:t>Maximum </a:t>
            </a:r>
            <a:r>
              <a:rPr lang="en-US" sz="3200" b="1" dirty="0" smtClean="0">
                <a:solidFill>
                  <a:srgbClr val="5D87A1"/>
                </a:solidFill>
              </a:rPr>
              <a:t>Success Criteria</a:t>
            </a:r>
          </a:p>
          <a:p>
            <a:pPr marL="457200" indent="-457200">
              <a:spcAft>
                <a:spcPts val="1800"/>
              </a:spcAft>
              <a:buFont typeface="Arial" panose="020B0604020202020204" pitchFamily="34" charset="0"/>
              <a:buChar char="•"/>
            </a:pPr>
            <a:r>
              <a:rPr lang="en-US" sz="3000" dirty="0"/>
              <a:t>The arm assembly body shall deploy and a video sweep is successfully recorded</a:t>
            </a:r>
            <a:r>
              <a:rPr lang="en-US" sz="3000" dirty="0" smtClean="0"/>
              <a:t>.</a:t>
            </a:r>
          </a:p>
          <a:p>
            <a:pPr marL="457200" indent="-457200">
              <a:spcAft>
                <a:spcPts val="1800"/>
              </a:spcAft>
              <a:buFont typeface="Arial" panose="020B0604020202020204" pitchFamily="34" charset="0"/>
              <a:buChar char="•"/>
            </a:pPr>
            <a:r>
              <a:rPr lang="en-US" sz="3000" dirty="0"/>
              <a:t>The arm shall make contact with </a:t>
            </a:r>
            <a:r>
              <a:rPr lang="en-US" sz="3000" dirty="0" smtClean="0"/>
              <a:t>two touch sensors on the </a:t>
            </a:r>
            <a:r>
              <a:rPr lang="en-US" sz="3000" dirty="0"/>
              <a:t>payload.</a:t>
            </a:r>
            <a:endParaRPr lang="en-US" sz="3000" dirty="0" smtClean="0"/>
          </a:p>
          <a:p>
            <a:pPr marL="457200" indent="-457200">
              <a:spcAft>
                <a:spcPts val="1800"/>
              </a:spcAft>
              <a:buFont typeface="Arial" panose="020B0604020202020204" pitchFamily="34" charset="0"/>
              <a:buChar char="•"/>
            </a:pPr>
            <a:r>
              <a:rPr lang="en-US" sz="3000" dirty="0"/>
              <a:t>The camera shall record all instances of contact between the arm and the targets.</a:t>
            </a:r>
            <a:endParaRPr lang="en-US" sz="3000" dirty="0" smtClean="0"/>
          </a:p>
          <a:p>
            <a:pPr marL="457200" indent="-457200">
              <a:spcAft>
                <a:spcPts val="1800"/>
              </a:spcAft>
              <a:buFont typeface="Arial" panose="020B0604020202020204" pitchFamily="34" charset="0"/>
              <a:buChar char="•"/>
            </a:pPr>
            <a:r>
              <a:rPr lang="en-US" sz="3000" dirty="0"/>
              <a:t>The arm assembly body shall be fully retracted after data collection</a:t>
            </a:r>
            <a:r>
              <a:rPr lang="en-US" sz="3000" dirty="0" smtClean="0"/>
              <a:t>.</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61339" y="3790697"/>
            <a:ext cx="6179679" cy="6179679"/>
          </a:xfrm>
          <a:prstGeom prst="rect">
            <a:avLst/>
          </a:prstGeom>
        </p:spPr>
      </p:pic>
      <p:sp>
        <p:nvSpPr>
          <p:cNvPr id="16" name="TextBox 15"/>
          <p:cNvSpPr txBox="1"/>
          <p:nvPr/>
        </p:nvSpPr>
        <p:spPr>
          <a:xfrm>
            <a:off x="2685361" y="10154927"/>
            <a:ext cx="7697973" cy="553998"/>
          </a:xfrm>
          <a:prstGeom prst="rect">
            <a:avLst/>
          </a:prstGeom>
          <a:noFill/>
        </p:spPr>
        <p:txBody>
          <a:bodyPr wrap="square" rtlCol="0">
            <a:spAutoFit/>
          </a:bodyPr>
          <a:lstStyle/>
          <a:p>
            <a:r>
              <a:rPr lang="en-US" sz="3000" dirty="0" smtClean="0"/>
              <a:t>Figure 1: Hephaestus mission logo</a:t>
            </a:r>
            <a:endParaRPr lang="en-US" sz="3000" dirty="0"/>
          </a:p>
        </p:txBody>
      </p:sp>
      <p:grpSp>
        <p:nvGrpSpPr>
          <p:cNvPr id="21" name="Group 20"/>
          <p:cNvGrpSpPr/>
          <p:nvPr/>
        </p:nvGrpSpPr>
        <p:grpSpPr>
          <a:xfrm>
            <a:off x="33448894" y="24430386"/>
            <a:ext cx="9222475" cy="3587521"/>
            <a:chOff x="1206704" y="25502754"/>
            <a:chExt cx="9222475" cy="3587521"/>
          </a:xfrm>
        </p:grpSpPr>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l="1841" t="-1" r="3265" b="50384"/>
            <a:stretch/>
          </p:blipFill>
          <p:spPr>
            <a:xfrm>
              <a:off x="1206704" y="26516725"/>
              <a:ext cx="4255477" cy="2573550"/>
            </a:xfrm>
            <a:prstGeom prst="rect">
              <a:avLst/>
            </a:prstGeom>
          </p:spPr>
        </p:pic>
        <p:sp>
          <p:nvSpPr>
            <p:cNvPr id="19" name="TextBox 18"/>
            <p:cNvSpPr txBox="1"/>
            <p:nvPr/>
          </p:nvSpPr>
          <p:spPr>
            <a:xfrm>
              <a:off x="1206704" y="25502754"/>
              <a:ext cx="8979875" cy="1431161"/>
            </a:xfrm>
            <a:prstGeom prst="rect">
              <a:avLst/>
            </a:prstGeom>
            <a:noFill/>
          </p:spPr>
          <p:txBody>
            <a:bodyPr wrap="square" rtlCol="0">
              <a:spAutoFit/>
            </a:bodyPr>
            <a:lstStyle/>
            <a:p>
              <a:pPr>
                <a:spcAft>
                  <a:spcPts val="1800"/>
                </a:spcAft>
              </a:pPr>
              <a:r>
                <a:rPr lang="en-US" sz="3600" b="1" dirty="0">
                  <a:solidFill>
                    <a:srgbClr val="F37321"/>
                  </a:solidFill>
                </a:rPr>
                <a:t>Sponsors</a:t>
              </a:r>
            </a:p>
            <a:p>
              <a:pPr>
                <a:spcAft>
                  <a:spcPts val="1800"/>
                </a:spcAft>
              </a:pPr>
              <a:endParaRPr lang="en-US" sz="3600" b="1" dirty="0">
                <a:solidFill>
                  <a:srgbClr val="5D87A1"/>
                </a:solidFill>
              </a:endParaRPr>
            </a:p>
          </p:txBody>
        </p:sp>
        <p:pic>
          <p:nvPicPr>
            <p:cNvPr id="27" name="Picture 26"/>
            <p:cNvPicPr>
              <a:picLocks noChangeAspect="1"/>
            </p:cNvPicPr>
            <p:nvPr/>
          </p:nvPicPr>
          <p:blipFill rotWithShape="1">
            <a:blip r:embed="rId6">
              <a:extLst>
                <a:ext uri="{28A0092B-C50C-407E-A947-70E740481C1C}">
                  <a14:useLocalDpi xmlns:a14="http://schemas.microsoft.com/office/drawing/2010/main" val="0"/>
                </a:ext>
              </a:extLst>
            </a:blip>
            <a:srcRect l="1841" t="51424" r="3265" b="4277"/>
            <a:stretch/>
          </p:blipFill>
          <p:spPr>
            <a:xfrm>
              <a:off x="6173702" y="26411218"/>
              <a:ext cx="4255477" cy="2297724"/>
            </a:xfrm>
            <a:prstGeom prst="rect">
              <a:avLst/>
            </a:prstGeom>
          </p:spPr>
        </p:pic>
      </p:grpSp>
      <p:sp>
        <p:nvSpPr>
          <p:cNvPr id="29" name="TextBox 28"/>
          <p:cNvSpPr txBox="1"/>
          <p:nvPr/>
        </p:nvSpPr>
        <p:spPr>
          <a:xfrm>
            <a:off x="33426403" y="7554477"/>
            <a:ext cx="9569672" cy="3877985"/>
          </a:xfrm>
          <a:prstGeom prst="rect">
            <a:avLst/>
          </a:prstGeom>
          <a:noFill/>
        </p:spPr>
        <p:txBody>
          <a:bodyPr wrap="square" rtlCol="0">
            <a:spAutoFit/>
          </a:bodyPr>
          <a:lstStyle/>
          <a:p>
            <a:r>
              <a:rPr lang="en-US" sz="3600" b="1" dirty="0" smtClean="0">
                <a:solidFill>
                  <a:srgbClr val="F37321"/>
                </a:solidFill>
              </a:rPr>
              <a:t>Results </a:t>
            </a:r>
            <a:r>
              <a:rPr lang="en-US" sz="3600" b="1" dirty="0">
                <a:solidFill>
                  <a:srgbClr val="F37321"/>
                </a:solidFill>
              </a:rPr>
              <a:t>and Conclusion</a:t>
            </a:r>
          </a:p>
          <a:p>
            <a:r>
              <a:rPr lang="en-US" sz="3000" dirty="0" smtClean="0">
                <a:solidFill>
                  <a:schemeClr val="bg1"/>
                </a:solidFill>
              </a:rPr>
              <a:t>The Hephaestus payload will launch from Wallops Flight Center in August of 2017 as part of the </a:t>
            </a:r>
            <a:r>
              <a:rPr lang="en-US" sz="3000" dirty="0" err="1" smtClean="0">
                <a:solidFill>
                  <a:schemeClr val="bg1"/>
                </a:solidFill>
              </a:rPr>
              <a:t>RockSat</a:t>
            </a:r>
            <a:r>
              <a:rPr lang="en-US" sz="3000" dirty="0" smtClean="0">
                <a:solidFill>
                  <a:schemeClr val="bg1"/>
                </a:solidFill>
              </a:rPr>
              <a:t>-X program. The payload will perform its scientific mission with the goal of proving the viability of construction in space using a robotic arm. We will not have results until after the launch.</a:t>
            </a:r>
            <a:endParaRPr lang="en-US" sz="3000" dirty="0">
              <a:solidFill>
                <a:schemeClr val="bg1"/>
              </a:solidFill>
            </a:endParaRPr>
          </a:p>
          <a:p>
            <a:endParaRPr lang="en-US" sz="3000" dirty="0"/>
          </a:p>
        </p:txBody>
      </p:sp>
      <p:grpSp>
        <p:nvGrpSpPr>
          <p:cNvPr id="37" name="Group 36"/>
          <p:cNvGrpSpPr/>
          <p:nvPr/>
        </p:nvGrpSpPr>
        <p:grpSpPr>
          <a:xfrm>
            <a:off x="23038192" y="6977215"/>
            <a:ext cx="9245600" cy="22858621"/>
            <a:chOff x="22608956" y="5390523"/>
            <a:chExt cx="9245600" cy="22858621"/>
          </a:xfrm>
        </p:grpSpPr>
        <p:sp>
          <p:nvSpPr>
            <p:cNvPr id="14" name="TextBox 13"/>
            <p:cNvSpPr txBox="1"/>
            <p:nvPr/>
          </p:nvSpPr>
          <p:spPr>
            <a:xfrm>
              <a:off x="22608956" y="5390523"/>
              <a:ext cx="9222475" cy="15100705"/>
            </a:xfrm>
            <a:prstGeom prst="rect">
              <a:avLst/>
            </a:prstGeom>
            <a:noFill/>
          </p:spPr>
          <p:txBody>
            <a:bodyPr wrap="square" rtlCol="0">
              <a:noAutofit/>
            </a:bodyPr>
            <a:lstStyle/>
            <a:p>
              <a:pPr>
                <a:spcAft>
                  <a:spcPts val="1800"/>
                </a:spcAft>
              </a:pPr>
              <a:r>
                <a:rPr lang="en-US" sz="3600" b="1" dirty="0" smtClean="0">
                  <a:solidFill>
                    <a:srgbClr val="5D87A1"/>
                  </a:solidFill>
                </a:rPr>
                <a:t>Telemetry</a:t>
              </a:r>
              <a:endParaRPr lang="en-US" sz="3200" b="1" dirty="0">
                <a:solidFill>
                  <a:srgbClr val="5D87A1"/>
                </a:solidFill>
              </a:endParaRPr>
            </a:p>
            <a:p>
              <a:pPr>
                <a:spcAft>
                  <a:spcPts val="1800"/>
                </a:spcAft>
              </a:pPr>
              <a:r>
                <a:rPr lang="en-US" sz="3000" dirty="0"/>
                <a:t>The telemetry component is responsible for collecting and sending data through the telemetry </a:t>
              </a:r>
              <a:r>
                <a:rPr lang="en-US" sz="3000" dirty="0" smtClean="0"/>
                <a:t>ports on </a:t>
              </a:r>
              <a:r>
                <a:rPr lang="en-US" sz="3000" dirty="0"/>
                <a:t>the </a:t>
              </a:r>
              <a:r>
                <a:rPr lang="en-US" sz="3000" dirty="0" smtClean="0"/>
                <a:t>payload as well as saving a log file and collected data to the onboard SD card.</a:t>
              </a:r>
            </a:p>
            <a:p>
              <a:pPr>
                <a:spcAft>
                  <a:spcPts val="1800"/>
                </a:spcAft>
              </a:pPr>
              <a:r>
                <a:rPr lang="en-US" sz="3000" dirty="0" smtClean="0"/>
                <a:t>This component will transmit a numeric code to the telemetry pins whenever a significant event happens, e.g. contact is made with a touch sensor or a software milestone is reached. Additionally, the telemetry component will also save temperature data from two onboard temperature sensors to the onboard SD card at a rate of 1 sample per second. Finally, this component will save a detailed log of operations and failures to a file on the SD card. The log file will consist of a timestamp in tenths of seconds since power on and a string of text, terminating with a newline. </a:t>
              </a:r>
            </a:p>
            <a:p>
              <a:pPr>
                <a:spcAft>
                  <a:spcPts val="1800"/>
                </a:spcAft>
              </a:pPr>
              <a:r>
                <a:rPr lang="en-US" sz="3600" b="1" dirty="0">
                  <a:solidFill>
                    <a:srgbClr val="5D87A1"/>
                  </a:solidFill>
                </a:rPr>
                <a:t>Data Processing</a:t>
              </a:r>
            </a:p>
            <a:p>
              <a:pPr>
                <a:spcAft>
                  <a:spcPts val="1800"/>
                </a:spcAft>
              </a:pPr>
              <a:r>
                <a:rPr lang="en-US" sz="3000" dirty="0" smtClean="0"/>
                <a:t>The Data Processing component will process the collected data from the telemetry lines and SD card and display the information in graphs and charts on a user interface. The graphs will display data collected from the two temperature sensors mounted on the payload. The graphs should display the actual temperature recorded in degrees Celsius, if such a value can be determined. Otherwise, it will display the relative voltage recorded, on a scale of 0-1. (See Figure 3.) The user interface will also include a timeline of messages recorded to the log file.</a:t>
              </a:r>
              <a:endParaRPr lang="en-US" sz="3000" dirty="0"/>
            </a:p>
          </p:txBody>
        </p:sp>
        <p:sp>
          <p:nvSpPr>
            <p:cNvPr id="25" name="Rectangle 24"/>
            <p:cNvSpPr/>
            <p:nvPr/>
          </p:nvSpPr>
          <p:spPr>
            <a:xfrm>
              <a:off x="22608956" y="20447008"/>
              <a:ext cx="9245600" cy="7802136"/>
            </a:xfrm>
            <a:prstGeom prst="rect">
              <a:avLst/>
            </a:prstGeom>
          </p:spPr>
          <p:txBody>
            <a:bodyPr wrap="square">
              <a:spAutoFit/>
            </a:bodyPr>
            <a:lstStyle/>
            <a:p>
              <a:pPr>
                <a:spcAft>
                  <a:spcPts val="1800"/>
                </a:spcAft>
              </a:pPr>
              <a:r>
                <a:rPr lang="en-US" sz="3600" b="1" dirty="0">
                  <a:solidFill>
                    <a:srgbClr val="5D87A1"/>
                  </a:solidFill>
                </a:rPr>
                <a:t>Data Storage</a:t>
              </a:r>
            </a:p>
            <a:p>
              <a:r>
                <a:rPr lang="en-US" sz="3000" dirty="0"/>
                <a:t>The Data Storage component is responsible for receiving data from the telemetry component and writing the data to a Transcend microSD card. The component shall utilize the </a:t>
              </a:r>
              <a:r>
                <a:rPr lang="en-US" sz="3000" dirty="0" err="1"/>
                <a:t>FatFS</a:t>
              </a:r>
              <a:r>
                <a:rPr lang="en-US" sz="3000" dirty="0"/>
                <a:t> library and use SPI to communicate between the ATMega128 microcontroller and the microSD card.</a:t>
              </a:r>
            </a:p>
            <a:p>
              <a:endParaRPr lang="en-US" sz="3000" dirty="0"/>
            </a:p>
            <a:p>
              <a:r>
                <a:rPr lang="en-US" sz="3000" dirty="0"/>
                <a:t>The program shall receive information from the telemetry component and open a log file to write the data to. The data shall be interpreted by the digit code that is sent to the component and translated into a string ending in a newline, along with a timestamp since power on. A separate file shall record data from the temperature sensors that are sampled at 1 reading per second.</a:t>
              </a:r>
            </a:p>
          </p:txBody>
        </p:sp>
      </p:grpSp>
      <p:sp>
        <p:nvSpPr>
          <p:cNvPr id="34" name="Rectangle 33"/>
          <p:cNvSpPr/>
          <p:nvPr/>
        </p:nvSpPr>
        <p:spPr>
          <a:xfrm>
            <a:off x="1220359" y="2483718"/>
            <a:ext cx="6654800" cy="923330"/>
          </a:xfrm>
          <a:prstGeom prst="rect">
            <a:avLst/>
          </a:prstGeom>
        </p:spPr>
        <p:txBody>
          <a:bodyPr wrap="square">
            <a:spAutoFit/>
          </a:bodyPr>
          <a:lstStyle/>
          <a:p>
            <a:r>
              <a:rPr lang="en-US" sz="5400" dirty="0">
                <a:solidFill>
                  <a:srgbClr val="F37321"/>
                </a:solidFill>
              </a:rPr>
              <a:t>What are we doing?</a:t>
            </a:r>
          </a:p>
        </p:txBody>
      </p:sp>
      <p:sp>
        <p:nvSpPr>
          <p:cNvPr id="36" name="Rectangle 35"/>
          <p:cNvSpPr/>
          <p:nvPr/>
        </p:nvSpPr>
        <p:spPr>
          <a:xfrm>
            <a:off x="12151903" y="5721988"/>
            <a:ext cx="6670416" cy="923330"/>
          </a:xfrm>
          <a:prstGeom prst="rect">
            <a:avLst/>
          </a:prstGeom>
        </p:spPr>
        <p:txBody>
          <a:bodyPr wrap="none">
            <a:spAutoFit/>
          </a:bodyPr>
          <a:lstStyle/>
          <a:p>
            <a:r>
              <a:rPr lang="en-US" sz="5400" dirty="0" smtClean="0">
                <a:solidFill>
                  <a:srgbClr val="F37321"/>
                </a:solidFill>
              </a:rPr>
              <a:t>How are we doing it?</a:t>
            </a:r>
            <a:endParaRPr lang="en-US" sz="5400" dirty="0">
              <a:solidFill>
                <a:srgbClr val="F37321"/>
              </a:solidFill>
            </a:endParaRPr>
          </a:p>
        </p:txBody>
      </p:sp>
      <p:sp>
        <p:nvSpPr>
          <p:cNvPr id="38" name="Rectangle 37"/>
          <p:cNvSpPr/>
          <p:nvPr/>
        </p:nvSpPr>
        <p:spPr>
          <a:xfrm>
            <a:off x="23038192" y="5215502"/>
            <a:ext cx="9222475" cy="1754326"/>
          </a:xfrm>
          <a:prstGeom prst="rect">
            <a:avLst/>
          </a:prstGeom>
        </p:spPr>
        <p:txBody>
          <a:bodyPr wrap="square">
            <a:spAutoFit/>
          </a:bodyPr>
          <a:lstStyle/>
          <a:p>
            <a:r>
              <a:rPr lang="en-US" sz="5400" dirty="0" smtClean="0">
                <a:solidFill>
                  <a:srgbClr val="F37321"/>
                </a:solidFill>
              </a:rPr>
              <a:t>How do we know we succeeded?</a:t>
            </a:r>
            <a:endParaRPr lang="en-US" sz="5400" dirty="0">
              <a:solidFill>
                <a:srgbClr val="F37321"/>
              </a:solidFill>
            </a:endParaRPr>
          </a:p>
        </p:txBody>
      </p:sp>
      <p:sp>
        <p:nvSpPr>
          <p:cNvPr id="9" name="Rectangle 8"/>
          <p:cNvSpPr/>
          <p:nvPr/>
        </p:nvSpPr>
        <p:spPr>
          <a:xfrm>
            <a:off x="33426403" y="11186310"/>
            <a:ext cx="10127429" cy="2954655"/>
          </a:xfrm>
          <a:prstGeom prst="rect">
            <a:avLst/>
          </a:prstGeom>
        </p:spPr>
        <p:txBody>
          <a:bodyPr wrap="square">
            <a:spAutoFit/>
          </a:bodyPr>
          <a:lstStyle/>
          <a:p>
            <a:r>
              <a:rPr lang="en-US" sz="3600" b="1" dirty="0">
                <a:solidFill>
                  <a:srgbClr val="F37321"/>
                </a:solidFill>
              </a:rPr>
              <a:t>Future Work and Recommendations</a:t>
            </a:r>
          </a:p>
          <a:p>
            <a:r>
              <a:rPr lang="en-US" sz="3000" dirty="0">
                <a:solidFill>
                  <a:schemeClr val="bg1"/>
                </a:solidFill>
              </a:rPr>
              <a:t>The Hephaestus payload is a proof-of-concept </a:t>
            </a:r>
            <a:r>
              <a:rPr lang="en-US" sz="3000" dirty="0" smtClean="0">
                <a:solidFill>
                  <a:schemeClr val="bg1"/>
                </a:solidFill>
              </a:rPr>
              <a:t>experiment and </a:t>
            </a:r>
            <a:r>
              <a:rPr lang="en-US" sz="3000" dirty="0">
                <a:solidFill>
                  <a:schemeClr val="bg1"/>
                </a:solidFill>
              </a:rPr>
              <a:t>is limited in its technical scope. As such, </a:t>
            </a:r>
            <a:r>
              <a:rPr lang="en-US" sz="3000" dirty="0" smtClean="0">
                <a:solidFill>
                  <a:schemeClr val="bg1"/>
                </a:solidFill>
              </a:rPr>
              <a:t>future missions </a:t>
            </a:r>
            <a:r>
              <a:rPr lang="en-US" sz="3000" dirty="0">
                <a:solidFill>
                  <a:schemeClr val="bg1"/>
                </a:solidFill>
              </a:rPr>
              <a:t>could implement machine learning for </a:t>
            </a:r>
            <a:r>
              <a:rPr lang="en-US" sz="3000" dirty="0" smtClean="0">
                <a:solidFill>
                  <a:schemeClr val="bg1"/>
                </a:solidFill>
              </a:rPr>
              <a:t>improved pathfinding </a:t>
            </a:r>
            <a:r>
              <a:rPr lang="en-US" sz="3000" dirty="0">
                <a:solidFill>
                  <a:schemeClr val="bg1"/>
                </a:solidFill>
              </a:rPr>
              <a:t>and a more robust and adaptive </a:t>
            </a:r>
            <a:r>
              <a:rPr lang="en-US" sz="3000" dirty="0" smtClean="0">
                <a:solidFill>
                  <a:schemeClr val="bg1"/>
                </a:solidFill>
              </a:rPr>
              <a:t>obstacle avoidance </a:t>
            </a:r>
            <a:r>
              <a:rPr lang="en-US" sz="3000" dirty="0">
                <a:solidFill>
                  <a:schemeClr val="bg1"/>
                </a:solidFill>
              </a:rPr>
              <a:t>system.</a:t>
            </a:r>
          </a:p>
        </p:txBody>
      </p:sp>
    </p:spTree>
    <p:extLst>
      <p:ext uri="{BB962C8B-B14F-4D97-AF65-F5344CB8AC3E}">
        <p14:creationId xmlns:p14="http://schemas.microsoft.com/office/powerpoint/2010/main" val="3878589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expo_poster-eecs</Template>
  <TotalTime>376</TotalTime>
  <Words>1124</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Georgia</vt:lpstr>
      <vt:lpstr>Trebuchet MS</vt:lpstr>
      <vt:lpstr>Office Theme</vt:lpstr>
      <vt:lpstr>RockSat-X: Hephaestus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RockSat-X: Hephaestus</dc:title>
  <dc:creator>Bales, Helena Alexis - ONID</dc:creator>
  <cp:lastModifiedBy>Michael Humphrey</cp:lastModifiedBy>
  <cp:revision>72</cp:revision>
  <dcterms:created xsi:type="dcterms:W3CDTF">2017-03-17T23:14:36Z</dcterms:created>
  <dcterms:modified xsi:type="dcterms:W3CDTF">2017-04-19T16:47:20Z</dcterms:modified>
</cp:coreProperties>
</file>