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36">
          <p15:clr>
            <a:srgbClr val="A4A3A4"/>
          </p15:clr>
        </p15:guide>
        <p15:guide id="2" orient="horz" pos="281">
          <p15:clr>
            <a:srgbClr val="A4A3A4"/>
          </p15:clr>
        </p15:guide>
        <p15:guide id="3" pos="27370">
          <p15:clr>
            <a:srgbClr val="A4A3A4"/>
          </p15:clr>
        </p15:guide>
        <p15:guide id="4" pos="280">
          <p15:clr>
            <a:srgbClr val="A4A3A4"/>
          </p15:clr>
        </p15:guide>
        <p15:guide id="5" pos="7046">
          <p15:clr>
            <a:srgbClr val="A4A3A4"/>
          </p15:clr>
        </p15:guide>
        <p15:guide id="6" pos="20608">
          <p15:clr>
            <a:srgbClr val="A4A3A4"/>
          </p15:clr>
        </p15:guide>
        <p15:guide id="7" pos="7449">
          <p15:clr>
            <a:srgbClr val="A4A3A4"/>
          </p15:clr>
        </p15:guide>
        <p15:guide id="8" pos="2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7A1"/>
    <a:srgbClr val="F37321"/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33" autoAdjust="0"/>
    <p:restoredTop sz="94677" autoAdjust="0"/>
  </p:normalViewPr>
  <p:slideViewPr>
    <p:cSldViewPr snapToGrid="0" snapToObjects="1">
      <p:cViewPr>
        <p:scale>
          <a:sx n="25" d="100"/>
          <a:sy n="25" d="100"/>
        </p:scale>
        <p:origin x="1544" y="-232"/>
      </p:cViewPr>
      <p:guideLst>
        <p:guide orient="horz" pos="20436"/>
        <p:guide orient="horz" pos="281"/>
        <p:guide pos="27370"/>
        <p:guide pos="280"/>
        <p:guide pos="7046"/>
        <p:guide pos="20608"/>
        <p:guide pos="7449"/>
        <p:guide pos="2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5F848-6DDA-9042-95D4-0071278BB24B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CB87-BC75-5243-A71C-D7645131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tri-fold</a:t>
            </a:r>
            <a:r>
              <a:rPr lang="en-US" baseline="0" dirty="0" smtClean="0"/>
              <a:t> mounting at SMS – make sure no text or image is in-between</a:t>
            </a:r>
            <a:r>
              <a:rPr lang="en-US" dirty="0" smtClean="0"/>
              <a:t> the two vertical guide</a:t>
            </a:r>
            <a:r>
              <a:rPr lang="en-US" baseline="0" dirty="0" smtClean="0"/>
              <a:t> lines; this space will be cut away. </a:t>
            </a:r>
            <a:r>
              <a:rPr lang="en-US" baseline="0" smtClean="0"/>
              <a:t>To view the vertical guide lines: Select “View” from the main menu, select “Guides” from the pull down menu, and lastly select “Static Guides”.</a:t>
            </a:r>
            <a:endParaRPr lang="en-US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CB87-BC75-5243-A71C-D7645131CF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715200" y="465976"/>
            <a:ext cx="10718798" cy="320152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104663" y="761998"/>
            <a:ext cx="0" cy="3142321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457200" y="451572"/>
            <a:ext cx="10737850" cy="3201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44500" y="451574"/>
            <a:ext cx="723900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451574"/>
            <a:ext cx="10449117" cy="1524000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774364" y="451574"/>
            <a:ext cx="31504234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168400" y="451574"/>
            <a:ext cx="10026650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955176" y="766000"/>
            <a:ext cx="8825537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638460" y="451574"/>
            <a:ext cx="15516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208934" y="451574"/>
            <a:ext cx="429525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5181888" y="766000"/>
            <a:ext cx="1623899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4000" b="1" dirty="0" smtClean="0">
                <a:latin typeface="Georgia"/>
                <a:cs typeface="Georgia"/>
              </a:rPr>
              <a:t>Electrical Engineering &amp; Computer Science</a:t>
            </a:r>
            <a:endParaRPr lang="en-US" sz="40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70796" y="451574"/>
            <a:ext cx="94751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2721016" y="451572"/>
            <a:ext cx="383647" cy="1524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expo_poster-ta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399" y="28421061"/>
            <a:ext cx="6975476" cy="25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8473" y="18592807"/>
            <a:ext cx="9346003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Pathfinding in an IR4 </a:t>
            </a:r>
            <a:r>
              <a:rPr lang="en-US" sz="3600" b="1" dirty="0" smtClean="0">
                <a:solidFill>
                  <a:srgbClr val="5D87A1"/>
                </a:solidFill>
              </a:rPr>
              <a:t>Configuration Space</a:t>
            </a: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aliquet</a:t>
            </a:r>
            <a:r>
              <a:rPr lang="en-US" sz="3000" dirty="0"/>
              <a:t> </a:t>
            </a:r>
            <a:r>
              <a:rPr lang="en-US" sz="3000" dirty="0" err="1"/>
              <a:t>mattis</a:t>
            </a:r>
            <a:r>
              <a:rPr lang="en-US" sz="3000" dirty="0"/>
              <a:t>. Nunc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enim</a:t>
            </a:r>
            <a:r>
              <a:rPr lang="en-US" sz="3000" dirty="0"/>
              <a:t> lorem,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ante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tincidunt</a:t>
            </a:r>
            <a:r>
              <a:rPr lang="en-US" sz="3000" dirty="0"/>
              <a:t>.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</a:t>
            </a:r>
            <a:r>
              <a:rPr lang="en-US" sz="3000" dirty="0"/>
              <a:t>est. </a:t>
            </a:r>
            <a:r>
              <a:rPr lang="en-US" sz="3000" dirty="0" err="1"/>
              <a:t>Vivamus</a:t>
            </a:r>
            <a:r>
              <a:rPr lang="en-US" sz="3000" dirty="0"/>
              <a:t> ac libero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convallis vitae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endParaRPr lang="en-US" sz="3000" dirty="0"/>
          </a:p>
          <a:p>
            <a:pPr>
              <a:spcAft>
                <a:spcPts val="1800"/>
              </a:spcAft>
            </a:pPr>
            <a:r>
              <a:rPr lang="en-US" sz="3200" b="1" dirty="0" err="1">
                <a:solidFill>
                  <a:srgbClr val="5D87A1"/>
                </a:solidFill>
              </a:rPr>
              <a:t>Dijkstra’s</a:t>
            </a:r>
            <a:r>
              <a:rPr lang="en-US" sz="3200" b="1" dirty="0">
                <a:solidFill>
                  <a:srgbClr val="5D87A1"/>
                </a:solidFill>
              </a:rPr>
              <a:t> Algorithm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Proin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nisl</a:t>
            </a:r>
            <a:r>
              <a:rPr lang="en-US" sz="3000" dirty="0"/>
              <a:t>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volutPellentesque</a:t>
            </a:r>
            <a:r>
              <a:rPr lang="en-US" sz="3000" dirty="0"/>
              <a:t> semper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sodales</a:t>
            </a:r>
            <a:r>
              <a:rPr lang="en-US" sz="3000" dirty="0"/>
              <a:t> </a:t>
            </a:r>
            <a:r>
              <a:rPr lang="en-US" sz="3000" dirty="0" err="1"/>
              <a:t>purus</a:t>
            </a:r>
            <a:r>
              <a:rPr lang="en-US" sz="3000" dirty="0"/>
              <a:t> a ligula </a:t>
            </a:r>
            <a:r>
              <a:rPr lang="en-US" sz="3000" dirty="0" err="1"/>
              <a:t>venenatis</a:t>
            </a:r>
            <a:r>
              <a:rPr lang="en-US" sz="3000" dirty="0"/>
              <a:t> id </a:t>
            </a:r>
            <a:r>
              <a:rPr lang="en-US" sz="3000" dirty="0" err="1"/>
              <a:t>imperdiet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posuere</a:t>
            </a:r>
            <a:r>
              <a:rPr lang="en-US" sz="3000" dirty="0"/>
              <a:t>.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/>
              <a:t>vulputate</a:t>
            </a:r>
            <a:r>
              <a:rPr lang="en-US" sz="3000" dirty="0"/>
              <a:t> dolor, in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tortor</a:t>
            </a:r>
            <a:r>
              <a:rPr lang="en-US" sz="3000" dirty="0"/>
              <a:t> mi at </a:t>
            </a:r>
            <a:r>
              <a:rPr lang="en-US" sz="3000" dirty="0" err="1"/>
              <a:t>purus</a:t>
            </a:r>
            <a:r>
              <a:rPr lang="en-US" sz="3000" dirty="0"/>
              <a:t>. </a:t>
            </a:r>
            <a:r>
              <a:rPr lang="en-US" sz="3000" dirty="0" err="1"/>
              <a:t>Nulla</a:t>
            </a:r>
            <a:r>
              <a:rPr lang="en-US" sz="3000" dirty="0"/>
              <a:t> </a:t>
            </a:r>
            <a:r>
              <a:rPr lang="en-US" sz="3000" dirty="0" err="1"/>
              <a:t>facilisi</a:t>
            </a:r>
            <a:r>
              <a:rPr lang="en-US" sz="3000" dirty="0"/>
              <a:t>. Nunc ac </a:t>
            </a:r>
            <a:r>
              <a:rPr lang="en-US" sz="3000" dirty="0" err="1"/>
              <a:t>odio</a:t>
            </a:r>
            <a:r>
              <a:rPr lang="en-US" sz="3000" dirty="0"/>
              <a:t> in </a:t>
            </a:r>
            <a:r>
              <a:rPr lang="en-US" sz="3000" dirty="0" err="1"/>
              <a:t>risus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commodo</a:t>
            </a:r>
            <a:r>
              <a:rPr lang="en-US" sz="3000" dirty="0"/>
              <a:t> a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Accuracy and Obstacle </a:t>
            </a:r>
            <a:r>
              <a:rPr lang="en-US" sz="3600" b="1" dirty="0" smtClean="0">
                <a:solidFill>
                  <a:srgbClr val="5D87A1"/>
                </a:solidFill>
              </a:rPr>
              <a:t>Avoidance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5D87A1"/>
                </a:solidFill>
              </a:rPr>
              <a:t>Accuracy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Proin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nisl</a:t>
            </a:r>
            <a:r>
              <a:rPr lang="en-US" sz="3000" dirty="0"/>
              <a:t>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volutPellentesque</a:t>
            </a:r>
            <a:r>
              <a:rPr lang="en-US" sz="3000" dirty="0"/>
              <a:t> semper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sodales</a:t>
            </a:r>
            <a:r>
              <a:rPr lang="en-US" sz="3000" dirty="0"/>
              <a:t> </a:t>
            </a:r>
            <a:r>
              <a:rPr lang="en-US" sz="3000" dirty="0" err="1"/>
              <a:t>purus</a:t>
            </a:r>
            <a:r>
              <a:rPr lang="en-US" sz="3000" dirty="0"/>
              <a:t> a ligula </a:t>
            </a:r>
            <a:r>
              <a:rPr lang="en-US" sz="3000" dirty="0" err="1"/>
              <a:t>venenatis</a:t>
            </a:r>
            <a:r>
              <a:rPr lang="en-US" sz="3000" dirty="0"/>
              <a:t> id </a:t>
            </a:r>
            <a:r>
              <a:rPr lang="en-US" sz="3000" dirty="0" err="1" smtClean="0"/>
              <a:t>i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nisl</a:t>
            </a:r>
            <a:r>
              <a:rPr lang="en-US" sz="3000" dirty="0"/>
              <a:t>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volutPellentesque</a:t>
            </a:r>
            <a:r>
              <a:rPr lang="en-US" sz="3000" dirty="0"/>
              <a:t> semper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 smtClean="0"/>
              <a:t>mperdiet</a:t>
            </a:r>
            <a:r>
              <a:rPr lang="en-US" sz="3000" dirty="0" smtClean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endParaRPr lang="en-US" sz="3000" dirty="0" smtClean="0"/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Obstacle </a:t>
            </a:r>
            <a:r>
              <a:rPr lang="en-US" sz="3200" b="1" dirty="0">
                <a:solidFill>
                  <a:srgbClr val="5D87A1"/>
                </a:solidFill>
              </a:rPr>
              <a:t>Avoidance</a:t>
            </a:r>
          </a:p>
          <a:p>
            <a:pPr>
              <a:spcAft>
                <a:spcPts val="1800"/>
              </a:spcAft>
            </a:pPr>
            <a:r>
              <a:rPr lang="en-US" sz="3000" dirty="0" smtClean="0"/>
              <a:t> </a:t>
            </a:r>
            <a:r>
              <a:rPr lang="en-US" sz="3000" dirty="0" err="1"/>
              <a:t>Pellentesque</a:t>
            </a:r>
            <a:r>
              <a:rPr lang="en-US" sz="3000" dirty="0"/>
              <a:t> </a:t>
            </a:r>
            <a:r>
              <a:rPr lang="en-US" sz="3000" dirty="0" err="1"/>
              <a:t>nec</a:t>
            </a:r>
            <a:r>
              <a:rPr lang="en-US" sz="3000" dirty="0"/>
              <a:t> </a:t>
            </a:r>
            <a:r>
              <a:rPr lang="en-US" sz="3000" dirty="0" err="1"/>
              <a:t>malesuada</a:t>
            </a:r>
            <a:r>
              <a:rPr lang="en-US" sz="3000" dirty="0"/>
              <a:t> </a:t>
            </a:r>
            <a:r>
              <a:rPr lang="en-US" sz="3000" dirty="0" err="1"/>
              <a:t>erat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, </a:t>
            </a:r>
            <a:r>
              <a:rPr lang="en-US" sz="3000" dirty="0" err="1"/>
              <a:t>augue</a:t>
            </a:r>
            <a:r>
              <a:rPr lang="en-US" sz="3000" dirty="0"/>
              <a:t> non pharetra </a:t>
            </a:r>
            <a:r>
              <a:rPr lang="en-US" sz="3000" dirty="0" err="1"/>
              <a:t>laoreet</a:t>
            </a:r>
            <a:r>
              <a:rPr lang="en-US" sz="3000" dirty="0"/>
              <a:t>, ipsum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vulputate</a:t>
            </a:r>
            <a:r>
              <a:rPr lang="en-US" sz="3000" dirty="0"/>
              <a:t> dolor, </a:t>
            </a:r>
            <a:r>
              <a:rPr lang="en-US" sz="3000" dirty="0" smtClean="0"/>
              <a:t>in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483718"/>
            <a:ext cx="18951755" cy="1365892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8000" b="1" cap="all" dirty="0" err="1" smtClean="0"/>
              <a:t>RockSat</a:t>
            </a:r>
            <a:r>
              <a:rPr lang="en-US" sz="8000" b="1" cap="all" dirty="0" smtClean="0"/>
              <a:t>-X: Hephaestus</a:t>
            </a:r>
            <a:endParaRPr lang="en-US" sz="8000" b="1" cap="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469125" y="3849610"/>
            <a:ext cx="18951755" cy="1991672"/>
          </a:xfrm>
        </p:spPr>
        <p:txBody>
          <a:bodyPr lIns="0" tIns="0" rIns="0" bIns="0">
            <a:norm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rgbClr val="F37321"/>
                </a:solidFill>
              </a:rPr>
              <a:t>A Rocket-Mounted Autonomous Robotic Arm for Construction in Space</a:t>
            </a:r>
            <a:endParaRPr lang="en-US" sz="5400" dirty="0">
              <a:solidFill>
                <a:srgbClr val="F3732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69125" y="12039600"/>
            <a:ext cx="9222475" cy="1974960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Hephaestus Mission</a:t>
            </a:r>
            <a:endParaRPr lang="en-US" sz="3600" b="1" dirty="0">
              <a:solidFill>
                <a:srgbClr val="5D87A1"/>
              </a:solidFill>
            </a:endParaRPr>
          </a:p>
          <a:p>
            <a:r>
              <a:rPr lang="en-US" sz="3000" dirty="0"/>
              <a:t>The Oregon State University </a:t>
            </a:r>
            <a:r>
              <a:rPr lang="en-US" sz="3000" dirty="0" err="1"/>
              <a:t>RockSat</a:t>
            </a:r>
            <a:r>
              <a:rPr lang="en-US" sz="3000" dirty="0"/>
              <a:t>-X team will demonstrate that an autonomous robotic arm can locate predetermined targets around the payload under microgravity conditions by using precise movements. </a:t>
            </a:r>
            <a:br>
              <a:rPr lang="en-US" sz="3000" dirty="0"/>
            </a:br>
            <a:r>
              <a:rPr lang="en-US" sz="3000" dirty="0"/>
              <a:t>The technical actions performed by this demonstration will illustrate a proof of concept for creating assemblies, autonomous repairs, and performing experiments in space</a:t>
            </a:r>
            <a:r>
              <a:rPr lang="en-US" sz="3000" dirty="0" smtClean="0"/>
              <a:t>.</a:t>
            </a:r>
          </a:p>
          <a:p>
            <a:endParaRPr lang="en-US" sz="3200" b="1" dirty="0">
              <a:solidFill>
                <a:srgbClr val="5D87A1"/>
              </a:solidFill>
            </a:endParaRPr>
          </a:p>
          <a:p>
            <a:r>
              <a:rPr lang="en-US" sz="3600" b="1" dirty="0" smtClean="0">
                <a:solidFill>
                  <a:srgbClr val="5D87A1"/>
                </a:solidFill>
              </a:rPr>
              <a:t>Mission Success Criteria</a:t>
            </a:r>
          </a:p>
          <a:p>
            <a:pPr>
              <a:spcAft>
                <a:spcPts val="1800"/>
              </a:spcAft>
            </a:pPr>
            <a:r>
              <a:rPr lang="en-US" sz="3000" dirty="0" smtClean="0"/>
              <a:t>The Hephaestus mission shall be considered a success if all of the minimum success criteria are met. However, the team is striving to achieve maximum success criteria to collect the most data.</a:t>
            </a:r>
            <a:endParaRPr lang="en-US" sz="3000" dirty="0"/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5D87A1"/>
                </a:solidFill>
              </a:rPr>
              <a:t>Minimum Success </a:t>
            </a:r>
            <a:r>
              <a:rPr lang="en-US" sz="3200" b="1" dirty="0" smtClean="0">
                <a:solidFill>
                  <a:srgbClr val="5D87A1"/>
                </a:solidFill>
              </a:rPr>
              <a:t>Criteria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arm assembly body shall deploy and a video sweep is successfully recorded</a:t>
            </a:r>
            <a:r>
              <a:rPr lang="en-US" sz="3000" dirty="0" smtClean="0"/>
              <a:t>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arm assembly body shall be fully retracted after data collection</a:t>
            </a:r>
            <a:r>
              <a:rPr lang="en-US" sz="3000" dirty="0" smtClean="0"/>
              <a:t>.</a:t>
            </a:r>
            <a:endParaRPr lang="en-US" sz="3000" dirty="0"/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5D87A1"/>
                </a:solidFill>
              </a:rPr>
              <a:t>Maximum </a:t>
            </a:r>
            <a:r>
              <a:rPr lang="en-US" sz="3200" b="1" dirty="0" smtClean="0">
                <a:solidFill>
                  <a:srgbClr val="5D87A1"/>
                </a:solidFill>
              </a:rPr>
              <a:t>Success Criteria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arm assembly body shall deploy and a video sweep is successfully recorded</a:t>
            </a:r>
            <a:r>
              <a:rPr lang="en-US" sz="3000" dirty="0" smtClean="0"/>
              <a:t>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arm shall make contact with </a:t>
            </a:r>
            <a:r>
              <a:rPr lang="en-US" sz="3000" dirty="0" smtClean="0"/>
              <a:t>two touch sensors on the </a:t>
            </a:r>
            <a:r>
              <a:rPr lang="en-US" sz="3000" dirty="0"/>
              <a:t>payload.</a:t>
            </a:r>
            <a:endParaRPr lang="en-US" sz="3000" dirty="0" smtClean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camera shall record all instances of contact between the arm and the targets.</a:t>
            </a:r>
            <a:endParaRPr lang="en-US" sz="3000" dirty="0" smtClean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arm assembly body shall be fully retracted after data collection.</a:t>
            </a:r>
            <a:endParaRPr lang="en-US" sz="3000" dirty="0" smtClean="0"/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Software </a:t>
            </a:r>
            <a:r>
              <a:rPr lang="en-US" sz="3600" b="1" dirty="0" smtClean="0">
                <a:solidFill>
                  <a:srgbClr val="5D87A1"/>
                </a:solidFill>
              </a:rPr>
              <a:t>Overview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Overview</a:t>
            </a:r>
          </a:p>
          <a:p>
            <a:pPr>
              <a:spcAft>
                <a:spcPts val="1800"/>
              </a:spcAft>
            </a:pPr>
            <a:r>
              <a:rPr lang="en-US" sz="3000" dirty="0" smtClean="0"/>
              <a:t>The software shall handle writing data to the telemetry component, writing data to the SD Card for persistent data storage, and shall process the data post-mortem.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22198405" y="5670130"/>
            <a:ext cx="9222475" cy="18146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Telemetry and Data Processing</a:t>
            </a:r>
            <a:endParaRPr lang="en-US" sz="3600" b="1" dirty="0">
              <a:solidFill>
                <a:srgbClr val="5D87A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/>
              <a:t>Telemetry component shall be responsible for collecting, storing, and transmitting data.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/>
              <a:t>Data Processing component shall be responsible for reading, parsing, and processing recovered data and displaying the data for later analysis.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Telemetry</a:t>
            </a:r>
            <a:endParaRPr lang="en-US" sz="32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/>
              <a:t>The telemetry component is responsible for collecting and sending data through the telemetry </a:t>
            </a:r>
            <a:r>
              <a:rPr lang="en-US" sz="3000" dirty="0" smtClean="0"/>
              <a:t>ports on </a:t>
            </a:r>
            <a:r>
              <a:rPr lang="en-US" sz="3000" dirty="0"/>
              <a:t>the </a:t>
            </a:r>
            <a:r>
              <a:rPr lang="en-US" sz="3000" dirty="0" smtClean="0"/>
              <a:t>payload as well as saving a log file and collected data to the onboard SD card.</a:t>
            </a:r>
          </a:p>
          <a:p>
            <a:pPr>
              <a:spcAft>
                <a:spcPts val="1800"/>
              </a:spcAft>
            </a:pPr>
            <a:r>
              <a:rPr lang="en-US" sz="3000" dirty="0" smtClean="0"/>
              <a:t>This component will transmit a numeric code to the telemetry pins whenever a significant event happens, e.g. contact is made with a touch sensor or a software milestone is reached. Additionally, the telemetry component will also save temperature data from two onboard temperature sensors to the onboard SD card at a rate of 1 sample per second. Finally, this component will save a detailed log of operations and failures to a file on the SD card. The log file will consist of a timestamp in tenths of seconds since power on and a string of text, terminating with a newline. 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Data Processing</a:t>
            </a:r>
            <a:endParaRPr lang="en-US" sz="32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smtClean="0"/>
              <a:t>The Data Processing component will process the collected data from the telemetry lines and SD card and display the information in graphs and charts on a user interface. The graphs will display data collected from the two temperature sensors mounted on the payload. The graphs should display the actual temperature recorded in degrees Celsius, if such a value can be determined. Otherwise, it will display the relative voltage recorded, on a scale of 0-1. (See Figure 3.) The user interface will also include a timeline of messages recorded to the log file.</a:t>
            </a:r>
            <a:endParaRPr lang="en-US" sz="3000" dirty="0"/>
          </a:p>
        </p:txBody>
      </p:sp>
      <p:sp>
        <p:nvSpPr>
          <p:cNvPr id="24" name="Rectangle 23"/>
          <p:cNvSpPr/>
          <p:nvPr/>
        </p:nvSpPr>
        <p:spPr>
          <a:xfrm>
            <a:off x="1515277" y="13933602"/>
            <a:ext cx="8441522" cy="43205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17600" y="5466929"/>
            <a:ext cx="9346003" cy="812799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Building the Configuration Space</a:t>
            </a:r>
          </a:p>
          <a:p>
            <a:pPr>
              <a:spcAft>
                <a:spcPts val="1800"/>
              </a:spcAft>
            </a:pPr>
            <a:r>
              <a:rPr lang="en-US" sz="3000" dirty="0"/>
              <a:t>Body. Lorem ipsum dolor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adipiscing</a:t>
            </a:r>
            <a:r>
              <a:rPr lang="en-US" sz="3000" dirty="0"/>
              <a:t> </a:t>
            </a:r>
            <a:r>
              <a:rPr lang="en-US" sz="3000" dirty="0" err="1"/>
              <a:t>elit</a:t>
            </a:r>
            <a:r>
              <a:rPr lang="en-US" sz="3000" dirty="0"/>
              <a:t>. </a:t>
            </a:r>
            <a:r>
              <a:rPr lang="en-US" sz="3000" dirty="0" err="1"/>
              <a:t>Etiam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consequat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. Nunc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ornare</a:t>
            </a:r>
            <a:r>
              <a:rPr lang="en-US" sz="3000" dirty="0"/>
              <a:t>. </a:t>
            </a:r>
            <a:r>
              <a:rPr lang="en-US" sz="3000" dirty="0" err="1"/>
              <a:t>Fusce</a:t>
            </a:r>
            <a:r>
              <a:rPr lang="en-US" sz="3000" dirty="0"/>
              <a:t> ac </a:t>
            </a:r>
            <a:r>
              <a:rPr lang="en-US" sz="3000" dirty="0" err="1"/>
              <a:t>nunc</a:t>
            </a:r>
            <a:r>
              <a:rPr lang="en-US" sz="3000" dirty="0"/>
              <a:t> in </a:t>
            </a:r>
            <a:r>
              <a:rPr lang="en-US" sz="3000" dirty="0" err="1"/>
              <a:t>leo</a:t>
            </a:r>
            <a:r>
              <a:rPr lang="en-US" sz="3000" dirty="0"/>
              <a:t> </a:t>
            </a:r>
            <a:r>
              <a:rPr lang="en-US" sz="3000" dirty="0" err="1"/>
              <a:t>blandit</a:t>
            </a:r>
            <a:r>
              <a:rPr lang="en-US" sz="3000" dirty="0"/>
              <a:t> </a:t>
            </a:r>
            <a:r>
              <a:rPr lang="en-US" sz="3000" dirty="0" err="1"/>
              <a:t>sagittis</a:t>
            </a:r>
            <a:r>
              <a:rPr lang="en-US" sz="3000" dirty="0"/>
              <a:t>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sem. </a:t>
            </a:r>
            <a:r>
              <a:rPr lang="en-US" sz="3000" dirty="0" err="1"/>
              <a:t>Curabitur</a:t>
            </a:r>
            <a:r>
              <a:rPr lang="en-US" sz="3000" dirty="0"/>
              <a:t> ligula </a:t>
            </a:r>
            <a:r>
              <a:rPr lang="en-US" sz="3000" dirty="0" err="1"/>
              <a:t>odio</a:t>
            </a:r>
            <a:r>
              <a:rPr lang="en-US" sz="3000" dirty="0"/>
              <a:t>, </a:t>
            </a:r>
            <a:r>
              <a:rPr lang="en-US" sz="3000" dirty="0" err="1"/>
              <a:t>facilisis</a:t>
            </a:r>
            <a:r>
              <a:rPr lang="en-US" sz="3000" dirty="0"/>
              <a:t> in </a:t>
            </a:r>
            <a:r>
              <a:rPr lang="en-US" sz="3000" dirty="0" err="1" smtClean="0"/>
              <a:t>tincidunt</a:t>
            </a:r>
            <a:endParaRPr lang="en-US" sz="3000" dirty="0" smtClean="0"/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Creating </a:t>
            </a:r>
            <a:r>
              <a:rPr lang="en-US" sz="3200" b="1" dirty="0">
                <a:solidFill>
                  <a:srgbClr val="5D87A1"/>
                </a:solidFill>
              </a:rPr>
              <a:t>the Configuration Space from Real Space Data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Praesent</a:t>
            </a:r>
            <a:r>
              <a:rPr lang="en-US" sz="3000" dirty="0" smtClean="0"/>
              <a:t> </a:t>
            </a:r>
            <a:r>
              <a:rPr lang="en-US" sz="3000" dirty="0" err="1" smtClean="0"/>
              <a:t>volutpat</a:t>
            </a:r>
            <a:r>
              <a:rPr lang="en-US" sz="3000" dirty="0" smtClean="0"/>
              <a:t> ipsum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lacinia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vitae dui </a:t>
            </a:r>
            <a:r>
              <a:rPr lang="en-US" sz="3000" dirty="0" err="1" smtClean="0"/>
              <a:t>dapibus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ac </a:t>
            </a:r>
            <a:r>
              <a:rPr lang="en-US" sz="3000" dirty="0" err="1" smtClean="0"/>
              <a:t>eros</a:t>
            </a:r>
            <a:r>
              <a:rPr lang="en-US" sz="3000" dirty="0" smtClean="0"/>
              <a:t> et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mollis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 </a:t>
            </a:r>
            <a:r>
              <a:rPr lang="en-US" sz="3000" dirty="0" err="1" smtClean="0"/>
              <a:t>neque</a:t>
            </a:r>
            <a:r>
              <a:rPr lang="en-US" sz="3000" dirty="0" smtClean="0"/>
              <a:t>. Integer </a:t>
            </a:r>
            <a:r>
              <a:rPr lang="en-US" sz="3000" dirty="0" err="1" smtClean="0"/>
              <a:t>auctor</a:t>
            </a:r>
            <a:r>
              <a:rPr lang="en-US" sz="3000" dirty="0" smtClean="0"/>
              <a:t> </a:t>
            </a:r>
            <a:r>
              <a:rPr lang="en-US" sz="3000" dirty="0" err="1" smtClean="0"/>
              <a:t>nibh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 smtClean="0"/>
              <a:t>viverra</a:t>
            </a:r>
            <a:r>
              <a:rPr lang="en-US" sz="3000" dirty="0" smtClean="0"/>
              <a:t> et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non </a:t>
            </a: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r>
              <a:rPr lang="en-US" sz="3000" dirty="0" smtClean="0"/>
              <a:t>,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cursus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a </a:t>
            </a:r>
            <a:r>
              <a:rPr lang="en-US" sz="3000" dirty="0" err="1"/>
              <a:t>Nullam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 </a:t>
            </a:r>
            <a:r>
              <a:rPr lang="en-US" sz="3000" dirty="0" err="1"/>
              <a:t>Nullam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 </a:t>
            </a:r>
            <a:r>
              <a:rPr lang="en-US" sz="3000" dirty="0" err="1" smtClean="0"/>
              <a:t>Nulla</a:t>
            </a:r>
            <a:endParaRPr lang="en-US" sz="3000" dirty="0" smtClean="0"/>
          </a:p>
          <a:p>
            <a:pPr>
              <a:spcAft>
                <a:spcPts val="1800"/>
              </a:spcAft>
            </a:pPr>
            <a:endParaRPr lang="en-US" sz="3000" dirty="0"/>
          </a:p>
          <a:p>
            <a:pPr>
              <a:spcAft>
                <a:spcPts val="1800"/>
              </a:spcAft>
            </a:pPr>
            <a:endParaRPr lang="en-US" sz="3000" dirty="0" smtClean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1406151" y="2778448"/>
            <a:ext cx="8550648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rgbClr val="F37321"/>
                </a:solidFill>
              </a:rPr>
              <a:t>Achieving Detailed Autonomous Movement in Space </a:t>
            </a:r>
            <a:endParaRPr lang="en-US" sz="5400" dirty="0">
              <a:solidFill>
                <a:srgbClr val="F37321"/>
              </a:solidFill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493200" y="2626822"/>
            <a:ext cx="7827420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err="1" smtClean="0">
                <a:solidFill>
                  <a:schemeClr val="bg1"/>
                </a:solidFill>
              </a:rPr>
              <a:t>Programmatics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93201" y="12907926"/>
            <a:ext cx="7827420" cy="15395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37321"/>
                </a:solidFill>
              </a:rPr>
              <a:t>Launch Details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Nullam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vehicula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luctus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augue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rutrum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faucibus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massa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pharetra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eu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Nulla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facilisi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Sed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posuere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gravida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felis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sed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urna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suscipit</a:t>
            </a:r>
            <a:r>
              <a:rPr lang="en-US" sz="3000" dirty="0" smtClean="0">
                <a:solidFill>
                  <a:schemeClr val="bg1"/>
                </a:solidFill>
              </a:rPr>
              <a:t> et. </a:t>
            </a:r>
            <a:r>
              <a:rPr lang="en-US" sz="3000" dirty="0" err="1" smtClean="0">
                <a:solidFill>
                  <a:schemeClr val="bg1"/>
                </a:solidFill>
              </a:rPr>
              <a:t>Suspendisse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diam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tortor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mollis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eu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accumsan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eget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elementum</a:t>
            </a:r>
            <a:r>
              <a:rPr lang="en-US" sz="3000" dirty="0" smtClean="0">
                <a:solidFill>
                  <a:schemeClr val="bg1"/>
                </a:solidFill>
              </a:rPr>
              <a:t> id </a:t>
            </a:r>
            <a:r>
              <a:rPr lang="en-US" sz="3000" dirty="0" err="1" smtClean="0">
                <a:solidFill>
                  <a:schemeClr val="bg1"/>
                </a:solidFill>
              </a:rPr>
              <a:t>justo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Vivamus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varius</a:t>
            </a:r>
            <a:r>
              <a:rPr lang="en-US" sz="3000" dirty="0" smtClean="0">
                <a:solidFill>
                  <a:schemeClr val="bg1"/>
                </a:solidFill>
              </a:rPr>
              <a:t> lacus, </a:t>
            </a:r>
            <a:r>
              <a:rPr lang="en-US" sz="3000" dirty="0" err="1" smtClean="0">
                <a:solidFill>
                  <a:schemeClr val="bg1"/>
                </a:solidFill>
              </a:rPr>
              <a:t>vel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egestas</a:t>
            </a:r>
            <a:r>
              <a:rPr lang="en-US" sz="3000" dirty="0" smtClean="0">
                <a:solidFill>
                  <a:schemeClr val="bg1"/>
                </a:solidFill>
              </a:rPr>
              <a:t> ligula </a:t>
            </a:r>
            <a:r>
              <a:rPr lang="en-US" sz="3000" dirty="0" err="1" smtClean="0">
                <a:solidFill>
                  <a:schemeClr val="bg1"/>
                </a:solidFill>
              </a:rPr>
              <a:t>gravida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volutpat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Aliquam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varius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augue</a:t>
            </a:r>
            <a:r>
              <a:rPr lang="en-US" sz="3000" dirty="0" smtClean="0">
                <a:solidFill>
                  <a:schemeClr val="bg1"/>
                </a:solidFill>
              </a:rPr>
              <a:t> at dui </a:t>
            </a:r>
            <a:r>
              <a:rPr lang="en-US" sz="3000" dirty="0" err="1" smtClean="0">
                <a:solidFill>
                  <a:schemeClr val="bg1"/>
                </a:solidFill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iaculis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Nullam</a:t>
            </a:r>
            <a:r>
              <a:rPr lang="en-US" sz="3000" dirty="0" smtClean="0">
                <a:solidFill>
                  <a:schemeClr val="bg1"/>
                </a:solidFill>
              </a:rPr>
              <a:t> a </a:t>
            </a:r>
            <a:r>
              <a:rPr lang="en-US" sz="3000" dirty="0" err="1" smtClean="0">
                <a:solidFill>
                  <a:schemeClr val="bg1"/>
                </a:solidFill>
              </a:rPr>
              <a:t>nisl</a:t>
            </a:r>
            <a:r>
              <a:rPr lang="en-US" sz="3000" dirty="0" smtClean="0">
                <a:solidFill>
                  <a:schemeClr val="bg1"/>
                </a:solidFill>
              </a:rPr>
              <a:t> quam, </a:t>
            </a:r>
            <a:r>
              <a:rPr lang="en-US" sz="3000" dirty="0" err="1" smtClean="0">
                <a:solidFill>
                  <a:schemeClr val="bg1"/>
                </a:solidFill>
              </a:rPr>
              <a:t>quis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lacinia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augue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Nam </a:t>
            </a:r>
            <a:r>
              <a:rPr lang="en-US" sz="3000" dirty="0" err="1" smtClean="0">
                <a:solidFill>
                  <a:schemeClr val="bg1"/>
                </a:solidFill>
              </a:rPr>
              <a:t>tristique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</a:rPr>
              <a:t> quam, in </a:t>
            </a:r>
            <a:r>
              <a:rPr lang="en-US" sz="3000" dirty="0" err="1" smtClean="0">
                <a:solidFill>
                  <a:schemeClr val="bg1"/>
                </a:solidFill>
              </a:rPr>
              <a:t>consequat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urna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condimentum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eu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800"/>
              </a:spcAft>
            </a:pPr>
            <a:endParaRPr lang="en-US" sz="3000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F37321"/>
                </a:solidFill>
              </a:rPr>
              <a:t>Sponsors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>
                <a:solidFill>
                  <a:schemeClr val="bg1"/>
                </a:solidFill>
              </a:rPr>
              <a:t>Lorem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ipsum</a:t>
            </a:r>
            <a:r>
              <a:rPr lang="en-US" sz="3000" dirty="0" smtClean="0">
                <a:solidFill>
                  <a:schemeClr val="bg1"/>
                </a:solidFill>
              </a:rPr>
              <a:t> dolor sit </a:t>
            </a:r>
            <a:r>
              <a:rPr lang="en-US" sz="3000" dirty="0" err="1" smtClean="0">
                <a:solidFill>
                  <a:schemeClr val="bg1"/>
                </a:solidFill>
              </a:rPr>
              <a:t>amet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consectetur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adipiscing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elit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Nulla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facilisi</a:t>
            </a:r>
            <a:r>
              <a:rPr lang="en-US" sz="3000" dirty="0" smtClean="0">
                <a:solidFill>
                  <a:schemeClr val="bg1"/>
                </a:solidFill>
              </a:rPr>
              <a:t>. Maecenas </a:t>
            </a:r>
            <a:r>
              <a:rPr lang="en-US" sz="3000" dirty="0" err="1" smtClean="0">
                <a:solidFill>
                  <a:schemeClr val="bg1"/>
                </a:solidFill>
              </a:rPr>
              <a:t>feugiat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bibendum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convallis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Praesent</a:t>
            </a:r>
            <a:r>
              <a:rPr lang="en-US" sz="3000" dirty="0" smtClean="0">
                <a:solidFill>
                  <a:schemeClr val="bg1"/>
                </a:solidFill>
              </a:rPr>
              <a:t> et dui </a:t>
            </a:r>
            <a:r>
              <a:rPr lang="en-US" sz="3000" dirty="0" err="1" smtClean="0">
                <a:solidFill>
                  <a:schemeClr val="bg1"/>
                </a:solidFill>
              </a:rPr>
              <a:t>mauris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ullamcorper</a:t>
            </a:r>
            <a:r>
              <a:rPr lang="en-US" sz="3000" dirty="0" smtClean="0">
                <a:solidFill>
                  <a:schemeClr val="bg1"/>
                </a:solidFill>
              </a:rPr>
              <a:t> semper </a:t>
            </a:r>
            <a:r>
              <a:rPr lang="en-US" sz="3000" dirty="0" err="1" smtClean="0">
                <a:solidFill>
                  <a:schemeClr val="bg1"/>
                </a:solidFill>
              </a:rPr>
              <a:t>justo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Curabitur</a:t>
            </a:r>
            <a:r>
              <a:rPr lang="en-US" sz="3000" dirty="0" smtClean="0">
                <a:solidFill>
                  <a:schemeClr val="bg1"/>
                </a:solidFill>
              </a:rPr>
              <a:t> sit </a:t>
            </a:r>
            <a:r>
              <a:rPr lang="en-US" sz="3000" dirty="0" err="1" smtClean="0">
                <a:solidFill>
                  <a:schemeClr val="bg1"/>
                </a:solidFill>
              </a:rPr>
              <a:t>amet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orci</a:t>
            </a:r>
            <a:r>
              <a:rPr lang="en-US" sz="3000" dirty="0" smtClean="0">
                <a:solidFill>
                  <a:schemeClr val="bg1"/>
                </a:solidFill>
              </a:rPr>
              <a:t> non magna </a:t>
            </a:r>
            <a:r>
              <a:rPr lang="en-US" sz="3000" dirty="0" err="1" smtClean="0">
                <a:solidFill>
                  <a:schemeClr val="bg1"/>
                </a:solidFill>
              </a:rPr>
              <a:t>mattis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accumsan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quis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vel</a:t>
            </a:r>
            <a:r>
              <a:rPr lang="en-US" sz="3000" dirty="0" smtClean="0">
                <a:solidFill>
                  <a:schemeClr val="bg1"/>
                </a:solidFill>
              </a:rPr>
              <a:t> sem. </a:t>
            </a:r>
            <a:r>
              <a:rPr lang="en-US" sz="3000" dirty="0" err="1" smtClean="0">
                <a:solidFill>
                  <a:schemeClr val="bg1"/>
                </a:solidFill>
              </a:rPr>
              <a:t>Duis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leo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massa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tristique</a:t>
            </a:r>
            <a:r>
              <a:rPr lang="en-US" sz="3000" dirty="0" smtClean="0">
                <a:solidFill>
                  <a:schemeClr val="bg1"/>
                </a:solidFill>
              </a:rPr>
              <a:t> a </a:t>
            </a:r>
            <a:r>
              <a:rPr lang="en-US" sz="3000" dirty="0" err="1" smtClean="0">
                <a:solidFill>
                  <a:schemeClr val="bg1"/>
                </a:solidFill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</a:rPr>
              <a:t> id, </a:t>
            </a:r>
            <a:r>
              <a:rPr lang="en-US" sz="3000" dirty="0" err="1" smtClean="0">
                <a:solidFill>
                  <a:schemeClr val="bg1"/>
                </a:solidFill>
              </a:rPr>
              <a:t>mattis</a:t>
            </a:r>
            <a:r>
              <a:rPr lang="en-US" sz="3000" dirty="0" smtClean="0">
                <a:solidFill>
                  <a:schemeClr val="bg1"/>
                </a:solidFill>
              </a:rPr>
              <a:t> in </a:t>
            </a:r>
            <a:r>
              <a:rPr lang="en-US" sz="3000" dirty="0" err="1" smtClean="0">
                <a:solidFill>
                  <a:schemeClr val="bg1"/>
                </a:solidFill>
              </a:rPr>
              <a:t>velit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Aliquam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vel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tortor</a:t>
            </a:r>
            <a:r>
              <a:rPr lang="en-US" sz="3000" dirty="0" smtClean="0">
                <a:solidFill>
                  <a:schemeClr val="bg1"/>
                </a:solidFill>
              </a:rPr>
              <a:t> quam, ac </a:t>
            </a:r>
            <a:r>
              <a:rPr lang="en-US" sz="3000" dirty="0" err="1" smtClean="0">
                <a:solidFill>
                  <a:schemeClr val="bg1"/>
                </a:solidFill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metus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Suspendisse</a:t>
            </a:r>
            <a:r>
              <a:rPr lang="en-US" sz="3000" dirty="0" smtClean="0">
                <a:solidFill>
                  <a:schemeClr val="bg1"/>
                </a:solidFill>
              </a:rPr>
              <a:t> et dui diam. </a:t>
            </a:r>
            <a:r>
              <a:rPr lang="en-US" sz="3000" dirty="0" err="1" smtClean="0">
                <a:solidFill>
                  <a:schemeClr val="bg1"/>
                </a:solidFill>
              </a:rPr>
              <a:t>Quisque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posuere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diam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hendrerit</a:t>
            </a:r>
            <a:r>
              <a:rPr lang="en-US" sz="3000" dirty="0" smtClean="0">
                <a:solidFill>
                  <a:schemeClr val="bg1"/>
                </a:solidFill>
              </a:rPr>
              <a:t> ipsum </a:t>
            </a:r>
            <a:r>
              <a:rPr lang="en-US" sz="3000" dirty="0" err="1" smtClean="0">
                <a:solidFill>
                  <a:schemeClr val="bg1"/>
                </a:solidFill>
              </a:rPr>
              <a:t>condimentum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nec</a:t>
            </a:r>
            <a:r>
              <a:rPr lang="en-US" sz="3000" dirty="0" smtClean="0">
                <a:solidFill>
                  <a:schemeClr val="bg1"/>
                </a:solidFill>
              </a:rPr>
              <a:t> convallis </a:t>
            </a:r>
            <a:r>
              <a:rPr lang="en-US" sz="3000" dirty="0" err="1" smtClean="0">
                <a:solidFill>
                  <a:schemeClr val="bg1"/>
                </a:solidFill>
              </a:rPr>
              <a:t>massa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congue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6000" y="15748000"/>
            <a:ext cx="463973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26402" y="10045285"/>
            <a:ext cx="95696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Figure 4: Team members left to right: Ian Finn, Dr. Nancy Squires, Jonathan Hardman, Code Morgan, Helena Bales, Sam </a:t>
            </a:r>
            <a:r>
              <a:rPr lang="en-US" sz="3000" dirty="0" err="1" smtClean="0">
                <a:solidFill>
                  <a:schemeClr val="bg1"/>
                </a:solidFill>
              </a:rPr>
              <a:t>Lundeen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Subret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Aryal</a:t>
            </a:r>
            <a:r>
              <a:rPr lang="en-US" sz="3000" dirty="0" smtClean="0">
                <a:solidFill>
                  <a:schemeClr val="bg1"/>
                </a:solidFill>
              </a:rPr>
              <a:t>, Amber Horvath, Michael </a:t>
            </a:r>
            <a:r>
              <a:rPr lang="en-US" sz="3000" dirty="0" err="1" smtClean="0">
                <a:solidFill>
                  <a:schemeClr val="bg1"/>
                </a:solidFill>
              </a:rPr>
              <a:t>Polander</a:t>
            </a:r>
            <a:r>
              <a:rPr lang="en-US" sz="3000" dirty="0" smtClean="0">
                <a:solidFill>
                  <a:schemeClr val="bg1"/>
                </a:solidFill>
              </a:rPr>
              <a:t>, Brett Moffatt, Devin Wyckoff, Michael Humphrey, and </a:t>
            </a:r>
            <a:r>
              <a:rPr lang="en-US" sz="3000" dirty="0" err="1" smtClean="0">
                <a:solidFill>
                  <a:schemeClr val="bg1"/>
                </a:solidFill>
              </a:rPr>
              <a:t>Huy</a:t>
            </a:r>
            <a:r>
              <a:rPr lang="en-US" sz="3000" dirty="0" smtClean="0">
                <a:solidFill>
                  <a:schemeClr val="bg1"/>
                </a:solidFill>
              </a:rPr>
              <a:t> Nguyen. 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402" y="3700127"/>
            <a:ext cx="9569673" cy="63797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90" y="5466929"/>
            <a:ext cx="6220693" cy="5944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231375" y="11245613"/>
            <a:ext cx="7697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Figure 2: Hephaestus mission logo</a:t>
            </a:r>
            <a:endParaRPr lang="en-US" sz="3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1542" y="23988233"/>
            <a:ext cx="9163050" cy="78009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344072" y="31789208"/>
            <a:ext cx="9163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Figure 3: Sample data visualization graph with random data.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44348400" y="6756400"/>
            <a:ext cx="96012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Storage</a:t>
            </a:r>
          </a:p>
          <a:p>
            <a:r>
              <a:rPr lang="en-US" sz="3200" dirty="0" smtClean="0"/>
              <a:t>The Data Storage component is responsible for receiving data from the telemetry component and writing the data to a Transcend microSD card. The component shall utilize the </a:t>
            </a:r>
            <a:r>
              <a:rPr lang="en-US" sz="3200" dirty="0" err="1" smtClean="0"/>
              <a:t>FatFS</a:t>
            </a:r>
            <a:r>
              <a:rPr lang="en-US" sz="3200" dirty="0" smtClean="0"/>
              <a:t> library and use SPI to communicate between the ATMega128 microcontroller and the microSD card.</a:t>
            </a:r>
          </a:p>
          <a:p>
            <a:endParaRPr lang="en-US" sz="3200" dirty="0" smtClean="0"/>
          </a:p>
          <a:p>
            <a:r>
              <a:rPr lang="en-US" sz="3200" dirty="0" smtClean="0"/>
              <a:t>The program shall receive information from the telemetry component and open a log file to write the data to. The data shall be interpreted by the digit code that is sent to the component and translated into a string ending in a newline, along with a timestamp since power on. A separate file shall record data from the temperature sensors that are sampled at 1 reading per second.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899" y="15965345"/>
            <a:ext cx="5210485" cy="6947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19899" y="23432017"/>
            <a:ext cx="5907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Figure **: The payload sits at approximately 14.54 pounds in </a:t>
            </a:r>
            <a:r>
              <a:rPr lang="en-US" sz="3200" smtClean="0"/>
              <a:t>its fully assembled state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expo_poster-eecs</Template>
  <TotalTime>265</TotalTime>
  <Words>1022</Words>
  <Application>Microsoft Macintosh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Georgia</vt:lpstr>
      <vt:lpstr>Trebuchet MS</vt:lpstr>
      <vt:lpstr>Arial</vt:lpstr>
      <vt:lpstr>Office Theme</vt:lpstr>
      <vt:lpstr>RockSat-X: Hephaestus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RockSat-X: Hephaestus</dc:title>
  <dc:creator>Bales, Helena Alexis - ONID</dc:creator>
  <cp:lastModifiedBy>Horvath, Amber Imogene</cp:lastModifiedBy>
  <cp:revision>54</cp:revision>
  <dcterms:created xsi:type="dcterms:W3CDTF">2017-03-17T23:14:36Z</dcterms:created>
  <dcterms:modified xsi:type="dcterms:W3CDTF">2017-03-21T00:56:47Z</dcterms:modified>
</cp:coreProperties>
</file>