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40" d="100"/>
          <a:sy n="40" d="100"/>
        </p:scale>
        <p:origin x="20" y="-1708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473" y="18592807"/>
            <a:ext cx="9346003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Pathfinding in an IR4 </a:t>
            </a:r>
            <a:r>
              <a:rPr lang="en-US" sz="3600" b="1" dirty="0" smtClean="0">
                <a:solidFill>
                  <a:srgbClr val="5D87A1"/>
                </a:solidFill>
              </a:rPr>
              <a:t>Configuration Space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Nunc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lorem,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/>
              <a:t>est. </a:t>
            </a:r>
            <a:r>
              <a:rPr lang="en-US" sz="3000" dirty="0" err="1"/>
              <a:t>Vivamus</a:t>
            </a:r>
            <a:r>
              <a:rPr lang="en-US" sz="3000" dirty="0"/>
              <a:t> ac libero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convallis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 err="1">
                <a:solidFill>
                  <a:srgbClr val="5D87A1"/>
                </a:solidFill>
              </a:rPr>
              <a:t>Dijkstra’s</a:t>
            </a:r>
            <a:r>
              <a:rPr lang="en-US" sz="3200" b="1" dirty="0">
                <a:solidFill>
                  <a:srgbClr val="5D87A1"/>
                </a:solidFill>
              </a:rPr>
              <a:t> Algorithm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Nunc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Accuracy and Obstacle </a:t>
            </a:r>
            <a:r>
              <a:rPr lang="en-US" sz="3600" b="1" dirty="0" smtClean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Accuracy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 smtClean="0"/>
              <a:t>i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 smtClean="0"/>
              <a:t>mperdiet</a:t>
            </a:r>
            <a:r>
              <a:rPr lang="en-US" sz="3000" dirty="0" smtClean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Obstacle </a:t>
            </a:r>
            <a:r>
              <a:rPr lang="en-US" sz="3200" b="1" dirty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pharetra </a:t>
            </a:r>
            <a:r>
              <a:rPr lang="en-US" sz="3000" dirty="0" err="1"/>
              <a:t>laoreet</a:t>
            </a:r>
            <a:r>
              <a:rPr lang="en-US" sz="3000" dirty="0"/>
              <a:t>, ipsum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</a:t>
            </a:r>
            <a:r>
              <a:rPr lang="en-US" sz="3000" dirty="0" smtClean="0"/>
              <a:t>in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err="1" smtClean="0"/>
              <a:t>RockSat</a:t>
            </a:r>
            <a:r>
              <a:rPr lang="en-US" sz="8000" b="1" cap="all" dirty="0" smtClean="0"/>
              <a:t>-X: Hephaestus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A Rocket-Mounted Autonomous Robotic Arm for Construction in Space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Hephaestus Mission</a:t>
            </a:r>
            <a:endParaRPr lang="en-US" sz="3600" b="1" dirty="0">
              <a:solidFill>
                <a:srgbClr val="5D87A1"/>
              </a:solidFill>
            </a:endParaRPr>
          </a:p>
          <a:p>
            <a:r>
              <a:rPr lang="en-US" sz="3000" dirty="0"/>
              <a:t>The Oregon State University </a:t>
            </a:r>
            <a:r>
              <a:rPr lang="en-US" sz="3000" dirty="0" err="1"/>
              <a:t>RockSat</a:t>
            </a:r>
            <a:r>
              <a:rPr lang="en-US" sz="3000" dirty="0"/>
              <a:t>-X team will demonstrate that an autonomous robotic arm can locate predetermined targets around the payload under microgravity conditions by using precise movements.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The technical actions performed by this demonstration will illustrate a proof of concept for creating assemblies, autonomous repairs, and performing experiments in space</a:t>
            </a:r>
            <a:r>
              <a:rPr lang="en-US" sz="3000" dirty="0" smtClean="0"/>
              <a:t>.</a:t>
            </a:r>
          </a:p>
          <a:p>
            <a:endParaRPr lang="en-US" sz="3200" b="1" dirty="0">
              <a:solidFill>
                <a:srgbClr val="5D87A1"/>
              </a:solidFill>
            </a:endParaRPr>
          </a:p>
          <a:p>
            <a:r>
              <a:rPr lang="en-US" sz="3600" b="1" dirty="0" smtClean="0">
                <a:solidFill>
                  <a:srgbClr val="5D87A1"/>
                </a:solidFill>
              </a:rPr>
              <a:t>Mission </a:t>
            </a:r>
            <a:r>
              <a:rPr lang="en-US" sz="3600" b="1" dirty="0" smtClean="0">
                <a:solidFill>
                  <a:srgbClr val="5D87A1"/>
                </a:solidFill>
              </a:rPr>
              <a:t>Success Criteria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The Hephaestus mission shall be considered a success if all of the minimum success criteria are met. However, the team is striving to achieve maximum success criteria to collect the most data.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Minimum Success </a:t>
            </a:r>
            <a:r>
              <a:rPr lang="en-US" sz="3200" b="1" dirty="0" smtClean="0">
                <a:solidFill>
                  <a:srgbClr val="5D87A1"/>
                </a:solidFill>
              </a:rPr>
              <a:t>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deploy and a video sweep is successfully recorded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be fully retracted after data collection</a:t>
            </a:r>
            <a:r>
              <a:rPr lang="en-US" sz="3000" dirty="0" smtClean="0"/>
              <a:t>.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Maximum </a:t>
            </a:r>
            <a:r>
              <a:rPr lang="en-US" sz="3200" b="1" dirty="0" smtClean="0">
                <a:solidFill>
                  <a:srgbClr val="5D87A1"/>
                </a:solidFill>
              </a:rPr>
              <a:t>Success </a:t>
            </a:r>
            <a:r>
              <a:rPr lang="en-US" sz="3200" b="1" dirty="0" smtClean="0">
                <a:solidFill>
                  <a:srgbClr val="5D87A1"/>
                </a:solidFill>
              </a:rPr>
              <a:t>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deploy and a video sweep is successfully recorded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shall make contact with </a:t>
            </a:r>
            <a:r>
              <a:rPr lang="en-US" sz="3000" dirty="0" smtClean="0"/>
              <a:t>two touch sensors on the </a:t>
            </a:r>
            <a:r>
              <a:rPr lang="en-US" sz="3000" dirty="0"/>
              <a:t>payload.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camera shall record all instances of contact between the arm and the targets.</a:t>
            </a:r>
            <a:endParaRPr lang="en-US" sz="3000" dirty="0" smtClean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The arm assembly body shall be fully retracted after data collection.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Software Overview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</a:t>
            </a:r>
            <a:r>
              <a:rPr lang="en-US" sz="3000" dirty="0" err="1" smtClean="0"/>
              <a:t>molestie</a:t>
            </a:r>
            <a:r>
              <a:rPr lang="en-US" sz="3000" dirty="0" smtClean="0"/>
              <a:t> </a:t>
            </a:r>
            <a:r>
              <a:rPr lang="en-US" sz="3000" dirty="0" err="1" smtClean="0"/>
              <a:t>risus</a:t>
            </a:r>
            <a:r>
              <a:rPr lang="en-US" sz="3000" dirty="0" smtClean="0"/>
              <a:t> non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sapien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lacus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non.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</a:t>
            </a:r>
            <a:r>
              <a:rPr lang="en-US" sz="3000" dirty="0" err="1" smtClean="0"/>
              <a:t>sollicitudin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lacus </a:t>
            </a:r>
            <a:r>
              <a:rPr lang="en-US" sz="3000" dirty="0" err="1" smtClean="0"/>
              <a:t>ultrices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98405" y="5670130"/>
            <a:ext cx="9222475" cy="181467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Telemetry and Data </a:t>
            </a:r>
            <a:r>
              <a:rPr lang="en-US" sz="3600" b="1" dirty="0" smtClean="0">
                <a:solidFill>
                  <a:srgbClr val="5D87A1"/>
                </a:solidFill>
              </a:rPr>
              <a:t>Processing</a:t>
            </a:r>
            <a:endParaRPr lang="en-US" sz="3600" b="1" dirty="0">
              <a:solidFill>
                <a:srgbClr val="5D87A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Telemetry component shall be responsible for collecting, storing, and transmitting data.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/>
              <a:t>Data Processing component shall be responsible for reading, parsing, and processing recovered data and displaying the data for later analysis.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Telemetry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/>
              <a:t>The telemetry component is responsible for collecting and sending data through the telemetry </a:t>
            </a:r>
            <a:r>
              <a:rPr lang="en-US" sz="3000" dirty="0" smtClean="0"/>
              <a:t>ports on </a:t>
            </a:r>
            <a:r>
              <a:rPr lang="en-US" sz="3000" dirty="0"/>
              <a:t>the </a:t>
            </a:r>
            <a:r>
              <a:rPr lang="en-US" sz="3000" dirty="0" smtClean="0"/>
              <a:t>payload as well as saving a log file and collected data to the onboard SD card.</a:t>
            </a:r>
          </a:p>
          <a:p>
            <a:pPr>
              <a:spcAft>
                <a:spcPts val="1800"/>
              </a:spcAft>
            </a:pPr>
            <a:r>
              <a:rPr lang="en-US" sz="3000" dirty="0" smtClean="0"/>
              <a:t>This component will transmit a numeric code to the telemetry pins whenever a significant event happens, e.g. contact is made with a touch sensor or a software milestone is reached. Additionally, the telemetry component will also save temperature data from two onboard temperature sensors to the onboard SD card at a rate of 1 sample per second. Finally, this component will save a detailed log of operations and failures to a file on the SD card. The log file will consist of a timestamp in tenths of seconds since power on and a string of text, terminating with a newline. 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Data Processing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/>
              <a:t>The Dat</a:t>
            </a:r>
            <a:r>
              <a:rPr lang="en-US" sz="3000" dirty="0" smtClean="0"/>
              <a:t>a Processing component will process the collected data from the telemetry lines and SD card and display the information in graphs and charts on a user interface. The graphs will display data collected from the two temperature sensors mounted on the payload. The graphs should display the actual temperature recorded in degrees Celsius, if such a value can be determined. Otherwise, it will display the relative voltage recorded, on a scale of 0-1. (See Figure 3.) The user interface will also include a timeline of messages recorded to the log file.</a:t>
            </a:r>
            <a:endParaRPr lang="en-US" sz="3000" dirty="0"/>
          </a:p>
        </p:txBody>
      </p:sp>
      <p:sp>
        <p:nvSpPr>
          <p:cNvPr id="24" name="Rectangle 23"/>
          <p:cNvSpPr/>
          <p:nvPr/>
        </p:nvSpPr>
        <p:spPr>
          <a:xfrm>
            <a:off x="1515277" y="13933602"/>
            <a:ext cx="8441522" cy="4320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7600" y="5466929"/>
            <a:ext cx="9346003" cy="812799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Building the Configuration Space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Lorem ipsum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Nunc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 smtClean="0"/>
              <a:t>tincidunt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Creating </a:t>
            </a:r>
            <a:r>
              <a:rPr lang="en-US" sz="3200" b="1" dirty="0">
                <a:solidFill>
                  <a:srgbClr val="5D87A1"/>
                </a:solidFill>
              </a:rPr>
              <a:t>the Configuration Space from Real Space Data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ipsum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 smtClean="0"/>
              <a:t>Nulla</a:t>
            </a:r>
            <a:endParaRPr lang="en-US" sz="3000" dirty="0" smtClean="0"/>
          </a:p>
          <a:p>
            <a:pPr>
              <a:spcAft>
                <a:spcPts val="1800"/>
              </a:spcAft>
            </a:pPr>
            <a:endParaRPr lang="en-US" sz="3000" dirty="0"/>
          </a:p>
          <a:p>
            <a:pPr>
              <a:spcAft>
                <a:spcPts val="1800"/>
              </a:spcAft>
            </a:pP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Achieving Detailed Autonomous Movement in Space 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err="1" smtClean="0">
                <a:solidFill>
                  <a:schemeClr val="bg1"/>
                </a:solidFill>
              </a:rPr>
              <a:t>Programmatics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2907926"/>
            <a:ext cx="7827420" cy="153953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Launch Details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vehicula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luctus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pharetra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felis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suscipit</a:t>
            </a:r>
            <a:r>
              <a:rPr lang="en-US" sz="3000" dirty="0" smtClean="0">
                <a:solidFill>
                  <a:schemeClr val="bg1"/>
                </a:solidFill>
              </a:rPr>
              <a:t> et.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mollis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elementum</a:t>
            </a:r>
            <a:r>
              <a:rPr lang="en-US" sz="3000" dirty="0" smtClean="0">
                <a:solidFill>
                  <a:schemeClr val="bg1"/>
                </a:solidFill>
              </a:rPr>
              <a:t> id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Vivamus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lacus,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egestas</a:t>
            </a:r>
            <a:r>
              <a:rPr lang="en-US" sz="3000" dirty="0" smtClean="0">
                <a:solidFill>
                  <a:schemeClr val="bg1"/>
                </a:solidFill>
              </a:rPr>
              <a:t> ligula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volutpat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 at dui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iaculis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nisl</a:t>
            </a:r>
            <a:r>
              <a:rPr lang="en-US" sz="3000" dirty="0" smtClean="0">
                <a:solidFill>
                  <a:schemeClr val="bg1"/>
                </a:solidFill>
              </a:rPr>
              <a:t> quam,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lacinia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Nam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quam, in </a:t>
            </a:r>
            <a:r>
              <a:rPr lang="en-US" sz="3000" dirty="0" err="1" smtClean="0">
                <a:solidFill>
                  <a:schemeClr val="bg1"/>
                </a:solidFill>
              </a:rPr>
              <a:t>consequat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37321"/>
                </a:solidFill>
              </a:rPr>
              <a:t>Sponsors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solidFill>
                  <a:schemeClr val="bg1"/>
                </a:solidFill>
              </a:rPr>
              <a:t>Lorem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ipsum</a:t>
            </a:r>
            <a:r>
              <a:rPr lang="en-US" sz="3000" dirty="0" smtClean="0">
                <a:solidFill>
                  <a:schemeClr val="bg1"/>
                </a:solidFill>
              </a:rPr>
              <a:t> dolor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consectetur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adipiscing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Maecenas </a:t>
            </a:r>
            <a:r>
              <a:rPr lang="en-US" sz="3000" dirty="0" err="1" smtClean="0">
                <a:solidFill>
                  <a:schemeClr val="bg1"/>
                </a:solidFill>
              </a:rPr>
              <a:t>feugiat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bibendum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Praesent</a:t>
            </a:r>
            <a:r>
              <a:rPr lang="en-US" sz="3000" dirty="0" smtClean="0">
                <a:solidFill>
                  <a:schemeClr val="bg1"/>
                </a:solidFill>
              </a:rPr>
              <a:t> et dui </a:t>
            </a:r>
            <a:r>
              <a:rPr lang="en-US" sz="3000" dirty="0" err="1" smtClean="0">
                <a:solidFill>
                  <a:schemeClr val="bg1"/>
                </a:solidFill>
              </a:rPr>
              <a:t>mauris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ullamcorper</a:t>
            </a:r>
            <a:r>
              <a:rPr lang="en-US" sz="3000" dirty="0" smtClean="0">
                <a:solidFill>
                  <a:schemeClr val="bg1"/>
                </a:solidFill>
              </a:rPr>
              <a:t> semper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Curabitur</a:t>
            </a:r>
            <a:r>
              <a:rPr lang="en-US" sz="3000" dirty="0" smtClean="0">
                <a:solidFill>
                  <a:schemeClr val="bg1"/>
                </a:solidFill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orci</a:t>
            </a:r>
            <a:r>
              <a:rPr lang="en-US" sz="3000" dirty="0" smtClean="0">
                <a:solidFill>
                  <a:schemeClr val="bg1"/>
                </a:solidFill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sem. </a:t>
            </a:r>
            <a:r>
              <a:rPr lang="en-US" sz="3000" dirty="0" err="1" smtClean="0">
                <a:solidFill>
                  <a:schemeClr val="bg1"/>
                </a:solidFill>
              </a:rPr>
              <a:t>Duis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leo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id,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in </a:t>
            </a:r>
            <a:r>
              <a:rPr lang="en-US" sz="3000" dirty="0" err="1" smtClean="0">
                <a:solidFill>
                  <a:schemeClr val="bg1"/>
                </a:solidFill>
              </a:rPr>
              <a:t>velit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 quam, ac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metus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et dui diam. </a:t>
            </a:r>
            <a:r>
              <a:rPr lang="en-US" sz="3000" dirty="0" err="1" smtClean="0">
                <a:solidFill>
                  <a:schemeClr val="bg1"/>
                </a:solidFill>
              </a:rPr>
              <a:t>Quisque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hendrerit</a:t>
            </a:r>
            <a:r>
              <a:rPr lang="en-US" sz="3000" dirty="0" smtClean="0">
                <a:solidFill>
                  <a:schemeClr val="bg1"/>
                </a:solidFill>
              </a:rPr>
              <a:t> ipsum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nec</a:t>
            </a:r>
            <a:r>
              <a:rPr lang="en-US" sz="3000" dirty="0" smtClean="0">
                <a:solidFill>
                  <a:schemeClr val="bg1"/>
                </a:solidFill>
              </a:rPr>
              <a:t> convallis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00" y="15748000"/>
            <a:ext cx="46397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426402" y="10045285"/>
            <a:ext cx="95696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Figure 4: </a:t>
            </a:r>
            <a:r>
              <a:rPr lang="en-US" sz="3000" dirty="0" smtClean="0">
                <a:solidFill>
                  <a:schemeClr val="bg1"/>
                </a:solidFill>
              </a:rPr>
              <a:t>Team </a:t>
            </a:r>
            <a:r>
              <a:rPr lang="en-US" sz="3000" dirty="0" smtClean="0">
                <a:solidFill>
                  <a:schemeClr val="bg1"/>
                </a:solidFill>
              </a:rPr>
              <a:t>members left to right: Ian Finn, Dr. Nancy Squires, Jonathan Hardman, Code Morgan, Helena Bales, Sam </a:t>
            </a:r>
            <a:r>
              <a:rPr lang="en-US" sz="3000" dirty="0" err="1" smtClean="0">
                <a:solidFill>
                  <a:schemeClr val="bg1"/>
                </a:solidFill>
              </a:rPr>
              <a:t>Lundeen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Subre</a:t>
            </a:r>
            <a:r>
              <a:rPr lang="en-US" sz="3000" dirty="0" err="1" smtClean="0">
                <a:solidFill>
                  <a:schemeClr val="bg1"/>
                </a:solidFill>
              </a:rPr>
              <a:t>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Aryal</a:t>
            </a:r>
            <a:r>
              <a:rPr lang="en-US" sz="3000" dirty="0" smtClean="0">
                <a:solidFill>
                  <a:schemeClr val="bg1"/>
                </a:solidFill>
              </a:rPr>
              <a:t>, Amber Horvath, Michael </a:t>
            </a:r>
            <a:r>
              <a:rPr lang="en-US" sz="3000" dirty="0" err="1" smtClean="0">
                <a:solidFill>
                  <a:schemeClr val="bg1"/>
                </a:solidFill>
              </a:rPr>
              <a:t>Polander</a:t>
            </a:r>
            <a:r>
              <a:rPr lang="en-US" sz="3000" dirty="0" smtClean="0">
                <a:solidFill>
                  <a:schemeClr val="bg1"/>
                </a:solidFill>
              </a:rPr>
              <a:t>, Brett Moffatt, Devin Wyckoff, Michael Humphrey, and </a:t>
            </a:r>
            <a:r>
              <a:rPr lang="en-US" sz="3000" dirty="0" err="1" smtClean="0">
                <a:solidFill>
                  <a:schemeClr val="bg1"/>
                </a:solidFill>
              </a:rPr>
              <a:t>Huy</a:t>
            </a:r>
            <a:r>
              <a:rPr lang="en-US" sz="3000" dirty="0" smtClean="0">
                <a:solidFill>
                  <a:schemeClr val="bg1"/>
                </a:solidFill>
              </a:rPr>
              <a:t> Nguyen. 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402" y="3700127"/>
            <a:ext cx="9569673" cy="63797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190" y="5466929"/>
            <a:ext cx="6220693" cy="59444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231375" y="11245613"/>
            <a:ext cx="7697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2: Hephaestus mission logo</a:t>
            </a:r>
            <a:endParaRPr lang="en-US" sz="3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542" y="23988233"/>
            <a:ext cx="9163050" cy="7800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2344072" y="31789208"/>
            <a:ext cx="916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Figure 3: Sample data visualization graph with random data.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202</TotalTime>
  <Words>890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RockSat-X: Hephaestus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RockSat-X: Hephaestus</dc:title>
  <dc:creator>Bales, Helena Alexis - ONID</dc:creator>
  <cp:lastModifiedBy>Michael Humphrey</cp:lastModifiedBy>
  <cp:revision>48</cp:revision>
  <dcterms:created xsi:type="dcterms:W3CDTF">2017-03-17T23:14:36Z</dcterms:created>
  <dcterms:modified xsi:type="dcterms:W3CDTF">2017-03-20T05:50:17Z</dcterms:modified>
</cp:coreProperties>
</file>